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2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6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1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548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8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8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3B3-5B3B-8047-A777-17CC7D7E6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Read A lease agreement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84BC-05F6-8647-BF49-BB04BE8FB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Because you have rights too!</a:t>
            </a:r>
          </a:p>
        </p:txBody>
      </p:sp>
    </p:spTree>
    <p:extLst>
      <p:ext uri="{BB962C8B-B14F-4D97-AF65-F5344CB8AC3E}">
        <p14:creationId xmlns:p14="http://schemas.microsoft.com/office/powerpoint/2010/main" val="258951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4D7E-DB7A-9049-8BB8-6F0D2DC0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 Renewal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5BFDCF-0D07-5C4D-AC6D-C725DF2D7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23" y="2638044"/>
            <a:ext cx="5752159" cy="23967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8B73C-68A7-154D-AD60-2EDD18CB36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entitled to live in the rental for the specified amount of time, provided rent is paid regularly and on time</a:t>
            </a:r>
          </a:p>
          <a:p>
            <a:r>
              <a:rPr lang="en-US" dirty="0"/>
              <a:t>At the end of the period, the lease is renewed</a:t>
            </a:r>
          </a:p>
          <a:p>
            <a:r>
              <a:rPr lang="en-US" dirty="0"/>
              <a:t>Rent may increase upon renewal</a:t>
            </a:r>
          </a:p>
          <a:p>
            <a:r>
              <a:rPr lang="en-US" dirty="0"/>
              <a:t>Other changes may be made, such as the payment date, permitting pets, or what amenities are provided</a:t>
            </a:r>
          </a:p>
        </p:txBody>
      </p:sp>
    </p:spTree>
    <p:extLst>
      <p:ext uri="{BB962C8B-B14F-4D97-AF65-F5344CB8AC3E}">
        <p14:creationId xmlns:p14="http://schemas.microsoft.com/office/powerpoint/2010/main" val="94774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12AE-207E-0F44-8596-8B5E911D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A6010-7CE2-FA46-A9D0-FA5CD8CB9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9715" y="2484549"/>
            <a:ext cx="5657979" cy="37995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32D03-1718-2344-AC6A-8C3F3F0F89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Many rentals do not permit pets</a:t>
            </a:r>
          </a:p>
          <a:p>
            <a:r>
              <a:rPr lang="en-US" dirty="0"/>
              <a:t>Therapy, service, support, and other such animals are an exception</a:t>
            </a:r>
          </a:p>
          <a:p>
            <a:r>
              <a:rPr lang="en-US" dirty="0"/>
              <a:t>You may still be required to pay a pet deposit depending on the situation</a:t>
            </a:r>
          </a:p>
          <a:p>
            <a:r>
              <a:rPr lang="en-US" dirty="0"/>
              <a:t>Check with your landlord and be prepared to provide the necessary documents that would qualify your pet</a:t>
            </a:r>
          </a:p>
        </p:txBody>
      </p:sp>
    </p:spTree>
    <p:extLst>
      <p:ext uri="{BB962C8B-B14F-4D97-AF65-F5344CB8AC3E}">
        <p14:creationId xmlns:p14="http://schemas.microsoft.com/office/powerpoint/2010/main" val="57611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7403-ECA0-B94E-BCDB-1CC7F7B6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lease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A9554C-5834-E949-A157-B673AE6ACF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8841" y="2317412"/>
            <a:ext cx="4031857" cy="426839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4C0518-7907-8344-80AD-8BC036976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 you must move out early</a:t>
            </a:r>
          </a:p>
          <a:p>
            <a:r>
              <a:rPr lang="en-US" dirty="0"/>
              <a:t>Be sure to read the agreement about the penalties</a:t>
            </a:r>
          </a:p>
          <a:p>
            <a:r>
              <a:rPr lang="en-US" dirty="0"/>
              <a:t>Sometimes, you will need to pay the rest of the rent that would have been collected in one lump sum</a:t>
            </a:r>
          </a:p>
          <a:p>
            <a:r>
              <a:rPr lang="en-US" dirty="0"/>
              <a:t>Sometimes, you will pay a percentage of what you would have had to pay</a:t>
            </a:r>
          </a:p>
          <a:p>
            <a:r>
              <a:rPr lang="en-US" dirty="0"/>
              <a:t>Some lease agreements allow you to sell your contract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177627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8AA4-4AE4-864D-B0CD-192C51BF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 the world is the benefit?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0F7D-C3CB-CF4B-B38B-38E415E95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9810" y="2638043"/>
            <a:ext cx="4848071" cy="380166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 have rights!</a:t>
            </a:r>
          </a:p>
          <a:p>
            <a:r>
              <a:rPr lang="en-US" dirty="0"/>
              <a:t>If an appliance breaks that is included in the lease, the landlord must fix or replace it</a:t>
            </a:r>
          </a:p>
          <a:p>
            <a:r>
              <a:rPr lang="en-US" dirty="0"/>
              <a:t>The landlord must keep the residence up to code and safe</a:t>
            </a:r>
          </a:p>
          <a:p>
            <a:r>
              <a:rPr lang="en-US" dirty="0"/>
              <a:t>The landlord cannot evict you without going to court</a:t>
            </a:r>
          </a:p>
          <a:p>
            <a:r>
              <a:rPr lang="en-US" dirty="0"/>
              <a:t>The tenant has the right to have proper notice before a landlord enters the rental</a:t>
            </a:r>
          </a:p>
          <a:p>
            <a:r>
              <a:rPr lang="en-US" dirty="0"/>
              <a:t>A landlord may not take property in order to collect rent</a:t>
            </a:r>
          </a:p>
          <a:p>
            <a:r>
              <a:rPr lang="en-US" dirty="0"/>
              <a:t>A landlord cannot turn off utilities to coerce rent payment</a:t>
            </a:r>
          </a:p>
          <a:p>
            <a:r>
              <a:rPr lang="en-US" dirty="0"/>
              <a:t>A landlord cannot evict as retaliation for a tenant demanding a safe living condition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492768A-1C48-F74B-B93D-798A91B57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2427" y="2385124"/>
            <a:ext cx="5268106" cy="3811395"/>
          </a:xfrm>
        </p:spPr>
      </p:pic>
    </p:spTree>
    <p:extLst>
      <p:ext uri="{BB962C8B-B14F-4D97-AF65-F5344CB8AC3E}">
        <p14:creationId xmlns:p14="http://schemas.microsoft.com/office/powerpoint/2010/main" val="11888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727A-ABD5-8D46-975D-FC6FEAD6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Nice. And if the landlord is a jerky jerk face anyway?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B3F18B-CB71-974A-BE8C-97F410E43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894" y="144375"/>
            <a:ext cx="2827621" cy="64818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CDD30-14FC-C54D-8DE8-D7904053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You have legal recourse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These phone numbers can put you in touch with people who have the authority to take action against cruel or negligent landlords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Call the Attorney General office to report a landlord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Call the Legal Aid office if you have an eviction notice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Just because you’re served with paperwork does not mean your landlord has a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ECA5-AF36-704F-A046-FE731AB0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Who Signs?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0F25-0353-4042-B3BA-D15092D2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371416" cy="36849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are signing up with roommates, all of you need to sign the agreement</a:t>
            </a:r>
          </a:p>
          <a:p>
            <a:r>
              <a:rPr lang="en-US" dirty="0"/>
              <a:t>The road of roommates is littered with shattered friendships because someone was irresponsible with paying rent</a:t>
            </a:r>
          </a:p>
          <a:p>
            <a:r>
              <a:rPr lang="en-US" dirty="0"/>
              <a:t>If someone who is not on the lease walks away, everyone else must still pay full price for rent</a:t>
            </a:r>
          </a:p>
          <a:p>
            <a:r>
              <a:rPr lang="en-US" dirty="0"/>
              <a:t>If you all sign the lease, then you may be in a position to negotiate. At the very least, the person who walked away will pay the penalties for breaking their part of the lease.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EF81CD-8A87-FD43-AEA5-406D084AC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4822" y="2434144"/>
            <a:ext cx="3556434" cy="4207823"/>
          </a:xfrm>
        </p:spPr>
      </p:pic>
    </p:spTree>
    <p:extLst>
      <p:ext uri="{BB962C8B-B14F-4D97-AF65-F5344CB8AC3E}">
        <p14:creationId xmlns:p14="http://schemas.microsoft.com/office/powerpoint/2010/main" val="344036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4EC9-75BB-6A40-960C-B2A48006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you signed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0703-4193-B142-979A-01A7C2C88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4361688" cy="3402833"/>
          </a:xfrm>
        </p:spPr>
        <p:txBody>
          <a:bodyPr>
            <a:normAutofit/>
          </a:bodyPr>
          <a:lstStyle/>
          <a:p>
            <a:r>
              <a:rPr lang="en-US" dirty="0"/>
              <a:t>Congrats on the keys!</a:t>
            </a:r>
          </a:p>
          <a:p>
            <a:r>
              <a:rPr lang="en-US" dirty="0"/>
              <a:t>Take pictures of every inch of the apartment</a:t>
            </a:r>
          </a:p>
          <a:p>
            <a:pPr lvl="1"/>
            <a:r>
              <a:rPr lang="en-US" dirty="0"/>
              <a:t>This prevents your landlord from keeping your security deposit for previous damage</a:t>
            </a:r>
          </a:p>
          <a:p>
            <a:pPr lvl="1"/>
            <a:r>
              <a:rPr lang="en-US" dirty="0"/>
              <a:t>This will also help in case of catastrophe like busted pipes, fire, sewage backup, or a stray honey badger that wants your pizza rolls</a:t>
            </a:r>
          </a:p>
          <a:p>
            <a:r>
              <a:rPr lang="en-US" dirty="0"/>
              <a:t>Keep these photos in case of renters insurance claims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DF68F-89BA-CC40-8BC5-71C95CF0B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4173" y="2336868"/>
            <a:ext cx="2417844" cy="4298392"/>
          </a:xfrm>
        </p:spPr>
      </p:pic>
    </p:spTree>
    <p:extLst>
      <p:ext uri="{BB962C8B-B14F-4D97-AF65-F5344CB8AC3E}">
        <p14:creationId xmlns:p14="http://schemas.microsoft.com/office/powerpoint/2010/main" val="299269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9A02-D6C0-1A42-BD6F-4AC34812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Wait! Renters </a:t>
            </a:r>
            <a:r>
              <a:rPr lang="en-US" dirty="0" err="1"/>
              <a:t>whoosa</a:t>
            </a:r>
            <a:r>
              <a:rPr lang="en-US" dirty="0"/>
              <a:t> </a:t>
            </a:r>
            <a:r>
              <a:rPr lang="en-US" dirty="0" err="1"/>
              <a:t>whatsa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5A942-111C-3148-A804-13AA72CE2F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5068" y="2433764"/>
            <a:ext cx="4728806" cy="402674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76A32-1C11-8045-95FE-5E4B0906F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6" y="2638043"/>
            <a:ext cx="4264834" cy="37238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Just like your car, cellphone, and hey, life, you have renters insurance</a:t>
            </a:r>
          </a:p>
          <a:p>
            <a:r>
              <a:rPr lang="en-US" dirty="0"/>
              <a:t>If you have expensive electronics like gaming systems, laptops, or a TV, you may want to consider renters insurance</a:t>
            </a:r>
          </a:p>
          <a:p>
            <a:r>
              <a:rPr lang="en-US" dirty="0"/>
              <a:t>On average, renters in West Virginia pay $15 a month for insurance</a:t>
            </a:r>
          </a:p>
          <a:p>
            <a:r>
              <a:rPr lang="en-US" dirty="0"/>
              <a:t>This typically covers theft, natural disasters, or freak accidents (the light fixture on the ceiling crashes down on your laptop)</a:t>
            </a:r>
          </a:p>
          <a:p>
            <a:r>
              <a:rPr lang="en-US" dirty="0"/>
              <a:t>Make sure that you purchase enough insurance to cover your possessions</a:t>
            </a:r>
          </a:p>
          <a:p>
            <a:r>
              <a:rPr lang="en-US" dirty="0"/>
              <a:t>Taking before photos will help you to file your claims with your nasty after photos</a:t>
            </a:r>
          </a:p>
        </p:txBody>
      </p:sp>
    </p:spTree>
    <p:extLst>
      <p:ext uri="{BB962C8B-B14F-4D97-AF65-F5344CB8AC3E}">
        <p14:creationId xmlns:p14="http://schemas.microsoft.com/office/powerpoint/2010/main" val="100996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D1D7-062B-7042-933F-D62C287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Pretend for a moment that rent is past due…by five months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78CC-55B1-5349-B80D-AA65AFBE6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signed a legally binding document</a:t>
            </a:r>
          </a:p>
          <a:p>
            <a:r>
              <a:rPr lang="en-US" dirty="0"/>
              <a:t>This can affect your credit score, your ability to rent in the future, your ability to qualify for loans (like for a car), and your school enrollment if it’s school housing</a:t>
            </a:r>
          </a:p>
          <a:p>
            <a:r>
              <a:rPr lang="en-US" dirty="0"/>
              <a:t>This is very difficult to get out from under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59CB8E-F01C-F24A-A6A8-36575C0E3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3783" y="2366051"/>
            <a:ext cx="5043435" cy="4034749"/>
          </a:xfrm>
        </p:spPr>
      </p:pic>
    </p:spTree>
    <p:extLst>
      <p:ext uri="{BB962C8B-B14F-4D97-AF65-F5344CB8AC3E}">
        <p14:creationId xmlns:p14="http://schemas.microsoft.com/office/powerpoint/2010/main" val="376048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F1445-1D32-E942-AF6C-A61CAF560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of renting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39901-EFE5-5848-96E5-E82C21EDCA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Freer to move from home to home</a:t>
            </a:r>
          </a:p>
          <a:p>
            <a:r>
              <a:rPr lang="en-US" dirty="0"/>
              <a:t>Ideal for people who are not planning to stay long in one area</a:t>
            </a:r>
          </a:p>
          <a:p>
            <a:r>
              <a:rPr lang="en-US" dirty="0"/>
              <a:t>Landlord repairs broken appliances</a:t>
            </a:r>
          </a:p>
          <a:p>
            <a:r>
              <a:rPr lang="en-US" dirty="0"/>
              <a:t>Landlord responsible for keeping to code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C6B425-65EF-064B-94E0-F05D84BF10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Will one day no longer pay a mortgage</a:t>
            </a:r>
          </a:p>
          <a:p>
            <a:r>
              <a:rPr lang="en-US" dirty="0"/>
              <a:t>Can use paid amounts of the loan to leverage future loans (another presentation for another day)</a:t>
            </a:r>
          </a:p>
          <a:p>
            <a:r>
              <a:rPr lang="en-US" dirty="0"/>
              <a:t>No one walking above your head in combat boots at 2AM</a:t>
            </a:r>
          </a:p>
          <a:p>
            <a:r>
              <a:rPr lang="en-US" dirty="0"/>
              <a:t>You can have whatever pets you want</a:t>
            </a:r>
          </a:p>
          <a:p>
            <a:r>
              <a:rPr lang="en-US" dirty="0"/>
              <a:t>Probably better parking. Probably.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F133CF-A821-FB42-91E6-BEE12FF809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of buying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D21A2-A080-2244-9188-5FFF5F37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</a:t>
            </a:r>
            <a:r>
              <a:rPr lang="en-US" dirty="0" err="1"/>
              <a:t>funsies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2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41D0-C779-1540-BFBA-32E6F271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8BA0-A391-1F4B-9BD3-B8DFCA973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contract</a:t>
            </a:r>
          </a:p>
          <a:p>
            <a:r>
              <a:rPr lang="en-US" dirty="0"/>
              <a:t>The landlord has certain rights, but so do you</a:t>
            </a:r>
          </a:p>
          <a:p>
            <a:r>
              <a:rPr lang="en-US" dirty="0"/>
              <a:t>While it may be scary to sign your name, a lease agreement protects you too</a:t>
            </a:r>
          </a:p>
          <a:p>
            <a:r>
              <a:rPr lang="en-US" dirty="0"/>
              <a:t>Make sure you understand what you’re signing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E3B80-3732-E94E-911A-8EB87EDE7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067" y="2356323"/>
            <a:ext cx="4263720" cy="4263720"/>
          </a:xfrm>
        </p:spPr>
      </p:pic>
    </p:spTree>
    <p:extLst>
      <p:ext uri="{BB962C8B-B14F-4D97-AF65-F5344CB8AC3E}">
        <p14:creationId xmlns:p14="http://schemas.microsoft.com/office/powerpoint/2010/main" val="398725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7939-6C2B-AF48-A913-B4F6141A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Overwhelmed?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5A50-E866-704E-A4F0-AA05B64A0F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Ask a trusted person who has experience with renting to review the lease with you</a:t>
            </a:r>
          </a:p>
          <a:p>
            <a:r>
              <a:rPr lang="en-US" dirty="0"/>
              <a:t>Come to the library for information about precautions and rights</a:t>
            </a:r>
          </a:p>
          <a:p>
            <a:r>
              <a:rPr lang="en-US" dirty="0"/>
              <a:t>Talk to the school’s housing department for uncertainties in the lease for dorms or other school housing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A7C5B-7146-6C49-90BF-E50C0E1A3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499" y="2375779"/>
            <a:ext cx="5326156" cy="4083387"/>
          </a:xfrm>
        </p:spPr>
      </p:pic>
    </p:spTree>
    <p:extLst>
      <p:ext uri="{BB962C8B-B14F-4D97-AF65-F5344CB8AC3E}">
        <p14:creationId xmlns:p14="http://schemas.microsoft.com/office/powerpoint/2010/main" val="274123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047223-D549-8C49-A8E1-EE2BE344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DC893-2087-D542-A59F-5772A2F1F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now understand rent and lease agreements better than most people who show up on tv court shows</a:t>
            </a:r>
          </a:p>
        </p:txBody>
      </p:sp>
    </p:spTree>
    <p:extLst>
      <p:ext uri="{BB962C8B-B14F-4D97-AF65-F5344CB8AC3E}">
        <p14:creationId xmlns:p14="http://schemas.microsoft.com/office/powerpoint/2010/main" val="216253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D229-0471-404B-B85E-A00E3C98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is a lease agreement?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B7BCB-C473-DA4C-86F8-5D0AB40DF8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055" y="2463327"/>
            <a:ext cx="5252867" cy="39374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D15D4-B2E6-2648-ABA2-E4476DABC9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 determines how long and under what conditions you will live there</a:t>
            </a:r>
          </a:p>
          <a:p>
            <a:r>
              <a:rPr lang="en-US" dirty="0"/>
              <a:t>It lists amenities that are included, like utilities, internet, or lawn care</a:t>
            </a:r>
          </a:p>
          <a:p>
            <a:r>
              <a:rPr lang="en-US" dirty="0"/>
              <a:t>It outlines your accepted rent payment, methods of payment, and who to pay</a:t>
            </a:r>
          </a:p>
          <a:p>
            <a:r>
              <a:rPr lang="en-US" dirty="0"/>
              <a:t>By signing your name, you become legally bound to obey the lease agreement</a:t>
            </a:r>
          </a:p>
        </p:txBody>
      </p:sp>
    </p:spTree>
    <p:extLst>
      <p:ext uri="{BB962C8B-B14F-4D97-AF65-F5344CB8AC3E}">
        <p14:creationId xmlns:p14="http://schemas.microsoft.com/office/powerpoint/2010/main" val="12134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FC9C-B9B1-0F45-AAD7-78C1E3F8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 the 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FBB87-1BBF-AE4C-AE39-94AC21971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663668" cy="3830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make sure the rent payment is what you expect</a:t>
            </a:r>
          </a:p>
          <a:p>
            <a:r>
              <a:rPr lang="en-US" dirty="0"/>
              <a:t>DO NOT MAKE HANDSHAKE DEALS THAT VARY FROM THE LEASE AGREEMENT</a:t>
            </a:r>
          </a:p>
          <a:p>
            <a:r>
              <a:rPr lang="en-US" dirty="0"/>
              <a:t>Make sure sure that the method of payment is acceptable.</a:t>
            </a:r>
          </a:p>
          <a:p>
            <a:pPr lvl="1"/>
            <a:r>
              <a:rPr lang="en-US" dirty="0"/>
              <a:t>Is it by check?</a:t>
            </a:r>
          </a:p>
          <a:p>
            <a:pPr lvl="1"/>
            <a:r>
              <a:rPr lang="en-US" dirty="0"/>
              <a:t>Do they expect direct payment from your bank?</a:t>
            </a:r>
          </a:p>
          <a:p>
            <a:pPr lvl="1"/>
            <a:r>
              <a:rPr lang="en-US" dirty="0"/>
              <a:t>Can you use a debit card online?</a:t>
            </a:r>
          </a:p>
          <a:p>
            <a:r>
              <a:rPr lang="en-US" dirty="0"/>
              <a:t>Check the due date</a:t>
            </a:r>
          </a:p>
          <a:p>
            <a:pPr lvl="1"/>
            <a:r>
              <a:rPr lang="en-US" dirty="0"/>
              <a:t>First of the month?</a:t>
            </a:r>
          </a:p>
          <a:p>
            <a:pPr lvl="1"/>
            <a:r>
              <a:rPr lang="en-US" dirty="0"/>
              <a:t>Last day of the month? </a:t>
            </a:r>
          </a:p>
          <a:p>
            <a:pPr lvl="1"/>
            <a:r>
              <a:rPr lang="en-US" dirty="0"/>
              <a:t>Date from signing?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EA2C9A-B10E-8845-898D-C60431229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752" y="2492129"/>
            <a:ext cx="5475859" cy="3976765"/>
          </a:xfrm>
        </p:spPr>
      </p:pic>
    </p:spTree>
    <p:extLst>
      <p:ext uri="{BB962C8B-B14F-4D97-AF65-F5344CB8AC3E}">
        <p14:creationId xmlns:p14="http://schemas.microsoft.com/office/powerpoint/2010/main" val="1573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F0EB-CCE4-384C-BE74-1001DC90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deposits, fees, and extra rent payments?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E3D9CF1-E4D3-EF45-85CB-E52A03B39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969" y="2297956"/>
            <a:ext cx="3206895" cy="423178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EC3DB4-9F85-704F-9415-514535CFB6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will not pay rent, and rent alone</a:t>
            </a:r>
          </a:p>
          <a:p>
            <a:r>
              <a:rPr lang="en-US" dirty="0"/>
              <a:t>There are extra monetary things that you’ll be required to pay before you’re allowed to move it. </a:t>
            </a:r>
          </a:p>
          <a:p>
            <a:r>
              <a:rPr lang="en-US" dirty="0"/>
              <a:t>There are also additional fees that you must pay for late payments or other such things </a:t>
            </a:r>
          </a:p>
        </p:txBody>
      </p:sp>
    </p:spTree>
    <p:extLst>
      <p:ext uri="{BB962C8B-B14F-4D97-AF65-F5344CB8AC3E}">
        <p14:creationId xmlns:p14="http://schemas.microsoft.com/office/powerpoint/2010/main" val="15565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F5FC-448B-F945-9D2A-14834D9D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Deposit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811A8-F91D-1946-8345-F180F2E610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You’ll be required to pay a security deposit</a:t>
            </a:r>
          </a:p>
          <a:p>
            <a:r>
              <a:rPr lang="en-US" dirty="0"/>
              <a:t>Just like how rent varies from location to location, so does the security deposit</a:t>
            </a:r>
          </a:p>
          <a:p>
            <a:r>
              <a:rPr lang="en-US" dirty="0"/>
              <a:t>You pay a security deposit, but you get it back when you move, provided you do not damage the apartment</a:t>
            </a:r>
          </a:p>
          <a:p>
            <a:r>
              <a:rPr lang="en-US" dirty="0"/>
              <a:t>Security deposits are paid before you are permitted to move 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E28715-D410-484E-A0D9-F4C1D95037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014" y="2638044"/>
            <a:ext cx="5476910" cy="3067069"/>
          </a:xfrm>
        </p:spPr>
      </p:pic>
    </p:spTree>
    <p:extLst>
      <p:ext uri="{BB962C8B-B14F-4D97-AF65-F5344CB8AC3E}">
        <p14:creationId xmlns:p14="http://schemas.microsoft.com/office/powerpoint/2010/main" val="12824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4C0-7EBD-294D-B8F5-8AFC7BF2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and Last month’s rent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C6815A-3F21-5B40-B1D7-F5704E7BDA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346595"/>
            <a:ext cx="5414268" cy="405420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34CAF8-3C3F-0543-8F9E-7668F2911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locations require you to pay first month and last month rent before moving in. This prevents loss for the landlord should a tenant leave quickly</a:t>
            </a:r>
          </a:p>
          <a:p>
            <a:r>
              <a:rPr lang="en-US" dirty="0"/>
              <a:t>Make sure you consult the lease about last month’s rent so that you’re not charged double when you decide to move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7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E48A-677C-6545-B6D0-08A1464B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64D29-B210-6948-9020-361D0EEB7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106" y="2385505"/>
            <a:ext cx="3991465" cy="399146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DB1B-7163-B44D-B017-24557B7C0E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can accrue late fees by not paying your rent on time</a:t>
            </a:r>
          </a:p>
          <a:p>
            <a:r>
              <a:rPr lang="en-US" dirty="0"/>
              <a:t>Check your lease agreement to see what those fees entail</a:t>
            </a:r>
          </a:p>
          <a:p>
            <a:r>
              <a:rPr lang="en-US" dirty="0"/>
              <a:t>There is no state regulation on how much a landlord can charge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3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9DEF-CAF3-A84A-9031-F00DBF7A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2B1C7-21A7-B545-9184-5B24540C5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544" t="13998" r="-272" b="18657"/>
          <a:stretch/>
        </p:blipFill>
        <p:spPr>
          <a:xfrm>
            <a:off x="1307694" y="2383277"/>
            <a:ext cx="4645633" cy="3786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2E2DB-5686-E64B-996B-E217D84E9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Sometimes utilities are included in your rent</a:t>
            </a:r>
          </a:p>
          <a:p>
            <a:r>
              <a:rPr lang="en-US" dirty="0"/>
              <a:t>You are entitled to your own electric, gas, and water meter</a:t>
            </a:r>
          </a:p>
          <a:p>
            <a:r>
              <a:rPr lang="en-US" dirty="0"/>
              <a:t>You legally do not “split the utilities” with other apartments</a:t>
            </a:r>
          </a:p>
          <a:p>
            <a:r>
              <a:rPr lang="en-US" dirty="0"/>
              <a:t>Be careful with whose name goes on the utilities when roommates split them</a:t>
            </a:r>
          </a:p>
          <a:p>
            <a:r>
              <a:rPr lang="en-US" dirty="0"/>
              <a:t>If your roommate won’t pay their fair share, the utility company will demand that the other roommates pay, or they will be shut off</a:t>
            </a:r>
          </a:p>
        </p:txBody>
      </p:sp>
    </p:spTree>
    <p:extLst>
      <p:ext uri="{BB962C8B-B14F-4D97-AF65-F5344CB8AC3E}">
        <p14:creationId xmlns:p14="http://schemas.microsoft.com/office/powerpoint/2010/main" val="18995594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{744FE85E-1CCB-4041-AB72-63091311643B}tf10001120</Template>
  <TotalTime>2071</TotalTime>
  <Words>1299</Words>
  <Application>Microsoft Macintosh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Gill Sans MT</vt:lpstr>
      <vt:lpstr>Parcel</vt:lpstr>
      <vt:lpstr>How to Read A lease agreement</vt:lpstr>
      <vt:lpstr>Introduction</vt:lpstr>
      <vt:lpstr>What exactly is a lease agreement?</vt:lpstr>
      <vt:lpstr>Checking out the rent</vt:lpstr>
      <vt:lpstr>What about deposits, fees, and extra rent payments?</vt:lpstr>
      <vt:lpstr>Security Deposit</vt:lpstr>
      <vt:lpstr>First and Last month’s rent</vt:lpstr>
      <vt:lpstr>Fees</vt:lpstr>
      <vt:lpstr>Utilities</vt:lpstr>
      <vt:lpstr>Lease Renewal</vt:lpstr>
      <vt:lpstr>pets</vt:lpstr>
      <vt:lpstr>Breaking the lease</vt:lpstr>
      <vt:lpstr>What in the world is the benefit?</vt:lpstr>
      <vt:lpstr>Nice. And if the landlord is a jerky jerk face anyway?</vt:lpstr>
      <vt:lpstr>But Who Signs?</vt:lpstr>
      <vt:lpstr>So, you signed</vt:lpstr>
      <vt:lpstr>Wait! Renters whoosa whatsa?</vt:lpstr>
      <vt:lpstr>Pretend for a moment that rent is past due…by five months</vt:lpstr>
      <vt:lpstr>Just for funsies</vt:lpstr>
      <vt:lpstr>Overwhelmed?</vt:lpstr>
      <vt:lpstr>Congratulations!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A lease agreement</dc:title>
  <dc:creator>Microsoft Office User</dc:creator>
  <cp:lastModifiedBy>Microsoft Office User</cp:lastModifiedBy>
  <cp:revision>21</cp:revision>
  <dcterms:created xsi:type="dcterms:W3CDTF">2019-07-25T14:20:12Z</dcterms:created>
  <dcterms:modified xsi:type="dcterms:W3CDTF">2019-09-05T15:47:25Z</dcterms:modified>
</cp:coreProperties>
</file>