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ink/ink1.xml" ContentType="application/inkml+xml"/>
  <Override PartName="/ppt/ink/ink2.xml" ContentType="application/inkml+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5"/>
  </p:notesMasterIdLst>
  <p:sldIdLst>
    <p:sldId id="256" r:id="rId2"/>
    <p:sldId id="258" r:id="rId3"/>
    <p:sldId id="259" r:id="rId4"/>
    <p:sldId id="260" r:id="rId5"/>
    <p:sldId id="262" r:id="rId6"/>
    <p:sldId id="263" r:id="rId7"/>
    <p:sldId id="257" r:id="rId8"/>
    <p:sldId id="302" r:id="rId9"/>
    <p:sldId id="330" r:id="rId10"/>
    <p:sldId id="303" r:id="rId11"/>
    <p:sldId id="356" r:id="rId12"/>
    <p:sldId id="305" r:id="rId13"/>
    <p:sldId id="354" r:id="rId14"/>
    <p:sldId id="355" r:id="rId15"/>
    <p:sldId id="342" r:id="rId16"/>
    <p:sldId id="331" r:id="rId17"/>
    <p:sldId id="307" r:id="rId18"/>
    <p:sldId id="357" r:id="rId19"/>
    <p:sldId id="275" r:id="rId20"/>
    <p:sldId id="359" r:id="rId21"/>
    <p:sldId id="372" r:id="rId22"/>
    <p:sldId id="384" r:id="rId23"/>
    <p:sldId id="374" r:id="rId24"/>
    <p:sldId id="376" r:id="rId25"/>
    <p:sldId id="375" r:id="rId26"/>
    <p:sldId id="385" r:id="rId27"/>
    <p:sldId id="386" r:id="rId28"/>
    <p:sldId id="388" r:id="rId29"/>
    <p:sldId id="387" r:id="rId30"/>
    <p:sldId id="367" r:id="rId31"/>
    <p:sldId id="321" r:id="rId32"/>
    <p:sldId id="380" r:id="rId33"/>
    <p:sldId id="381" r:id="rId34"/>
    <p:sldId id="319" r:id="rId35"/>
    <p:sldId id="389" r:id="rId36"/>
    <p:sldId id="390" r:id="rId37"/>
    <p:sldId id="391" r:id="rId38"/>
    <p:sldId id="392" r:id="rId39"/>
    <p:sldId id="393" r:id="rId40"/>
    <p:sldId id="394" r:id="rId41"/>
    <p:sldId id="382" r:id="rId42"/>
    <p:sldId id="341" r:id="rId43"/>
    <p:sldId id="282"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327"/>
  </p:normalViewPr>
  <p:slideViewPr>
    <p:cSldViewPr snapToGrid="0">
      <p:cViewPr varScale="1">
        <p:scale>
          <a:sx n="90" d="100"/>
          <a:sy n="90" d="100"/>
        </p:scale>
        <p:origin x="232" y="10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1" Type="http://schemas.openxmlformats.org/officeDocument/2006/relationships/hyperlink" Target="mailto:Katy.zane@westliberty.edu"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mailto:Katy.zane@westliberty.edu"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F11C7F-F9A7-4298-9EE9-1DA1B3A91A03}"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2C431E26-7C81-4D50-9DC9-354B7631D027}">
      <dgm:prSet/>
      <dgm:spPr/>
      <dgm:t>
        <a:bodyPr/>
        <a:lstStyle/>
        <a:p>
          <a:r>
            <a:rPr lang="en-US"/>
            <a:t>You can email me: </a:t>
          </a:r>
          <a:r>
            <a:rPr lang="en-US">
              <a:hlinkClick xmlns:r="http://schemas.openxmlformats.org/officeDocument/2006/relationships" r:id="rId1"/>
            </a:rPr>
            <a:t>Katy.zane@westliberty.edu</a:t>
          </a:r>
          <a:endParaRPr lang="en-US"/>
        </a:p>
      </dgm:t>
    </dgm:pt>
    <dgm:pt modelId="{14B1F7C7-5E0D-454B-9B50-FE1BF80CF908}" type="parTrans" cxnId="{165B4954-C5A8-4A37-A2C8-292106F26E00}">
      <dgm:prSet/>
      <dgm:spPr/>
      <dgm:t>
        <a:bodyPr/>
        <a:lstStyle/>
        <a:p>
          <a:endParaRPr lang="en-US"/>
        </a:p>
      </dgm:t>
    </dgm:pt>
    <dgm:pt modelId="{FE2D66A7-7422-4E6A-89F6-C9AB6900CD8F}" type="sibTrans" cxnId="{165B4954-C5A8-4A37-A2C8-292106F26E00}">
      <dgm:prSet/>
      <dgm:spPr/>
      <dgm:t>
        <a:bodyPr/>
        <a:lstStyle/>
        <a:p>
          <a:endParaRPr lang="en-US"/>
        </a:p>
      </dgm:t>
    </dgm:pt>
    <dgm:pt modelId="{CA6424CC-E025-40DE-B9EE-5A1D5E9CA7BB}">
      <dgm:prSet/>
      <dgm:spPr/>
      <dgm:t>
        <a:bodyPr/>
        <a:lstStyle/>
        <a:p>
          <a:r>
            <a:rPr lang="en-US"/>
            <a:t>You can call: 304-336-8534</a:t>
          </a:r>
        </a:p>
      </dgm:t>
    </dgm:pt>
    <dgm:pt modelId="{E05B52A9-B661-4E88-8032-BDD84349E3EB}" type="parTrans" cxnId="{59F9D1E1-0D24-416C-A5F0-B6A73FF8FD25}">
      <dgm:prSet/>
      <dgm:spPr/>
      <dgm:t>
        <a:bodyPr/>
        <a:lstStyle/>
        <a:p>
          <a:endParaRPr lang="en-US"/>
        </a:p>
      </dgm:t>
    </dgm:pt>
    <dgm:pt modelId="{B1627553-88C7-47D9-8C12-B9176E85F15C}" type="sibTrans" cxnId="{59F9D1E1-0D24-416C-A5F0-B6A73FF8FD25}">
      <dgm:prSet/>
      <dgm:spPr/>
      <dgm:t>
        <a:bodyPr/>
        <a:lstStyle/>
        <a:p>
          <a:endParaRPr lang="en-US"/>
        </a:p>
      </dgm:t>
    </dgm:pt>
    <dgm:pt modelId="{5DC1EE99-7528-4743-AC4F-33EE952D8BBD}">
      <dgm:prSet/>
      <dgm:spPr/>
      <dgm:t>
        <a:bodyPr/>
        <a:lstStyle/>
        <a:p>
          <a:r>
            <a:rPr lang="en-US"/>
            <a:t>You can drop by my office. It’s back by the water fountain on the left. </a:t>
          </a:r>
        </a:p>
      </dgm:t>
    </dgm:pt>
    <dgm:pt modelId="{8BCF6A50-FC9E-4121-8AA0-DC7CFF575365}" type="parTrans" cxnId="{9B39D12F-6BA4-4279-8534-5EE8CDC88FE0}">
      <dgm:prSet/>
      <dgm:spPr/>
      <dgm:t>
        <a:bodyPr/>
        <a:lstStyle/>
        <a:p>
          <a:endParaRPr lang="en-US"/>
        </a:p>
      </dgm:t>
    </dgm:pt>
    <dgm:pt modelId="{E784A2AD-CF42-4DDC-AD2C-AD73564E9845}" type="sibTrans" cxnId="{9B39D12F-6BA4-4279-8534-5EE8CDC88FE0}">
      <dgm:prSet/>
      <dgm:spPr/>
      <dgm:t>
        <a:bodyPr/>
        <a:lstStyle/>
        <a:p>
          <a:endParaRPr lang="en-US"/>
        </a:p>
      </dgm:t>
    </dgm:pt>
    <dgm:pt modelId="{A41AE1EF-8A88-4C4A-949A-3E2E4456576C}">
      <dgm:prSet/>
      <dgm:spPr/>
      <dgm:t>
        <a:bodyPr/>
        <a:lstStyle/>
        <a:p>
          <a:r>
            <a:rPr lang="en-US"/>
            <a:t>I love reference questions! They make my day. </a:t>
          </a:r>
        </a:p>
      </dgm:t>
    </dgm:pt>
    <dgm:pt modelId="{9F5AC473-772B-4894-A186-DD62C6A15984}" type="parTrans" cxnId="{8D422DDE-2554-4365-8FF4-DAE727A6299D}">
      <dgm:prSet/>
      <dgm:spPr/>
      <dgm:t>
        <a:bodyPr/>
        <a:lstStyle/>
        <a:p>
          <a:endParaRPr lang="en-US"/>
        </a:p>
      </dgm:t>
    </dgm:pt>
    <dgm:pt modelId="{C289FE5B-48D4-422C-8682-0FE4B24CC472}" type="sibTrans" cxnId="{8D422DDE-2554-4365-8FF4-DAE727A6299D}">
      <dgm:prSet/>
      <dgm:spPr/>
      <dgm:t>
        <a:bodyPr/>
        <a:lstStyle/>
        <a:p>
          <a:endParaRPr lang="en-US"/>
        </a:p>
      </dgm:t>
    </dgm:pt>
    <dgm:pt modelId="{73794FA9-6B50-4677-BBBF-1410C039EE7D}">
      <dgm:prSet/>
      <dgm:spPr/>
      <dgm:t>
        <a:bodyPr/>
        <a:lstStyle/>
        <a:p>
          <a:r>
            <a:rPr lang="en-US"/>
            <a:t>You are important. You are the most important people that I help.</a:t>
          </a:r>
        </a:p>
      </dgm:t>
    </dgm:pt>
    <dgm:pt modelId="{BA48D1DD-C290-4E6D-A980-0C5A80A38D2D}" type="parTrans" cxnId="{4B76FC2E-AC0E-483D-A7AB-1265ED7F4588}">
      <dgm:prSet/>
      <dgm:spPr/>
      <dgm:t>
        <a:bodyPr/>
        <a:lstStyle/>
        <a:p>
          <a:endParaRPr lang="en-US"/>
        </a:p>
      </dgm:t>
    </dgm:pt>
    <dgm:pt modelId="{F9CA4AC7-BD4C-4793-8478-9A858D9204AB}" type="sibTrans" cxnId="{4B76FC2E-AC0E-483D-A7AB-1265ED7F4588}">
      <dgm:prSet/>
      <dgm:spPr/>
      <dgm:t>
        <a:bodyPr/>
        <a:lstStyle/>
        <a:p>
          <a:endParaRPr lang="en-US"/>
        </a:p>
      </dgm:t>
    </dgm:pt>
    <dgm:pt modelId="{5084916F-F62A-3E40-8B28-9F27568C4F71}" type="pres">
      <dgm:prSet presAssocID="{70F11C7F-F9A7-4298-9EE9-1DA1B3A91A03}" presName="diagram" presStyleCnt="0">
        <dgm:presLayoutVars>
          <dgm:dir/>
          <dgm:resizeHandles val="exact"/>
        </dgm:presLayoutVars>
      </dgm:prSet>
      <dgm:spPr/>
    </dgm:pt>
    <dgm:pt modelId="{AD34E456-7843-2B49-A948-A6CB80CFD628}" type="pres">
      <dgm:prSet presAssocID="{2C431E26-7C81-4D50-9DC9-354B7631D027}" presName="node" presStyleLbl="node1" presStyleIdx="0" presStyleCnt="5">
        <dgm:presLayoutVars>
          <dgm:bulletEnabled val="1"/>
        </dgm:presLayoutVars>
      </dgm:prSet>
      <dgm:spPr/>
    </dgm:pt>
    <dgm:pt modelId="{37C463F6-DCE6-404E-A774-F10997EEF72F}" type="pres">
      <dgm:prSet presAssocID="{FE2D66A7-7422-4E6A-89F6-C9AB6900CD8F}" presName="sibTrans" presStyleCnt="0"/>
      <dgm:spPr/>
    </dgm:pt>
    <dgm:pt modelId="{A72FCA74-A35C-6646-AB49-2DDCE472743F}" type="pres">
      <dgm:prSet presAssocID="{CA6424CC-E025-40DE-B9EE-5A1D5E9CA7BB}" presName="node" presStyleLbl="node1" presStyleIdx="1" presStyleCnt="5">
        <dgm:presLayoutVars>
          <dgm:bulletEnabled val="1"/>
        </dgm:presLayoutVars>
      </dgm:prSet>
      <dgm:spPr/>
    </dgm:pt>
    <dgm:pt modelId="{E5C0EA19-FD43-944A-A9DC-BC4ADFAD290C}" type="pres">
      <dgm:prSet presAssocID="{B1627553-88C7-47D9-8C12-B9176E85F15C}" presName="sibTrans" presStyleCnt="0"/>
      <dgm:spPr/>
    </dgm:pt>
    <dgm:pt modelId="{9F08099A-5B9F-2C41-BA60-21B491AA492F}" type="pres">
      <dgm:prSet presAssocID="{5DC1EE99-7528-4743-AC4F-33EE952D8BBD}" presName="node" presStyleLbl="node1" presStyleIdx="2" presStyleCnt="5">
        <dgm:presLayoutVars>
          <dgm:bulletEnabled val="1"/>
        </dgm:presLayoutVars>
      </dgm:prSet>
      <dgm:spPr/>
    </dgm:pt>
    <dgm:pt modelId="{CDBDD65E-D54F-0D4A-B631-26775002C611}" type="pres">
      <dgm:prSet presAssocID="{E784A2AD-CF42-4DDC-AD2C-AD73564E9845}" presName="sibTrans" presStyleCnt="0"/>
      <dgm:spPr/>
    </dgm:pt>
    <dgm:pt modelId="{AB3AB136-DF3C-D34B-9689-51490C227CCD}" type="pres">
      <dgm:prSet presAssocID="{A41AE1EF-8A88-4C4A-949A-3E2E4456576C}" presName="node" presStyleLbl="node1" presStyleIdx="3" presStyleCnt="5">
        <dgm:presLayoutVars>
          <dgm:bulletEnabled val="1"/>
        </dgm:presLayoutVars>
      </dgm:prSet>
      <dgm:spPr/>
    </dgm:pt>
    <dgm:pt modelId="{79E41935-2263-5D4E-AFBC-9EA52F41B588}" type="pres">
      <dgm:prSet presAssocID="{C289FE5B-48D4-422C-8682-0FE4B24CC472}" presName="sibTrans" presStyleCnt="0"/>
      <dgm:spPr/>
    </dgm:pt>
    <dgm:pt modelId="{48F4D5A9-16A3-234B-9ECB-442FFE6E17FF}" type="pres">
      <dgm:prSet presAssocID="{73794FA9-6B50-4677-BBBF-1410C039EE7D}" presName="node" presStyleLbl="node1" presStyleIdx="4" presStyleCnt="5">
        <dgm:presLayoutVars>
          <dgm:bulletEnabled val="1"/>
        </dgm:presLayoutVars>
      </dgm:prSet>
      <dgm:spPr/>
    </dgm:pt>
  </dgm:ptLst>
  <dgm:cxnLst>
    <dgm:cxn modelId="{B52F102E-1951-D149-9EB5-454E11B65C6D}" type="presOf" srcId="{CA6424CC-E025-40DE-B9EE-5A1D5E9CA7BB}" destId="{A72FCA74-A35C-6646-AB49-2DDCE472743F}" srcOrd="0" destOrd="0" presId="urn:microsoft.com/office/officeart/2005/8/layout/default"/>
    <dgm:cxn modelId="{4B76FC2E-AC0E-483D-A7AB-1265ED7F4588}" srcId="{70F11C7F-F9A7-4298-9EE9-1DA1B3A91A03}" destId="{73794FA9-6B50-4677-BBBF-1410C039EE7D}" srcOrd="4" destOrd="0" parTransId="{BA48D1DD-C290-4E6D-A980-0C5A80A38D2D}" sibTransId="{F9CA4AC7-BD4C-4793-8478-9A858D9204AB}"/>
    <dgm:cxn modelId="{9B39D12F-6BA4-4279-8534-5EE8CDC88FE0}" srcId="{70F11C7F-F9A7-4298-9EE9-1DA1B3A91A03}" destId="{5DC1EE99-7528-4743-AC4F-33EE952D8BBD}" srcOrd="2" destOrd="0" parTransId="{8BCF6A50-FC9E-4121-8AA0-DC7CFF575365}" sibTransId="{E784A2AD-CF42-4DDC-AD2C-AD73564E9845}"/>
    <dgm:cxn modelId="{33EAA535-CF1E-7D47-9243-59BC0F6318A0}" type="presOf" srcId="{70F11C7F-F9A7-4298-9EE9-1DA1B3A91A03}" destId="{5084916F-F62A-3E40-8B28-9F27568C4F71}" srcOrd="0" destOrd="0" presId="urn:microsoft.com/office/officeart/2005/8/layout/default"/>
    <dgm:cxn modelId="{165B4954-C5A8-4A37-A2C8-292106F26E00}" srcId="{70F11C7F-F9A7-4298-9EE9-1DA1B3A91A03}" destId="{2C431E26-7C81-4D50-9DC9-354B7631D027}" srcOrd="0" destOrd="0" parTransId="{14B1F7C7-5E0D-454B-9B50-FE1BF80CF908}" sibTransId="{FE2D66A7-7422-4E6A-89F6-C9AB6900CD8F}"/>
    <dgm:cxn modelId="{33C4056C-5C8A-5648-AEB7-9BEBFF24AE95}" type="presOf" srcId="{73794FA9-6B50-4677-BBBF-1410C039EE7D}" destId="{48F4D5A9-16A3-234B-9ECB-442FFE6E17FF}" srcOrd="0" destOrd="0" presId="urn:microsoft.com/office/officeart/2005/8/layout/default"/>
    <dgm:cxn modelId="{A48D3AB9-D9BC-8D43-8998-5E2659CC6082}" type="presOf" srcId="{5DC1EE99-7528-4743-AC4F-33EE952D8BBD}" destId="{9F08099A-5B9F-2C41-BA60-21B491AA492F}" srcOrd="0" destOrd="0" presId="urn:microsoft.com/office/officeart/2005/8/layout/default"/>
    <dgm:cxn modelId="{DCD127BC-1822-8246-A04B-FC2AE3C1962A}" type="presOf" srcId="{2C431E26-7C81-4D50-9DC9-354B7631D027}" destId="{AD34E456-7843-2B49-A948-A6CB80CFD628}" srcOrd="0" destOrd="0" presId="urn:microsoft.com/office/officeart/2005/8/layout/default"/>
    <dgm:cxn modelId="{8D422DDE-2554-4365-8FF4-DAE727A6299D}" srcId="{70F11C7F-F9A7-4298-9EE9-1DA1B3A91A03}" destId="{A41AE1EF-8A88-4C4A-949A-3E2E4456576C}" srcOrd="3" destOrd="0" parTransId="{9F5AC473-772B-4894-A186-DD62C6A15984}" sibTransId="{C289FE5B-48D4-422C-8682-0FE4B24CC472}"/>
    <dgm:cxn modelId="{59F9D1E1-0D24-416C-A5F0-B6A73FF8FD25}" srcId="{70F11C7F-F9A7-4298-9EE9-1DA1B3A91A03}" destId="{CA6424CC-E025-40DE-B9EE-5A1D5E9CA7BB}" srcOrd="1" destOrd="0" parTransId="{E05B52A9-B661-4E88-8032-BDD84349E3EB}" sibTransId="{B1627553-88C7-47D9-8C12-B9176E85F15C}"/>
    <dgm:cxn modelId="{64D56CFA-805B-FF4A-9118-731B29A15FD5}" type="presOf" srcId="{A41AE1EF-8A88-4C4A-949A-3E2E4456576C}" destId="{AB3AB136-DF3C-D34B-9689-51490C227CCD}" srcOrd="0" destOrd="0" presId="urn:microsoft.com/office/officeart/2005/8/layout/default"/>
    <dgm:cxn modelId="{C202868A-8396-D345-9DAF-7FF174BA7DB9}" type="presParOf" srcId="{5084916F-F62A-3E40-8B28-9F27568C4F71}" destId="{AD34E456-7843-2B49-A948-A6CB80CFD628}" srcOrd="0" destOrd="0" presId="urn:microsoft.com/office/officeart/2005/8/layout/default"/>
    <dgm:cxn modelId="{953A30D9-571B-3143-9579-C0A922D021A3}" type="presParOf" srcId="{5084916F-F62A-3E40-8B28-9F27568C4F71}" destId="{37C463F6-DCE6-404E-A774-F10997EEF72F}" srcOrd="1" destOrd="0" presId="urn:microsoft.com/office/officeart/2005/8/layout/default"/>
    <dgm:cxn modelId="{DB8B19D9-67DD-6B4C-A9FF-C01C76CD9A88}" type="presParOf" srcId="{5084916F-F62A-3E40-8B28-9F27568C4F71}" destId="{A72FCA74-A35C-6646-AB49-2DDCE472743F}" srcOrd="2" destOrd="0" presId="urn:microsoft.com/office/officeart/2005/8/layout/default"/>
    <dgm:cxn modelId="{72E1A1D9-99B8-BA43-94A3-781B48C5F7D2}" type="presParOf" srcId="{5084916F-F62A-3E40-8B28-9F27568C4F71}" destId="{E5C0EA19-FD43-944A-A9DC-BC4ADFAD290C}" srcOrd="3" destOrd="0" presId="urn:microsoft.com/office/officeart/2005/8/layout/default"/>
    <dgm:cxn modelId="{9568EFBD-F454-FC46-BD6B-A71AC3E1C98D}" type="presParOf" srcId="{5084916F-F62A-3E40-8B28-9F27568C4F71}" destId="{9F08099A-5B9F-2C41-BA60-21B491AA492F}" srcOrd="4" destOrd="0" presId="urn:microsoft.com/office/officeart/2005/8/layout/default"/>
    <dgm:cxn modelId="{D660A482-9DEE-4D40-AB24-238EC93795D7}" type="presParOf" srcId="{5084916F-F62A-3E40-8B28-9F27568C4F71}" destId="{CDBDD65E-D54F-0D4A-B631-26775002C611}" srcOrd="5" destOrd="0" presId="urn:microsoft.com/office/officeart/2005/8/layout/default"/>
    <dgm:cxn modelId="{60FB3AA7-D070-AF4A-9DC1-E5F79D2C35EE}" type="presParOf" srcId="{5084916F-F62A-3E40-8B28-9F27568C4F71}" destId="{AB3AB136-DF3C-D34B-9689-51490C227CCD}" srcOrd="6" destOrd="0" presId="urn:microsoft.com/office/officeart/2005/8/layout/default"/>
    <dgm:cxn modelId="{8E587A62-A9EE-7048-9CAF-7AF62EBFC3E1}" type="presParOf" srcId="{5084916F-F62A-3E40-8B28-9F27568C4F71}" destId="{79E41935-2263-5D4E-AFBC-9EA52F41B588}" srcOrd="7" destOrd="0" presId="urn:microsoft.com/office/officeart/2005/8/layout/default"/>
    <dgm:cxn modelId="{E961EBF1-D73C-D443-A59E-4C1E0C7DF7EB}" type="presParOf" srcId="{5084916F-F62A-3E40-8B28-9F27568C4F71}" destId="{48F4D5A9-16A3-234B-9ECB-442FFE6E17FF}"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4E456-7843-2B49-A948-A6CB80CFD628}">
      <dsp:nvSpPr>
        <dsp:cNvPr id="0" name=""/>
        <dsp:cNvSpPr/>
      </dsp:nvSpPr>
      <dsp:spPr>
        <a:xfrm>
          <a:off x="48170" y="660"/>
          <a:ext cx="2210431" cy="1326259"/>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You can email me: </a:t>
          </a:r>
          <a:r>
            <a:rPr lang="en-US" sz="1200" kern="1200">
              <a:hlinkClick xmlns:r="http://schemas.openxmlformats.org/officeDocument/2006/relationships" r:id="rId1"/>
            </a:rPr>
            <a:t>Katy.zane@westliberty.edu</a:t>
          </a:r>
          <a:endParaRPr lang="en-US" sz="1200" kern="1200"/>
        </a:p>
      </dsp:txBody>
      <dsp:txXfrm>
        <a:off x="48170" y="660"/>
        <a:ext cx="2210431" cy="1326259"/>
      </dsp:txXfrm>
    </dsp:sp>
    <dsp:sp modelId="{A72FCA74-A35C-6646-AB49-2DDCE472743F}">
      <dsp:nvSpPr>
        <dsp:cNvPr id="0" name=""/>
        <dsp:cNvSpPr/>
      </dsp:nvSpPr>
      <dsp:spPr>
        <a:xfrm>
          <a:off x="2479645" y="660"/>
          <a:ext cx="2210431" cy="1326259"/>
        </a:xfrm>
        <a:prstGeom prst="rect">
          <a:avLst/>
        </a:prstGeom>
        <a:solidFill>
          <a:schemeClr val="accent2">
            <a:hueOff val="113291"/>
            <a:satOff val="-11998"/>
            <a:lumOff val="-29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You can call: 304-336-8534</a:t>
          </a:r>
        </a:p>
      </dsp:txBody>
      <dsp:txXfrm>
        <a:off x="2479645" y="660"/>
        <a:ext cx="2210431" cy="1326259"/>
      </dsp:txXfrm>
    </dsp:sp>
    <dsp:sp modelId="{9F08099A-5B9F-2C41-BA60-21B491AA492F}">
      <dsp:nvSpPr>
        <dsp:cNvPr id="0" name=""/>
        <dsp:cNvSpPr/>
      </dsp:nvSpPr>
      <dsp:spPr>
        <a:xfrm>
          <a:off x="4911120" y="660"/>
          <a:ext cx="2210431" cy="1326259"/>
        </a:xfrm>
        <a:prstGeom prst="rect">
          <a:avLst/>
        </a:prstGeom>
        <a:solidFill>
          <a:schemeClr val="accent2">
            <a:hueOff val="226582"/>
            <a:satOff val="-23996"/>
            <a:lumOff val="-588"/>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You can drop by my office. It’s back by the water fountain on the left. </a:t>
          </a:r>
        </a:p>
      </dsp:txBody>
      <dsp:txXfrm>
        <a:off x="4911120" y="660"/>
        <a:ext cx="2210431" cy="1326259"/>
      </dsp:txXfrm>
    </dsp:sp>
    <dsp:sp modelId="{AB3AB136-DF3C-D34B-9689-51490C227CCD}">
      <dsp:nvSpPr>
        <dsp:cNvPr id="0" name=""/>
        <dsp:cNvSpPr/>
      </dsp:nvSpPr>
      <dsp:spPr>
        <a:xfrm>
          <a:off x="7342595" y="660"/>
          <a:ext cx="2210431" cy="1326259"/>
        </a:xfrm>
        <a:prstGeom prst="rect">
          <a:avLst/>
        </a:prstGeom>
        <a:solidFill>
          <a:schemeClr val="accent2">
            <a:hueOff val="339874"/>
            <a:satOff val="-35995"/>
            <a:lumOff val="-88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I love reference questions! They make my day. </a:t>
          </a:r>
        </a:p>
      </dsp:txBody>
      <dsp:txXfrm>
        <a:off x="7342595" y="660"/>
        <a:ext cx="2210431" cy="1326259"/>
      </dsp:txXfrm>
    </dsp:sp>
    <dsp:sp modelId="{48F4D5A9-16A3-234B-9ECB-442FFE6E17FF}">
      <dsp:nvSpPr>
        <dsp:cNvPr id="0" name=""/>
        <dsp:cNvSpPr/>
      </dsp:nvSpPr>
      <dsp:spPr>
        <a:xfrm>
          <a:off x="3695382" y="1547963"/>
          <a:ext cx="2210431" cy="1326259"/>
        </a:xfrm>
        <a:prstGeom prst="rect">
          <a:avLst/>
        </a:prstGeom>
        <a:solidFill>
          <a:schemeClr val="accent2">
            <a:hueOff val="453165"/>
            <a:satOff val="-47993"/>
            <a:lumOff val="-117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You are important. You are the most important people that I help.</a:t>
          </a:r>
        </a:p>
      </dsp:txBody>
      <dsp:txXfrm>
        <a:off x="3695382" y="1547963"/>
        <a:ext cx="2210431" cy="132625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5T12:37:49.452"/>
    </inkml:context>
    <inkml:brush xml:id="br0">
      <inkml:brushProperty name="width" value="0.05" units="cm"/>
      <inkml:brushProperty name="height" value="0.05" units="cm"/>
      <inkml:brushProperty name="color" value="#AE198D"/>
      <inkml:brushProperty name="inkEffects" value="galaxy"/>
      <inkml:brushProperty name="anchorX" value="-18402.10156"/>
      <inkml:brushProperty name="anchorY" value="-19721.21484"/>
      <inkml:brushProperty name="scaleFactor" value="0.5"/>
    </inkml:brush>
  </inkml:definitions>
  <inkml:trace contextRef="#ctx0" brushRef="#br0">0 725 24575,'4'-19'0,"15"-21"0,20-31 0,-10 24 0,2-1 0,2-3 0,-1 3 0,21-31 0,-17 27 0,-17 24 0,-2-2 0,4-7 0,7-10 0,4-1 0,-3 12 0,-6 12 0,-8 12 0,-5 5 0,-5 6 0,-2 4 0,-3 7 0,1 8 0,7 14 0,17 16 0,18 17 0,14 11 0,-1-7 0,-10-13 0,-18-20 0,-11-15 0,-9-9 0,-5-5 0,0-2 0,-3 0 0,3 1 0,11 8 0,13 10 0,12 9 0,3 4 0,-4-6 0,-12-8 0,-11-9 0,-10-4 0,-4-2 0,-1 1 0,0 0 0,0 1 0,0 3 0,5 5 0,3 2 0,3 0 0,0-4 0,-6-6 0,-2-6 0,-3-2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5T12:37:51.305"/>
    </inkml:context>
    <inkml:brush xml:id="br0">
      <inkml:brushProperty name="width" value="0.05" units="cm"/>
      <inkml:brushProperty name="height" value="0.05" units="cm"/>
      <inkml:brushProperty name="color" value="#AE198D"/>
      <inkml:brushProperty name="inkEffects" value="galaxy"/>
      <inkml:brushProperty name="anchorX" value="-36069.65625"/>
      <inkml:brushProperty name="anchorY" value="-39370.66406"/>
      <inkml:brushProperty name="scaleFactor" value="0.5"/>
    </inkml:brush>
  </inkml:definitions>
  <inkml:trace contextRef="#ctx0" brushRef="#br0">0 1 24575,'0'56'0,"0"-1"0,0 11 0,0-1 0,0 6 0,0 3-406,0 11 1,0 2-1,0 1 406,0-1 0,0 0 0,0-3 0,0-11 0,0-2 0,0-5 198,0 5 1,0-7-199,0 20 202,0-43-202,0-28 0,0-16 0,0-10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E68055-5367-AC4F-975F-9B43F6418D75}" type="datetimeFigureOut">
              <a:rPr lang="en-US" smtClean="0"/>
              <a:t>10/25/23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255BFF-1D7C-DF4A-A007-F5EFACB23F18}" type="slidenum">
              <a:rPr lang="en-US" smtClean="0"/>
              <a:t>‹#›</a:t>
            </a:fld>
            <a:endParaRPr lang="en-US"/>
          </a:p>
        </p:txBody>
      </p:sp>
    </p:spTree>
    <p:extLst>
      <p:ext uri="{BB962C8B-B14F-4D97-AF65-F5344CB8AC3E}">
        <p14:creationId xmlns:p14="http://schemas.microsoft.com/office/powerpoint/2010/main" val="4140685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6715CCA2-F3E7-9C43-9127-57EDE6B6C5DA}" type="slidenum">
              <a:rPr lang="en-US" smtClean="0"/>
              <a:t>2</a:t>
            </a:fld>
            <a:endParaRPr lang="en-US"/>
          </a:p>
        </p:txBody>
      </p:sp>
    </p:spTree>
    <p:extLst>
      <p:ext uri="{BB962C8B-B14F-4D97-AF65-F5344CB8AC3E}">
        <p14:creationId xmlns:p14="http://schemas.microsoft.com/office/powerpoint/2010/main" val="4050935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it looks like when you click on the article. From here, you can download the article on the left. You can save your article to google drive. We're a </a:t>
            </a:r>
            <a:r>
              <a:rPr lang="en-US" dirty="0" err="1"/>
              <a:t>gmail</a:t>
            </a:r>
            <a:r>
              <a:rPr lang="en-US" dirty="0"/>
              <a:t> school, so you have storage built into your school email. These articles are tiny in size, and they won't take up much space. I recommend saving whatever you even </a:t>
            </a:r>
            <a:r>
              <a:rPr lang="en-US" i="1" dirty="0"/>
              <a:t>might</a:t>
            </a:r>
            <a:r>
              <a:rPr lang="en-US" i="0" dirty="0"/>
              <a:t> need into this drive, especially if you’re using our library computers. Besides, you never know when you’ll be able to use those articles again in a future assignment. </a:t>
            </a:r>
            <a:endParaRPr lang="en-US" dirty="0"/>
          </a:p>
          <a:p>
            <a:endParaRPr lang="en-US" dirty="0"/>
          </a:p>
          <a:p>
            <a:r>
              <a:rPr lang="en-US" dirty="0"/>
              <a:t>At the bottom, you can select the permalink. Any time you need to use a link, you need to use the permalink. Otherwise, you'll only send the link to the search results. The permalink will pop up at the top of the article title. If you don’t select the permalink option, it won’t be there. </a:t>
            </a:r>
          </a:p>
        </p:txBody>
      </p:sp>
      <p:sp>
        <p:nvSpPr>
          <p:cNvPr id="4" name="Slide Number Placeholder 3"/>
          <p:cNvSpPr>
            <a:spLocks noGrp="1"/>
          </p:cNvSpPr>
          <p:nvPr>
            <p:ph type="sldNum" sz="quarter" idx="5"/>
          </p:nvPr>
        </p:nvSpPr>
        <p:spPr/>
        <p:txBody>
          <a:bodyPr/>
          <a:lstStyle/>
          <a:p>
            <a:fld id="{314386D6-FEB9-A946-B85A-867E71F58E24}" type="slidenum">
              <a:rPr lang="en-US" smtClean="0"/>
              <a:t>12</a:t>
            </a:fld>
            <a:endParaRPr lang="en-US"/>
          </a:p>
        </p:txBody>
      </p:sp>
    </p:spTree>
    <p:extLst>
      <p:ext uri="{BB962C8B-B14F-4D97-AF65-F5344CB8AC3E}">
        <p14:creationId xmlns:p14="http://schemas.microsoft.com/office/powerpoint/2010/main" val="3235365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again, I’m not going to shame you for coming in at the last minute. Sometimes, you think you’re doing ok. You think you’ve got a handle on things. Then, you dive more deeply into the assignment and realize that you’re in big trouble. Been there. Done that. You have my empathy.  </a:t>
            </a:r>
          </a:p>
        </p:txBody>
      </p:sp>
      <p:sp>
        <p:nvSpPr>
          <p:cNvPr id="4" name="Slide Number Placeholder 3"/>
          <p:cNvSpPr>
            <a:spLocks noGrp="1"/>
          </p:cNvSpPr>
          <p:nvPr>
            <p:ph type="sldNum" sz="quarter" idx="5"/>
          </p:nvPr>
        </p:nvSpPr>
        <p:spPr/>
        <p:txBody>
          <a:bodyPr/>
          <a:lstStyle/>
          <a:p>
            <a:fld id="{314386D6-FEB9-A946-B85A-867E71F58E24}" type="slidenum">
              <a:rPr lang="en-US" smtClean="0"/>
              <a:t>13</a:t>
            </a:fld>
            <a:endParaRPr lang="en-US"/>
          </a:p>
        </p:txBody>
      </p:sp>
    </p:spTree>
    <p:extLst>
      <p:ext uri="{BB962C8B-B14F-4D97-AF65-F5344CB8AC3E}">
        <p14:creationId xmlns:p14="http://schemas.microsoft.com/office/powerpoint/2010/main" val="675251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reach out to me for help, you're the rock star. It can be in person, or through email. When I'm at work, I stop whatever I'm doing to answer research questions. When I'm off duty, I'll still answer emails and send information whenever possible. I might not be as quick or able after hours, but I do give it a try. I love assisting with research, and I'm ready to help. </a:t>
            </a:r>
          </a:p>
        </p:txBody>
      </p:sp>
      <p:sp>
        <p:nvSpPr>
          <p:cNvPr id="4" name="Slide Number Placeholder 3"/>
          <p:cNvSpPr>
            <a:spLocks noGrp="1"/>
          </p:cNvSpPr>
          <p:nvPr>
            <p:ph type="sldNum" sz="quarter" idx="5"/>
          </p:nvPr>
        </p:nvSpPr>
        <p:spPr/>
        <p:txBody>
          <a:bodyPr/>
          <a:lstStyle/>
          <a:p>
            <a:fld id="{314386D6-FEB9-A946-B85A-867E71F58E24}" type="slidenum">
              <a:rPr lang="en-US" smtClean="0"/>
              <a:t>14</a:t>
            </a:fld>
            <a:endParaRPr lang="en-US"/>
          </a:p>
        </p:txBody>
      </p:sp>
    </p:spTree>
    <p:extLst>
      <p:ext uri="{BB962C8B-B14F-4D97-AF65-F5344CB8AC3E}">
        <p14:creationId xmlns:p14="http://schemas.microsoft.com/office/powerpoint/2010/main" val="3873575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does not hurt my feelings at all if you need more research or a different direction. If what I gave you isn't working out, then I'm happy to do additional research. Research is a cycle, and I respect the cycle. Feel free to reach out as often as you need. </a:t>
            </a:r>
          </a:p>
        </p:txBody>
      </p:sp>
      <p:sp>
        <p:nvSpPr>
          <p:cNvPr id="4" name="Slide Number Placeholder 3"/>
          <p:cNvSpPr>
            <a:spLocks noGrp="1"/>
          </p:cNvSpPr>
          <p:nvPr>
            <p:ph type="sldNum" sz="quarter" idx="5"/>
          </p:nvPr>
        </p:nvSpPr>
        <p:spPr/>
        <p:txBody>
          <a:bodyPr/>
          <a:lstStyle/>
          <a:p>
            <a:fld id="{314386D6-FEB9-A946-B85A-867E71F58E24}" type="slidenum">
              <a:rPr lang="en-US" smtClean="0"/>
              <a:t>15</a:t>
            </a:fld>
            <a:endParaRPr lang="en-US"/>
          </a:p>
        </p:txBody>
      </p:sp>
    </p:spTree>
    <p:extLst>
      <p:ext uri="{BB962C8B-B14F-4D97-AF65-F5344CB8AC3E}">
        <p14:creationId xmlns:p14="http://schemas.microsoft.com/office/powerpoint/2010/main" val="1888372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Plagiarism is a big deal. Citations are a huge part of your paper, and your professors expect that they will be done correctly. </a:t>
            </a:r>
          </a:p>
        </p:txBody>
      </p:sp>
      <p:sp>
        <p:nvSpPr>
          <p:cNvPr id="4" name="Slide Number Placeholder 3"/>
          <p:cNvSpPr>
            <a:spLocks noGrp="1"/>
          </p:cNvSpPr>
          <p:nvPr>
            <p:ph type="sldNum" sz="quarter" idx="5"/>
          </p:nvPr>
        </p:nvSpPr>
        <p:spPr/>
        <p:txBody>
          <a:bodyPr/>
          <a:lstStyle/>
          <a:p>
            <a:fld id="{314386D6-FEB9-A946-B85A-867E71F58E24}" type="slidenum">
              <a:rPr lang="en-US" smtClean="0"/>
              <a:t>16</a:t>
            </a:fld>
            <a:endParaRPr lang="en-US"/>
          </a:p>
        </p:txBody>
      </p:sp>
    </p:spTree>
    <p:extLst>
      <p:ext uri="{BB962C8B-B14F-4D97-AF65-F5344CB8AC3E}">
        <p14:creationId xmlns:p14="http://schemas.microsoft.com/office/powerpoint/2010/main" val="6693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Cite your sources or face some consequences</a:t>
            </a:r>
          </a:p>
          <a:p>
            <a:r>
              <a:rPr lang="en-US" dirty="0"/>
              <a:t>Failure to cite is plagiarism </a:t>
            </a:r>
          </a:p>
          <a:p>
            <a:r>
              <a:rPr lang="en-US" dirty="0"/>
              <a:t>Plagiarism can get you kicked out of school. </a:t>
            </a:r>
          </a:p>
          <a:p>
            <a:endParaRPr lang="en-US" dirty="0"/>
          </a:p>
          <a:p>
            <a:r>
              <a:rPr lang="en-US" dirty="0"/>
              <a:t>I know that citations give students quite a bit of anxiety and headache. If you're stuck, you can email me to look over what you have, or I can give instructions for how to cite something. It’s not worth failing the assignment that you put so much effort into. </a:t>
            </a:r>
          </a:p>
        </p:txBody>
      </p:sp>
      <p:sp>
        <p:nvSpPr>
          <p:cNvPr id="4" name="Slide Number Placeholder 3"/>
          <p:cNvSpPr>
            <a:spLocks noGrp="1"/>
          </p:cNvSpPr>
          <p:nvPr>
            <p:ph type="sldNum" sz="quarter" idx="5"/>
          </p:nvPr>
        </p:nvSpPr>
        <p:spPr/>
        <p:txBody>
          <a:bodyPr/>
          <a:lstStyle/>
          <a:p>
            <a:fld id="{314386D6-FEB9-A946-B85A-867E71F58E24}" type="slidenum">
              <a:rPr lang="en-US" smtClean="0"/>
              <a:t>17</a:t>
            </a:fld>
            <a:endParaRPr lang="en-US"/>
          </a:p>
        </p:txBody>
      </p:sp>
    </p:spTree>
    <p:extLst>
      <p:ext uri="{BB962C8B-B14F-4D97-AF65-F5344CB8AC3E}">
        <p14:creationId xmlns:p14="http://schemas.microsoft.com/office/powerpoint/2010/main" val="1706858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pretty obvious when you’re plagiarizing. You go from sounding like an undergraduate student, to a professor who likes to walk their terrier in parks during a New England autumn, and then you go back to sounding like an undergraduate student.  There are too many factors that you’d have to take into consideration for you to sound like you when you’re stealing (yes, stealing) from someone else. It’s an awkward conversation when you get caught, so do yourself a favor and just cite your sources. </a:t>
            </a:r>
          </a:p>
        </p:txBody>
      </p:sp>
      <p:sp>
        <p:nvSpPr>
          <p:cNvPr id="4" name="Slide Number Placeholder 3"/>
          <p:cNvSpPr>
            <a:spLocks noGrp="1"/>
          </p:cNvSpPr>
          <p:nvPr>
            <p:ph type="sldNum" sz="quarter" idx="5"/>
          </p:nvPr>
        </p:nvSpPr>
        <p:spPr/>
        <p:txBody>
          <a:bodyPr/>
          <a:lstStyle/>
          <a:p>
            <a:fld id="{6715CCA2-F3E7-9C43-9127-57EDE6B6C5DA}" type="slidenum">
              <a:rPr lang="en-US" smtClean="0"/>
              <a:t>18</a:t>
            </a:fld>
            <a:endParaRPr lang="en-US"/>
          </a:p>
        </p:txBody>
      </p:sp>
    </p:spTree>
    <p:extLst>
      <p:ext uri="{BB962C8B-B14F-4D97-AF65-F5344CB8AC3E}">
        <p14:creationId xmlns:p14="http://schemas.microsoft.com/office/powerpoint/2010/main" val="12223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text citations are just as important as the ones you put at the end of your paper. Your professors expect them, and they take them seriously. </a:t>
            </a:r>
          </a:p>
        </p:txBody>
      </p:sp>
      <p:sp>
        <p:nvSpPr>
          <p:cNvPr id="4" name="Slide Number Placeholder 3"/>
          <p:cNvSpPr>
            <a:spLocks noGrp="1"/>
          </p:cNvSpPr>
          <p:nvPr>
            <p:ph type="sldNum" sz="quarter" idx="5"/>
          </p:nvPr>
        </p:nvSpPr>
        <p:spPr/>
        <p:txBody>
          <a:bodyPr/>
          <a:lstStyle/>
          <a:p>
            <a:fld id="{6715CCA2-F3E7-9C43-9127-57EDE6B6C5DA}" type="slidenum">
              <a:rPr lang="en-US" smtClean="0"/>
              <a:t>19</a:t>
            </a:fld>
            <a:endParaRPr lang="en-US"/>
          </a:p>
        </p:txBody>
      </p:sp>
    </p:spTree>
    <p:extLst>
      <p:ext uri="{BB962C8B-B14F-4D97-AF65-F5344CB8AC3E}">
        <p14:creationId xmlns:p14="http://schemas.microsoft.com/office/powerpoint/2010/main" val="1396894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you have those in text citations lined up and ready to go. If you need help, I can help. </a:t>
            </a:r>
          </a:p>
        </p:txBody>
      </p:sp>
      <p:sp>
        <p:nvSpPr>
          <p:cNvPr id="4" name="Slide Number Placeholder 3"/>
          <p:cNvSpPr>
            <a:spLocks noGrp="1"/>
          </p:cNvSpPr>
          <p:nvPr>
            <p:ph type="sldNum" sz="quarter" idx="5"/>
          </p:nvPr>
        </p:nvSpPr>
        <p:spPr/>
        <p:txBody>
          <a:bodyPr/>
          <a:lstStyle/>
          <a:p>
            <a:fld id="{6715CCA2-F3E7-9C43-9127-57EDE6B6C5DA}" type="slidenum">
              <a:rPr lang="en-US" smtClean="0"/>
              <a:t>20</a:t>
            </a:fld>
            <a:endParaRPr lang="en-US"/>
          </a:p>
        </p:txBody>
      </p:sp>
    </p:spTree>
    <p:extLst>
      <p:ext uri="{BB962C8B-B14F-4D97-AF65-F5344CB8AC3E}">
        <p14:creationId xmlns:p14="http://schemas.microsoft.com/office/powerpoint/2010/main" val="2048717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can easily get confused when they look up how to cite something on the internet. Maybe there’s a conflict from one website to another. Maybe one website uses two variations in the same example, and you’re not quite sure what’s the original format and what’s a new variation. Here are some reference slides that show you all of the variations, but only one at a time. It’s all color coded, and I take into account the most popular things that you access: journal articles and websites. </a:t>
            </a:r>
          </a:p>
        </p:txBody>
      </p:sp>
      <p:sp>
        <p:nvSpPr>
          <p:cNvPr id="4" name="Slide Number Placeholder 3"/>
          <p:cNvSpPr>
            <a:spLocks noGrp="1"/>
          </p:cNvSpPr>
          <p:nvPr>
            <p:ph type="sldNum" sz="quarter" idx="5"/>
          </p:nvPr>
        </p:nvSpPr>
        <p:spPr/>
        <p:txBody>
          <a:bodyPr/>
          <a:lstStyle/>
          <a:p>
            <a:fld id="{6715CCA2-F3E7-9C43-9127-57EDE6B6C5DA}" type="slidenum">
              <a:rPr lang="en-US" smtClean="0"/>
              <a:t>21</a:t>
            </a:fld>
            <a:endParaRPr lang="en-US"/>
          </a:p>
        </p:txBody>
      </p:sp>
    </p:spTree>
    <p:extLst>
      <p:ext uri="{BB962C8B-B14F-4D97-AF65-F5344CB8AC3E}">
        <p14:creationId xmlns:p14="http://schemas.microsoft.com/office/powerpoint/2010/main" val="23201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15CCA2-F3E7-9C43-9127-57EDE6B6C5DA}" type="slidenum">
              <a:rPr lang="en-US" smtClean="0"/>
              <a:t>3</a:t>
            </a:fld>
            <a:endParaRPr lang="en-US"/>
          </a:p>
        </p:txBody>
      </p:sp>
    </p:spTree>
    <p:extLst>
      <p:ext uri="{BB962C8B-B14F-4D97-AF65-F5344CB8AC3E}">
        <p14:creationId xmlns:p14="http://schemas.microsoft.com/office/powerpoint/2010/main" val="3746483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go. Remember, you don’t have to memorize these slides, and I’m going to get through them pretty quickly. </a:t>
            </a:r>
          </a:p>
        </p:txBody>
      </p:sp>
      <p:sp>
        <p:nvSpPr>
          <p:cNvPr id="4" name="Slide Number Placeholder 3"/>
          <p:cNvSpPr>
            <a:spLocks noGrp="1"/>
          </p:cNvSpPr>
          <p:nvPr>
            <p:ph type="sldNum" sz="quarter" idx="5"/>
          </p:nvPr>
        </p:nvSpPr>
        <p:spPr/>
        <p:txBody>
          <a:bodyPr/>
          <a:lstStyle/>
          <a:p>
            <a:fld id="{6715CCA2-F3E7-9C43-9127-57EDE6B6C5DA}" type="slidenum">
              <a:rPr lang="en-US" smtClean="0"/>
              <a:t>22</a:t>
            </a:fld>
            <a:endParaRPr lang="en-US"/>
          </a:p>
        </p:txBody>
      </p:sp>
    </p:spTree>
    <p:extLst>
      <p:ext uri="{BB962C8B-B14F-4D97-AF65-F5344CB8AC3E}">
        <p14:creationId xmlns:p14="http://schemas.microsoft.com/office/powerpoint/2010/main" val="3729361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world were right and good, this is what your citation would look like for a journal article in APA style. </a:t>
            </a:r>
          </a:p>
        </p:txBody>
      </p:sp>
      <p:sp>
        <p:nvSpPr>
          <p:cNvPr id="4" name="Slide Number Placeholder 3"/>
          <p:cNvSpPr>
            <a:spLocks noGrp="1"/>
          </p:cNvSpPr>
          <p:nvPr>
            <p:ph type="sldNum" sz="quarter" idx="5"/>
          </p:nvPr>
        </p:nvSpPr>
        <p:spPr/>
        <p:txBody>
          <a:bodyPr/>
          <a:lstStyle/>
          <a:p>
            <a:fld id="{6715CCA2-F3E7-9C43-9127-57EDE6B6C5DA}" type="slidenum">
              <a:rPr lang="en-US" smtClean="0"/>
              <a:t>23</a:t>
            </a:fld>
            <a:endParaRPr lang="en-US"/>
          </a:p>
        </p:txBody>
      </p:sp>
    </p:spTree>
    <p:extLst>
      <p:ext uri="{BB962C8B-B14F-4D97-AF65-F5344CB8AC3E}">
        <p14:creationId xmlns:p14="http://schemas.microsoft.com/office/powerpoint/2010/main" val="3532324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slide shows you how to handle your author variations</a:t>
            </a:r>
          </a:p>
        </p:txBody>
      </p:sp>
      <p:sp>
        <p:nvSpPr>
          <p:cNvPr id="4" name="Slide Number Placeholder 3"/>
          <p:cNvSpPr>
            <a:spLocks noGrp="1"/>
          </p:cNvSpPr>
          <p:nvPr>
            <p:ph type="sldNum" sz="quarter" idx="5"/>
          </p:nvPr>
        </p:nvSpPr>
        <p:spPr/>
        <p:txBody>
          <a:bodyPr/>
          <a:lstStyle/>
          <a:p>
            <a:fld id="{6715CCA2-F3E7-9C43-9127-57EDE6B6C5DA}" type="slidenum">
              <a:rPr lang="en-US" smtClean="0"/>
              <a:t>24</a:t>
            </a:fld>
            <a:endParaRPr lang="en-US"/>
          </a:p>
        </p:txBody>
      </p:sp>
    </p:spTree>
    <p:extLst>
      <p:ext uri="{BB962C8B-B14F-4D97-AF65-F5344CB8AC3E}">
        <p14:creationId xmlns:p14="http://schemas.microsoft.com/office/powerpoint/2010/main" val="672539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you how to deal with things that are missing from your article</a:t>
            </a:r>
          </a:p>
        </p:txBody>
      </p:sp>
      <p:sp>
        <p:nvSpPr>
          <p:cNvPr id="4" name="Slide Number Placeholder 3"/>
          <p:cNvSpPr>
            <a:spLocks noGrp="1"/>
          </p:cNvSpPr>
          <p:nvPr>
            <p:ph type="sldNum" sz="quarter" idx="5"/>
          </p:nvPr>
        </p:nvSpPr>
        <p:spPr/>
        <p:txBody>
          <a:bodyPr/>
          <a:lstStyle/>
          <a:p>
            <a:fld id="{6715CCA2-F3E7-9C43-9127-57EDE6B6C5DA}" type="slidenum">
              <a:rPr lang="en-US" smtClean="0"/>
              <a:t>25</a:t>
            </a:fld>
            <a:endParaRPr lang="en-US"/>
          </a:p>
        </p:txBody>
      </p:sp>
    </p:spTree>
    <p:extLst>
      <p:ext uri="{BB962C8B-B14F-4D97-AF65-F5344CB8AC3E}">
        <p14:creationId xmlns:p14="http://schemas.microsoft.com/office/powerpoint/2010/main" val="2704477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Websites are an awesome source of knowledge, but they can be more difficult to manage citation-wise than journal articles through a database. </a:t>
            </a:r>
          </a:p>
        </p:txBody>
      </p:sp>
      <p:sp>
        <p:nvSpPr>
          <p:cNvPr id="4" name="Slide Number Placeholder 3"/>
          <p:cNvSpPr>
            <a:spLocks noGrp="1"/>
          </p:cNvSpPr>
          <p:nvPr>
            <p:ph type="sldNum" sz="quarter" idx="5"/>
          </p:nvPr>
        </p:nvSpPr>
        <p:spPr/>
        <p:txBody>
          <a:bodyPr/>
          <a:lstStyle/>
          <a:p>
            <a:fld id="{6715CCA2-F3E7-9C43-9127-57EDE6B6C5DA}" type="slidenum">
              <a:rPr lang="en-US" smtClean="0"/>
              <a:t>26</a:t>
            </a:fld>
            <a:endParaRPr lang="en-US"/>
          </a:p>
        </p:txBody>
      </p:sp>
    </p:spTree>
    <p:extLst>
      <p:ext uri="{BB962C8B-B14F-4D97-AF65-F5344CB8AC3E}">
        <p14:creationId xmlns:p14="http://schemas.microsoft.com/office/powerpoint/2010/main" val="1972989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APA is pretty straight forward. This example is if the stars align and everything is included on the page. But we know that usually doesn’t happen. </a:t>
            </a:r>
          </a:p>
        </p:txBody>
      </p:sp>
      <p:sp>
        <p:nvSpPr>
          <p:cNvPr id="4" name="Slide Number Placeholder 3"/>
          <p:cNvSpPr>
            <a:spLocks noGrp="1"/>
          </p:cNvSpPr>
          <p:nvPr>
            <p:ph type="sldNum" sz="quarter" idx="5"/>
          </p:nvPr>
        </p:nvSpPr>
        <p:spPr/>
        <p:txBody>
          <a:bodyPr/>
          <a:lstStyle/>
          <a:p>
            <a:fld id="{6715CCA2-F3E7-9C43-9127-57EDE6B6C5DA}" type="slidenum">
              <a:rPr lang="en-US" smtClean="0"/>
              <a:t>27</a:t>
            </a:fld>
            <a:endParaRPr lang="en-US"/>
          </a:p>
        </p:txBody>
      </p:sp>
    </p:spTree>
    <p:extLst>
      <p:ext uri="{BB962C8B-B14F-4D97-AF65-F5344CB8AC3E}">
        <p14:creationId xmlns:p14="http://schemas.microsoft.com/office/powerpoint/2010/main" val="23495522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all of the date variations that you might encounter. Journal articles are easy. They only want the year. Websites are a different matter though. Anything that you can do to get complete date information is helpful. </a:t>
            </a:r>
          </a:p>
        </p:txBody>
      </p:sp>
      <p:sp>
        <p:nvSpPr>
          <p:cNvPr id="4" name="Slide Number Placeholder 3"/>
          <p:cNvSpPr>
            <a:spLocks noGrp="1"/>
          </p:cNvSpPr>
          <p:nvPr>
            <p:ph type="sldNum" sz="quarter" idx="5"/>
          </p:nvPr>
        </p:nvSpPr>
        <p:spPr/>
        <p:txBody>
          <a:bodyPr/>
          <a:lstStyle/>
          <a:p>
            <a:fld id="{6715CCA2-F3E7-9C43-9127-57EDE6B6C5DA}" type="slidenum">
              <a:rPr lang="en-US" smtClean="0"/>
              <a:t>28</a:t>
            </a:fld>
            <a:endParaRPr lang="en-US"/>
          </a:p>
        </p:txBody>
      </p:sp>
    </p:spTree>
    <p:extLst>
      <p:ext uri="{BB962C8B-B14F-4D97-AF65-F5344CB8AC3E}">
        <p14:creationId xmlns:p14="http://schemas.microsoft.com/office/powerpoint/2010/main" val="33848189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Authors are also a little tricky on websites. Sometimes it’s an individual, sometimes it’s a group, and sometimes there is no author. If there is an author or a group, they tend to be at the top or bottom of the article. </a:t>
            </a:r>
          </a:p>
        </p:txBody>
      </p:sp>
      <p:sp>
        <p:nvSpPr>
          <p:cNvPr id="4" name="Slide Number Placeholder 3"/>
          <p:cNvSpPr>
            <a:spLocks noGrp="1"/>
          </p:cNvSpPr>
          <p:nvPr>
            <p:ph type="sldNum" sz="quarter" idx="5"/>
          </p:nvPr>
        </p:nvSpPr>
        <p:spPr/>
        <p:txBody>
          <a:bodyPr/>
          <a:lstStyle/>
          <a:p>
            <a:fld id="{6715CCA2-F3E7-9C43-9127-57EDE6B6C5DA}" type="slidenum">
              <a:rPr lang="en-US" smtClean="0"/>
              <a:t>29</a:t>
            </a:fld>
            <a:endParaRPr lang="en-US"/>
          </a:p>
        </p:txBody>
      </p:sp>
    </p:spTree>
    <p:extLst>
      <p:ext uri="{BB962C8B-B14F-4D97-AF65-F5344CB8AC3E}">
        <p14:creationId xmlns:p14="http://schemas.microsoft.com/office/powerpoint/2010/main" val="19110357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your in text citations for your paper. They’re pretty straight forward, but I can still give advice if there’s any problems. I can especially give some guidance about Chicago style. Not many professors use it, but if yours does, I’ll walk you through it. </a:t>
            </a:r>
          </a:p>
        </p:txBody>
      </p:sp>
      <p:sp>
        <p:nvSpPr>
          <p:cNvPr id="4" name="Slide Number Placeholder 3"/>
          <p:cNvSpPr>
            <a:spLocks noGrp="1"/>
          </p:cNvSpPr>
          <p:nvPr>
            <p:ph type="sldNum" sz="quarter" idx="5"/>
          </p:nvPr>
        </p:nvSpPr>
        <p:spPr/>
        <p:txBody>
          <a:bodyPr/>
          <a:lstStyle/>
          <a:p>
            <a:fld id="{6715CCA2-F3E7-9C43-9127-57EDE6B6C5DA}" type="slidenum">
              <a:rPr lang="en-US" smtClean="0"/>
              <a:t>30</a:t>
            </a:fld>
            <a:endParaRPr lang="en-US"/>
          </a:p>
        </p:txBody>
      </p:sp>
    </p:spTree>
    <p:extLst>
      <p:ext uri="{BB962C8B-B14F-4D97-AF65-F5344CB8AC3E}">
        <p14:creationId xmlns:p14="http://schemas.microsoft.com/office/powerpoint/2010/main" val="8045358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Purdue Owl is a great resource for your citations. It can be confusing sometimes, though. I understand. Don’t be afraid to ask if it’s getting under your skin. </a:t>
            </a:r>
          </a:p>
        </p:txBody>
      </p:sp>
      <p:sp>
        <p:nvSpPr>
          <p:cNvPr id="4" name="Slide Number Placeholder 3"/>
          <p:cNvSpPr>
            <a:spLocks noGrp="1"/>
          </p:cNvSpPr>
          <p:nvPr>
            <p:ph type="sldNum" sz="quarter" idx="5"/>
          </p:nvPr>
        </p:nvSpPr>
        <p:spPr/>
        <p:txBody>
          <a:bodyPr/>
          <a:lstStyle/>
          <a:p>
            <a:fld id="{314386D6-FEB9-A946-B85A-867E71F58E24}" type="slidenum">
              <a:rPr lang="en-US" smtClean="0"/>
              <a:t>31</a:t>
            </a:fld>
            <a:endParaRPr lang="en-US"/>
          </a:p>
        </p:txBody>
      </p:sp>
    </p:spTree>
    <p:extLst>
      <p:ext uri="{BB962C8B-B14F-4D97-AF65-F5344CB8AC3E}">
        <p14:creationId xmlns:p14="http://schemas.microsoft.com/office/powerpoint/2010/main" val="2678830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6715CCA2-F3E7-9C43-9127-57EDE6B6C5DA}" type="slidenum">
              <a:rPr lang="en-US" smtClean="0"/>
              <a:t>4</a:t>
            </a:fld>
            <a:endParaRPr lang="en-US"/>
          </a:p>
        </p:txBody>
      </p:sp>
    </p:spTree>
    <p:extLst>
      <p:ext uri="{BB962C8B-B14F-4D97-AF65-F5344CB8AC3E}">
        <p14:creationId xmlns:p14="http://schemas.microsoft.com/office/powerpoint/2010/main" val="26496192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Purdue Owl homepage. Simply click on the style guide you need, and it’ll take you right to the citations page. </a:t>
            </a:r>
          </a:p>
        </p:txBody>
      </p:sp>
      <p:sp>
        <p:nvSpPr>
          <p:cNvPr id="4" name="Slide Number Placeholder 3"/>
          <p:cNvSpPr>
            <a:spLocks noGrp="1"/>
          </p:cNvSpPr>
          <p:nvPr>
            <p:ph type="sldNum" sz="quarter" idx="5"/>
          </p:nvPr>
        </p:nvSpPr>
        <p:spPr/>
        <p:txBody>
          <a:bodyPr/>
          <a:lstStyle/>
          <a:p>
            <a:fld id="{6715CCA2-F3E7-9C43-9127-57EDE6B6C5DA}" type="slidenum">
              <a:rPr lang="en-US" smtClean="0"/>
              <a:t>32</a:t>
            </a:fld>
            <a:endParaRPr lang="en-US"/>
          </a:p>
        </p:txBody>
      </p:sp>
    </p:spTree>
    <p:extLst>
      <p:ext uri="{BB962C8B-B14F-4D97-AF65-F5344CB8AC3E}">
        <p14:creationId xmlns:p14="http://schemas.microsoft.com/office/powerpoint/2010/main" val="71838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most of the things that you’ll need to cite. Sometimes a source doesn’t fit neatly into one of these categories, and we may need to Frankenstein something together to make it work. </a:t>
            </a:r>
          </a:p>
        </p:txBody>
      </p:sp>
      <p:sp>
        <p:nvSpPr>
          <p:cNvPr id="4" name="Slide Number Placeholder 3"/>
          <p:cNvSpPr>
            <a:spLocks noGrp="1"/>
          </p:cNvSpPr>
          <p:nvPr>
            <p:ph type="sldNum" sz="quarter" idx="5"/>
          </p:nvPr>
        </p:nvSpPr>
        <p:spPr/>
        <p:txBody>
          <a:bodyPr/>
          <a:lstStyle/>
          <a:p>
            <a:fld id="{6715CCA2-F3E7-9C43-9127-57EDE6B6C5DA}" type="slidenum">
              <a:rPr lang="en-US" smtClean="0"/>
              <a:t>33</a:t>
            </a:fld>
            <a:endParaRPr lang="en-US"/>
          </a:p>
        </p:txBody>
      </p:sp>
    </p:spTree>
    <p:extLst>
      <p:ext uri="{BB962C8B-B14F-4D97-AF65-F5344CB8AC3E}">
        <p14:creationId xmlns:p14="http://schemas.microsoft.com/office/powerpoint/2010/main" val="36976256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 not feel confident in your writing ability, we do have a writing center. It's located in the basement of the library. You can schedule either digital or face-to-face meetings, and these people are good at what they do. They won’t tell you that your paper is stupid. They are great about pointing you in the right direction without making you feel bad about your efforts. </a:t>
            </a:r>
          </a:p>
        </p:txBody>
      </p:sp>
      <p:sp>
        <p:nvSpPr>
          <p:cNvPr id="4" name="Slide Number Placeholder 3"/>
          <p:cNvSpPr>
            <a:spLocks noGrp="1"/>
          </p:cNvSpPr>
          <p:nvPr>
            <p:ph type="sldNum" sz="quarter" idx="5"/>
          </p:nvPr>
        </p:nvSpPr>
        <p:spPr/>
        <p:txBody>
          <a:bodyPr/>
          <a:lstStyle/>
          <a:p>
            <a:fld id="{314386D6-FEB9-A946-B85A-867E71F58E24}" type="slidenum">
              <a:rPr lang="en-US" smtClean="0"/>
              <a:t>34</a:t>
            </a:fld>
            <a:endParaRPr lang="en-US"/>
          </a:p>
        </p:txBody>
      </p:sp>
    </p:spTree>
    <p:extLst>
      <p:ext uri="{BB962C8B-B14F-4D97-AF65-F5344CB8AC3E}">
        <p14:creationId xmlns:p14="http://schemas.microsoft.com/office/powerpoint/2010/main" val="990263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Obviously, if you’re listening to my dulcet tones, you’ve managed to find your way here. </a:t>
            </a:r>
          </a:p>
        </p:txBody>
      </p:sp>
      <p:sp>
        <p:nvSpPr>
          <p:cNvPr id="4" name="Slide Number Placeholder 3"/>
          <p:cNvSpPr>
            <a:spLocks noGrp="1"/>
          </p:cNvSpPr>
          <p:nvPr>
            <p:ph type="sldNum" sz="quarter" idx="5"/>
          </p:nvPr>
        </p:nvSpPr>
        <p:spPr/>
        <p:txBody>
          <a:bodyPr/>
          <a:lstStyle/>
          <a:p>
            <a:fld id="{6715CCA2-F3E7-9C43-9127-57EDE6B6C5DA}" type="slidenum">
              <a:rPr lang="en-US" smtClean="0"/>
              <a:t>41</a:t>
            </a:fld>
            <a:endParaRPr lang="en-US"/>
          </a:p>
        </p:txBody>
      </p:sp>
    </p:spTree>
    <p:extLst>
      <p:ext uri="{BB962C8B-B14F-4D97-AF65-F5344CB8AC3E}">
        <p14:creationId xmlns:p14="http://schemas.microsoft.com/office/powerpoint/2010/main" val="38239458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the following methods to contact me. Email is probably the most effective way. I am working on recognizing interpretive dance as a means of communicating your research needs. You’re the most important people that I serve. I’ve worked with professors, university presidents, and I’m a state presenter for the West Virginia Library Association. None of that matters if I can’t help all of you. So, don’t be shy. </a:t>
            </a:r>
          </a:p>
        </p:txBody>
      </p:sp>
      <p:sp>
        <p:nvSpPr>
          <p:cNvPr id="4" name="Slide Number Placeholder 3"/>
          <p:cNvSpPr>
            <a:spLocks noGrp="1"/>
          </p:cNvSpPr>
          <p:nvPr>
            <p:ph type="sldNum" sz="quarter" idx="5"/>
          </p:nvPr>
        </p:nvSpPr>
        <p:spPr/>
        <p:txBody>
          <a:bodyPr/>
          <a:lstStyle/>
          <a:p>
            <a:fld id="{314386D6-FEB9-A946-B85A-867E71F58E24}" type="slidenum">
              <a:rPr lang="en-US" smtClean="0"/>
              <a:t>42</a:t>
            </a:fld>
            <a:endParaRPr lang="en-US"/>
          </a:p>
        </p:txBody>
      </p:sp>
    </p:spTree>
    <p:extLst>
      <p:ext uri="{BB962C8B-B14F-4D97-AF65-F5344CB8AC3E}">
        <p14:creationId xmlns:p14="http://schemas.microsoft.com/office/powerpoint/2010/main" val="40272969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luck on your future assignments! You can always reach out. You can always ask. </a:t>
            </a:r>
          </a:p>
        </p:txBody>
      </p:sp>
      <p:sp>
        <p:nvSpPr>
          <p:cNvPr id="4" name="Slide Number Placeholder 3"/>
          <p:cNvSpPr>
            <a:spLocks noGrp="1"/>
          </p:cNvSpPr>
          <p:nvPr>
            <p:ph type="sldNum" sz="quarter" idx="5"/>
          </p:nvPr>
        </p:nvSpPr>
        <p:spPr/>
        <p:txBody>
          <a:bodyPr/>
          <a:lstStyle/>
          <a:p>
            <a:fld id="{314386D6-FEB9-A946-B85A-867E71F58E24}" type="slidenum">
              <a:rPr lang="en-US" smtClean="0"/>
              <a:t>43</a:t>
            </a:fld>
            <a:endParaRPr lang="en-US"/>
          </a:p>
        </p:txBody>
      </p:sp>
    </p:spTree>
    <p:extLst>
      <p:ext uri="{BB962C8B-B14F-4D97-AF65-F5344CB8AC3E}">
        <p14:creationId xmlns:p14="http://schemas.microsoft.com/office/powerpoint/2010/main" val="1097950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15CCA2-F3E7-9C43-9127-57EDE6B6C5DA}" type="slidenum">
              <a:rPr lang="en-US" smtClean="0"/>
              <a:t>5</a:t>
            </a:fld>
            <a:endParaRPr lang="en-US"/>
          </a:p>
        </p:txBody>
      </p:sp>
    </p:spTree>
    <p:extLst>
      <p:ext uri="{BB962C8B-B14F-4D97-AF65-F5344CB8AC3E}">
        <p14:creationId xmlns:p14="http://schemas.microsoft.com/office/powerpoint/2010/main" val="800442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15CCA2-F3E7-9C43-9127-57EDE6B6C5DA}" type="slidenum">
              <a:rPr lang="en-US" smtClean="0"/>
              <a:t>6</a:t>
            </a:fld>
            <a:endParaRPr lang="en-US"/>
          </a:p>
        </p:txBody>
      </p:sp>
    </p:spTree>
    <p:extLst>
      <p:ext uri="{BB962C8B-B14F-4D97-AF65-F5344CB8AC3E}">
        <p14:creationId xmlns:p14="http://schemas.microsoft.com/office/powerpoint/2010/main" val="1796591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Enhancing your search is a great way to make sure that the best results for your query comes to the top. No one wants to go through pages and pages of results to try and find something that works. </a:t>
            </a:r>
          </a:p>
        </p:txBody>
      </p:sp>
      <p:sp>
        <p:nvSpPr>
          <p:cNvPr id="4" name="Slide Number Placeholder 3"/>
          <p:cNvSpPr>
            <a:spLocks noGrp="1"/>
          </p:cNvSpPr>
          <p:nvPr>
            <p:ph type="sldNum" sz="quarter" idx="5"/>
          </p:nvPr>
        </p:nvSpPr>
        <p:spPr/>
        <p:txBody>
          <a:bodyPr/>
          <a:lstStyle/>
          <a:p>
            <a:fld id="{6715CCA2-F3E7-9C43-9127-57EDE6B6C5DA}" type="slidenum">
              <a:rPr lang="en-US" smtClean="0"/>
              <a:t>8</a:t>
            </a:fld>
            <a:endParaRPr lang="en-US"/>
          </a:p>
        </p:txBody>
      </p:sp>
    </p:spTree>
    <p:extLst>
      <p:ext uri="{BB962C8B-B14F-4D97-AF65-F5344CB8AC3E}">
        <p14:creationId xmlns:p14="http://schemas.microsoft.com/office/powerpoint/2010/main" val="815081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can't stress this enough: You've got to use the big kid words. Every major, program, and profession has its own terminology that is specific to it. This terminology serves as a way of communicating ideas in a direct manner. You need to make friends with these words because they will determine the outcomes of your searches. </a:t>
            </a:r>
          </a:p>
        </p:txBody>
      </p:sp>
      <p:sp>
        <p:nvSpPr>
          <p:cNvPr id="4" name="Slide Number Placeholder 3"/>
          <p:cNvSpPr>
            <a:spLocks noGrp="1"/>
          </p:cNvSpPr>
          <p:nvPr>
            <p:ph type="sldNum" sz="quarter" idx="5"/>
          </p:nvPr>
        </p:nvSpPr>
        <p:spPr/>
        <p:txBody>
          <a:bodyPr/>
          <a:lstStyle/>
          <a:p>
            <a:fld id="{314386D6-FEB9-A946-B85A-867E71F58E24}" type="slidenum">
              <a:rPr lang="en-US" smtClean="0"/>
              <a:t>9</a:t>
            </a:fld>
            <a:endParaRPr lang="en-US"/>
          </a:p>
        </p:txBody>
      </p:sp>
    </p:spTree>
    <p:extLst>
      <p:ext uri="{BB962C8B-B14F-4D97-AF65-F5344CB8AC3E}">
        <p14:creationId xmlns:p14="http://schemas.microsoft.com/office/powerpoint/2010/main" val="1999743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Behold the side bar awesomeness! While it's nice to see that there are over 100,000 search results, there's no way you can sort through all of those articles to find the best ones. This side bar will help you to narrow down your results. By clicking on "full text," you'll have access to the entire article. Click on scholarly (peer reviewed) journals. You'll need to adjust the publication date to one that is acceptable to your program. Each program has an "expiration date" for research that is out of date. If you're in a medical program, you'll need to make sure your research is no older than 3 years. For all other programs, you're looking at five years. Finally, click on the academic journals under source types. This combination of clicked boxes will give you results that your professors would accept as "citable."</a:t>
            </a:r>
          </a:p>
        </p:txBody>
      </p:sp>
      <p:sp>
        <p:nvSpPr>
          <p:cNvPr id="4" name="Slide Number Placeholder 3"/>
          <p:cNvSpPr>
            <a:spLocks noGrp="1"/>
          </p:cNvSpPr>
          <p:nvPr>
            <p:ph type="sldNum" sz="quarter" idx="5"/>
          </p:nvPr>
        </p:nvSpPr>
        <p:spPr/>
        <p:txBody>
          <a:bodyPr/>
          <a:lstStyle/>
          <a:p>
            <a:fld id="{314386D6-FEB9-A946-B85A-867E71F58E24}" type="slidenum">
              <a:rPr lang="en-US" smtClean="0"/>
              <a:t>10</a:t>
            </a:fld>
            <a:endParaRPr lang="en-US"/>
          </a:p>
        </p:txBody>
      </p:sp>
    </p:spTree>
    <p:extLst>
      <p:ext uri="{BB962C8B-B14F-4D97-AF65-F5344CB8AC3E}">
        <p14:creationId xmlns:p14="http://schemas.microsoft.com/office/powerpoint/2010/main" val="3964433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a search result looks like. The yellow is your title. Below it is a citation that is loosely based on APA. This definitely should not be used as your final citation. It’s pretty much gibberish to people who know what a citation should look like. Business Source Complete in blue is the database that this article is from. The icon on the left indicates that this is from an academic journal, which means that it's scholarly. The PDF Full text in blue is where you download the article. </a:t>
            </a:r>
          </a:p>
        </p:txBody>
      </p:sp>
      <p:sp>
        <p:nvSpPr>
          <p:cNvPr id="4" name="Slide Number Placeholder 3"/>
          <p:cNvSpPr>
            <a:spLocks noGrp="1"/>
          </p:cNvSpPr>
          <p:nvPr>
            <p:ph type="sldNum" sz="quarter" idx="5"/>
          </p:nvPr>
        </p:nvSpPr>
        <p:spPr/>
        <p:txBody>
          <a:bodyPr/>
          <a:lstStyle/>
          <a:p>
            <a:fld id="{314386D6-FEB9-A946-B85A-867E71F58E24}" type="slidenum">
              <a:rPr lang="en-US" smtClean="0"/>
              <a:t>11</a:t>
            </a:fld>
            <a:endParaRPr lang="en-US"/>
          </a:p>
        </p:txBody>
      </p:sp>
    </p:spTree>
    <p:extLst>
      <p:ext uri="{BB962C8B-B14F-4D97-AF65-F5344CB8AC3E}">
        <p14:creationId xmlns:p14="http://schemas.microsoft.com/office/powerpoint/2010/main" val="3815718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AF61AA-5A98-4049-A93E-477E5505141A}" type="datetimeFigureOut">
              <a:rPr lang="en-US" smtClean="0"/>
              <a:pPr/>
              <a:t>10/25/23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2421152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10/25/23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10/25/23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10/25/23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10/25/23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10/25/23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10/25/23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10/25/23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 id="2147483665"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owl.purdue.edu/"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hyperlink" Target="https://westliberty.edu/writing-center/" TargetMode="Externa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customXml" Target="../ink/ink2.xml"/><Relationship Id="rId5" Type="http://schemas.openxmlformats.org/officeDocument/2006/relationships/image" Target="../media/image50.png"/><Relationship Id="rId4" Type="http://schemas.openxmlformats.org/officeDocument/2006/relationships/customXml" Target="../ink/ink1.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6DD4D-54A2-DAB6-F469-8311B6E72DF0}"/>
              </a:ext>
            </a:extLst>
          </p:cNvPr>
          <p:cNvSpPr>
            <a:spLocks noGrp="1"/>
          </p:cNvSpPr>
          <p:nvPr>
            <p:ph type="ctrTitle"/>
          </p:nvPr>
        </p:nvSpPr>
        <p:spPr/>
        <p:txBody>
          <a:bodyPr/>
          <a:lstStyle/>
          <a:p>
            <a:r>
              <a:rPr lang="en-US" dirty="0"/>
              <a:t>Business Communication</a:t>
            </a:r>
          </a:p>
        </p:txBody>
      </p:sp>
      <p:sp>
        <p:nvSpPr>
          <p:cNvPr id="3" name="Subtitle 2">
            <a:extLst>
              <a:ext uri="{FF2B5EF4-FFF2-40B4-BE49-F238E27FC236}">
                <a16:creationId xmlns:a16="http://schemas.microsoft.com/office/drawing/2014/main" id="{27A8E17A-EA6A-4C35-615A-BD763C4D627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96862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7118" y="1058486"/>
            <a:ext cx="5219807" cy="914400"/>
          </a:xfrm>
        </p:spPr>
        <p:txBody>
          <a:bodyPr>
            <a:noAutofit/>
          </a:bodyPr>
          <a:lstStyle/>
          <a:p>
            <a:r>
              <a:rPr lang="en-US" sz="4400" dirty="0"/>
              <a:t>Behold the side bar awesomeness</a:t>
            </a:r>
          </a:p>
        </p:txBody>
      </p:sp>
      <p:sp>
        <p:nvSpPr>
          <p:cNvPr id="4" name="Content Placeholder 3"/>
          <p:cNvSpPr>
            <a:spLocks noGrp="1"/>
          </p:cNvSpPr>
          <p:nvPr>
            <p:ph sz="half" idx="2"/>
          </p:nvPr>
        </p:nvSpPr>
        <p:spPr>
          <a:xfrm>
            <a:off x="6039355" y="2337784"/>
            <a:ext cx="3566160" cy="3977640"/>
          </a:xfrm>
        </p:spPr>
        <p:txBody>
          <a:bodyPr>
            <a:normAutofit/>
          </a:bodyPr>
          <a:lstStyle/>
          <a:p>
            <a:r>
              <a:rPr lang="en-US" dirty="0"/>
              <a:t>Make sure to click “Full Text”</a:t>
            </a:r>
          </a:p>
          <a:p>
            <a:r>
              <a:rPr lang="en-US" dirty="0"/>
              <a:t>Select “Scholarly (Peer Reviewed) Journals</a:t>
            </a:r>
          </a:p>
          <a:p>
            <a:r>
              <a:rPr lang="en-US" dirty="0"/>
              <a:t>Make sure the dates are set to current trends</a:t>
            </a:r>
          </a:p>
          <a:p>
            <a:r>
              <a:rPr lang="en-US" dirty="0"/>
              <a:t>Check “Academic Journals”</a:t>
            </a:r>
          </a:p>
        </p:txBody>
      </p:sp>
      <p:pic>
        <p:nvPicPr>
          <p:cNvPr id="11" name="Content Placeholder 10" descr="Graphical user interface, application&#10;&#10;Description automatically generated">
            <a:extLst>
              <a:ext uri="{FF2B5EF4-FFF2-40B4-BE49-F238E27FC236}">
                <a16:creationId xmlns:a16="http://schemas.microsoft.com/office/drawing/2014/main" id="{E3350529-692D-D44D-AE88-6AB8AFAB8FB9}"/>
              </a:ext>
            </a:extLst>
          </p:cNvPr>
          <p:cNvPicPr>
            <a:picLocks noGrp="1" noChangeAspect="1"/>
          </p:cNvPicPr>
          <p:nvPr>
            <p:ph sz="half" idx="1"/>
          </p:nvPr>
        </p:nvPicPr>
        <p:blipFill>
          <a:blip r:embed="rId3"/>
          <a:stretch>
            <a:fillRect/>
          </a:stretch>
        </p:blipFill>
        <p:spPr>
          <a:xfrm>
            <a:off x="1809947" y="0"/>
            <a:ext cx="1150069" cy="6839308"/>
          </a:xfrm>
        </p:spPr>
      </p:pic>
      <p:cxnSp>
        <p:nvCxnSpPr>
          <p:cNvPr id="13" name="Straight Arrow Connector 12">
            <a:extLst>
              <a:ext uri="{FF2B5EF4-FFF2-40B4-BE49-F238E27FC236}">
                <a16:creationId xmlns:a16="http://schemas.microsoft.com/office/drawing/2014/main" id="{438DDA34-88C3-7190-BF23-0F60437EF21B}"/>
              </a:ext>
            </a:extLst>
          </p:cNvPr>
          <p:cNvCxnSpPr>
            <a:cxnSpLocks/>
          </p:cNvCxnSpPr>
          <p:nvPr/>
        </p:nvCxnSpPr>
        <p:spPr>
          <a:xfrm flipH="1">
            <a:off x="2712464" y="4134010"/>
            <a:ext cx="722299"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099F756-C6CF-F31B-A4F9-AE82EC561595}"/>
              </a:ext>
            </a:extLst>
          </p:cNvPr>
          <p:cNvCxnSpPr>
            <a:cxnSpLocks/>
          </p:cNvCxnSpPr>
          <p:nvPr/>
        </p:nvCxnSpPr>
        <p:spPr>
          <a:xfrm flipH="1">
            <a:off x="2712464" y="4278726"/>
            <a:ext cx="722299" cy="0"/>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30D6D67-D2BC-880C-2836-E40054CE9851}"/>
              </a:ext>
            </a:extLst>
          </p:cNvPr>
          <p:cNvCxnSpPr>
            <a:cxnSpLocks/>
          </p:cNvCxnSpPr>
          <p:nvPr/>
        </p:nvCxnSpPr>
        <p:spPr>
          <a:xfrm flipH="1">
            <a:off x="2960016" y="5147022"/>
            <a:ext cx="722299" cy="0"/>
          </a:xfrm>
          <a:prstGeom prst="straightConnector1">
            <a:avLst/>
          </a:prstGeom>
          <a:ln>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AB94554-E3F0-ED9D-6782-729B9B07F9FD}"/>
              </a:ext>
            </a:extLst>
          </p:cNvPr>
          <p:cNvCxnSpPr>
            <a:cxnSpLocks/>
          </p:cNvCxnSpPr>
          <p:nvPr/>
        </p:nvCxnSpPr>
        <p:spPr>
          <a:xfrm flipH="1">
            <a:off x="2772656" y="5992265"/>
            <a:ext cx="7222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AAAC89B-192D-BBF6-3C63-E7EC63DB1092}"/>
              </a:ext>
            </a:extLst>
          </p:cNvPr>
          <p:cNvSpPr txBox="1"/>
          <p:nvPr/>
        </p:nvSpPr>
        <p:spPr>
          <a:xfrm>
            <a:off x="3588635" y="3853860"/>
            <a:ext cx="1822101" cy="309108"/>
          </a:xfrm>
          <a:prstGeom prst="rect">
            <a:avLst/>
          </a:prstGeom>
          <a:noFill/>
          <a:ln>
            <a:solidFill>
              <a:schemeClr val="accent5">
                <a:lumMod val="75000"/>
              </a:schemeClr>
            </a:solidFill>
          </a:ln>
        </p:spPr>
        <p:txBody>
          <a:bodyPr wrap="square" rtlCol="0">
            <a:spAutoFit/>
          </a:bodyPr>
          <a:lstStyle/>
          <a:p>
            <a:r>
              <a:rPr lang="en-US" sz="1400" dirty="0"/>
              <a:t>Always click “full text”</a:t>
            </a:r>
          </a:p>
        </p:txBody>
      </p:sp>
      <p:sp>
        <p:nvSpPr>
          <p:cNvPr id="19" name="TextBox 18">
            <a:extLst>
              <a:ext uri="{FF2B5EF4-FFF2-40B4-BE49-F238E27FC236}">
                <a16:creationId xmlns:a16="http://schemas.microsoft.com/office/drawing/2014/main" id="{A200F7E4-19BB-FD76-2C20-EA472EF67C0E}"/>
              </a:ext>
            </a:extLst>
          </p:cNvPr>
          <p:cNvSpPr txBox="1"/>
          <p:nvPr/>
        </p:nvSpPr>
        <p:spPr>
          <a:xfrm>
            <a:off x="3574635" y="4189655"/>
            <a:ext cx="2188287" cy="523220"/>
          </a:xfrm>
          <a:prstGeom prst="rect">
            <a:avLst/>
          </a:prstGeom>
          <a:noFill/>
          <a:ln>
            <a:solidFill>
              <a:schemeClr val="accent4">
                <a:lumMod val="60000"/>
                <a:lumOff val="40000"/>
              </a:schemeClr>
            </a:solidFill>
          </a:ln>
        </p:spPr>
        <p:txBody>
          <a:bodyPr wrap="square" rtlCol="0">
            <a:spAutoFit/>
          </a:bodyPr>
          <a:lstStyle/>
          <a:p>
            <a:r>
              <a:rPr lang="en-US" sz="1400" dirty="0"/>
              <a:t>This is the research your professors want</a:t>
            </a:r>
          </a:p>
        </p:txBody>
      </p:sp>
      <p:sp>
        <p:nvSpPr>
          <p:cNvPr id="20" name="TextBox 19">
            <a:extLst>
              <a:ext uri="{FF2B5EF4-FFF2-40B4-BE49-F238E27FC236}">
                <a16:creationId xmlns:a16="http://schemas.microsoft.com/office/drawing/2014/main" id="{8A567679-FE1E-7128-BC4A-214348884E3F}"/>
              </a:ext>
            </a:extLst>
          </p:cNvPr>
          <p:cNvSpPr txBox="1"/>
          <p:nvPr/>
        </p:nvSpPr>
        <p:spPr>
          <a:xfrm>
            <a:off x="3727300" y="4885412"/>
            <a:ext cx="1997746" cy="523220"/>
          </a:xfrm>
          <a:prstGeom prst="rect">
            <a:avLst/>
          </a:prstGeom>
          <a:noFill/>
          <a:ln>
            <a:solidFill>
              <a:schemeClr val="accent2">
                <a:lumMod val="60000"/>
                <a:lumOff val="40000"/>
              </a:schemeClr>
            </a:solidFill>
          </a:ln>
        </p:spPr>
        <p:txBody>
          <a:bodyPr wrap="square" rtlCol="0">
            <a:spAutoFit/>
          </a:bodyPr>
          <a:lstStyle/>
          <a:p>
            <a:r>
              <a:rPr lang="en-US" sz="1400" dirty="0"/>
              <a:t>Be aware of your research expiration date</a:t>
            </a:r>
          </a:p>
        </p:txBody>
      </p:sp>
      <p:sp>
        <p:nvSpPr>
          <p:cNvPr id="21" name="TextBox 20">
            <a:extLst>
              <a:ext uri="{FF2B5EF4-FFF2-40B4-BE49-F238E27FC236}">
                <a16:creationId xmlns:a16="http://schemas.microsoft.com/office/drawing/2014/main" id="{8CC13A13-BB16-CB0E-01C2-03342E34E45C}"/>
              </a:ext>
            </a:extLst>
          </p:cNvPr>
          <p:cNvSpPr txBox="1"/>
          <p:nvPr/>
        </p:nvSpPr>
        <p:spPr>
          <a:xfrm>
            <a:off x="3574635" y="5692152"/>
            <a:ext cx="2581644" cy="584775"/>
          </a:xfrm>
          <a:prstGeom prst="rect">
            <a:avLst/>
          </a:prstGeom>
          <a:noFill/>
          <a:ln>
            <a:solidFill>
              <a:schemeClr val="accent1">
                <a:lumMod val="75000"/>
              </a:schemeClr>
            </a:solidFill>
          </a:ln>
        </p:spPr>
        <p:txBody>
          <a:bodyPr wrap="square" rtlCol="0">
            <a:spAutoFit/>
          </a:bodyPr>
          <a:lstStyle/>
          <a:p>
            <a:r>
              <a:rPr lang="en-US" sz="1600" dirty="0"/>
              <a:t>Academic journals are safe sources</a:t>
            </a:r>
          </a:p>
        </p:txBody>
      </p:sp>
    </p:spTree>
    <p:extLst>
      <p:ext uri="{BB962C8B-B14F-4D97-AF65-F5344CB8AC3E}">
        <p14:creationId xmlns:p14="http://schemas.microsoft.com/office/powerpoint/2010/main" val="2083824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225FE-BBBD-A44B-B9B2-6A0CEB00C82F}"/>
              </a:ext>
            </a:extLst>
          </p:cNvPr>
          <p:cNvSpPr>
            <a:spLocks noGrp="1"/>
          </p:cNvSpPr>
          <p:nvPr>
            <p:ph type="title"/>
          </p:nvPr>
        </p:nvSpPr>
        <p:spPr/>
        <p:txBody>
          <a:bodyPr/>
          <a:lstStyle/>
          <a:p>
            <a:r>
              <a:rPr lang="en-US" dirty="0"/>
              <a:t>Search Result citation info</a:t>
            </a:r>
          </a:p>
        </p:txBody>
      </p:sp>
      <p:pic>
        <p:nvPicPr>
          <p:cNvPr id="5" name="Content Placeholder 4">
            <a:extLst>
              <a:ext uri="{FF2B5EF4-FFF2-40B4-BE49-F238E27FC236}">
                <a16:creationId xmlns:a16="http://schemas.microsoft.com/office/drawing/2014/main" id="{0890C492-0C1F-0042-8E99-EC4FBEA55D60}"/>
              </a:ext>
            </a:extLst>
          </p:cNvPr>
          <p:cNvPicPr>
            <a:picLocks noGrp="1" noChangeAspect="1"/>
          </p:cNvPicPr>
          <p:nvPr>
            <p:ph idx="1"/>
          </p:nvPr>
        </p:nvPicPr>
        <p:blipFill>
          <a:blip r:embed="rId3"/>
          <a:stretch>
            <a:fillRect/>
          </a:stretch>
        </p:blipFill>
        <p:spPr>
          <a:xfrm>
            <a:off x="1568674" y="2171701"/>
            <a:ext cx="8936035" cy="3896590"/>
          </a:xfrm>
        </p:spPr>
      </p:pic>
    </p:spTree>
    <p:extLst>
      <p:ext uri="{BB962C8B-B14F-4D97-AF65-F5344CB8AC3E}">
        <p14:creationId xmlns:p14="http://schemas.microsoft.com/office/powerpoint/2010/main" val="4262568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Article Breakdown</a:t>
            </a:r>
          </a:p>
        </p:txBody>
      </p:sp>
      <p:pic>
        <p:nvPicPr>
          <p:cNvPr id="6" name="Content Placeholder 5" descr="A screenshot of a computer&#10;&#10;Description automatically generated">
            <a:extLst>
              <a:ext uri="{FF2B5EF4-FFF2-40B4-BE49-F238E27FC236}">
                <a16:creationId xmlns:a16="http://schemas.microsoft.com/office/drawing/2014/main" id="{66603342-2B63-8B41-15AF-4410BABC83CF}"/>
              </a:ext>
            </a:extLst>
          </p:cNvPr>
          <p:cNvPicPr>
            <a:picLocks noGrp="1" noChangeAspect="1"/>
          </p:cNvPicPr>
          <p:nvPr>
            <p:ph idx="1"/>
          </p:nvPr>
        </p:nvPicPr>
        <p:blipFill>
          <a:blip r:embed="rId3"/>
          <a:stretch>
            <a:fillRect/>
          </a:stretch>
        </p:blipFill>
        <p:spPr>
          <a:xfrm>
            <a:off x="894514" y="2453267"/>
            <a:ext cx="10623611" cy="2888919"/>
          </a:xfrm>
        </p:spPr>
      </p:pic>
      <p:cxnSp>
        <p:nvCxnSpPr>
          <p:cNvPr id="8" name="Straight Arrow Connector 7">
            <a:extLst>
              <a:ext uri="{FF2B5EF4-FFF2-40B4-BE49-F238E27FC236}">
                <a16:creationId xmlns:a16="http://schemas.microsoft.com/office/drawing/2014/main" id="{E12C127A-067D-7F8F-2361-0BBD247E011E}"/>
              </a:ext>
            </a:extLst>
          </p:cNvPr>
          <p:cNvCxnSpPr/>
          <p:nvPr/>
        </p:nvCxnSpPr>
        <p:spPr>
          <a:xfrm>
            <a:off x="10402822" y="2787433"/>
            <a:ext cx="4937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10CA829-AB25-B3BE-684E-130EE6627DF8}"/>
              </a:ext>
            </a:extLst>
          </p:cNvPr>
          <p:cNvCxnSpPr/>
          <p:nvPr/>
        </p:nvCxnSpPr>
        <p:spPr>
          <a:xfrm>
            <a:off x="10502588" y="4854498"/>
            <a:ext cx="3940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A208036-C39C-4C73-E762-7E7347591E11}"/>
              </a:ext>
            </a:extLst>
          </p:cNvPr>
          <p:cNvCxnSpPr/>
          <p:nvPr/>
        </p:nvCxnSpPr>
        <p:spPr>
          <a:xfrm>
            <a:off x="7121912" y="2285999"/>
            <a:ext cx="0" cy="3345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405F927-16B4-1656-5065-D8DEAEA8C199}"/>
              </a:ext>
            </a:extLst>
          </p:cNvPr>
          <p:cNvCxnSpPr/>
          <p:nvPr/>
        </p:nvCxnSpPr>
        <p:spPr>
          <a:xfrm flipV="1">
            <a:off x="1730019" y="3262661"/>
            <a:ext cx="0" cy="332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8717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36D-2E4C-B542-AD6B-A2DE39DFA408}"/>
              </a:ext>
            </a:extLst>
          </p:cNvPr>
          <p:cNvSpPr>
            <a:spLocks noGrp="1"/>
          </p:cNvSpPr>
          <p:nvPr>
            <p:ph type="title"/>
          </p:nvPr>
        </p:nvSpPr>
        <p:spPr>
          <a:xfrm>
            <a:off x="2698861" y="1871131"/>
            <a:ext cx="6815669" cy="2349721"/>
          </a:xfrm>
        </p:spPr>
        <p:txBody>
          <a:bodyPr vert="horz" lIns="91440" tIns="45720" rIns="91440" bIns="45720" rtlCol="0" anchor="ctr">
            <a:normAutofit/>
          </a:bodyPr>
          <a:lstStyle/>
          <a:p>
            <a:r>
              <a:rPr lang="en-US">
                <a:solidFill>
                  <a:srgbClr val="212121"/>
                </a:solidFill>
              </a:rPr>
              <a:t>Wait! I need more help!</a:t>
            </a:r>
          </a:p>
        </p:txBody>
      </p:sp>
      <p:sp>
        <p:nvSpPr>
          <p:cNvPr id="3" name="Text Placeholder 2">
            <a:extLst>
              <a:ext uri="{FF2B5EF4-FFF2-40B4-BE49-F238E27FC236}">
                <a16:creationId xmlns:a16="http://schemas.microsoft.com/office/drawing/2014/main" id="{7E00B751-E912-6643-A8E4-A5A40CF3F9B5}"/>
              </a:ext>
            </a:extLst>
          </p:cNvPr>
          <p:cNvSpPr>
            <a:spLocks noGrp="1"/>
          </p:cNvSpPr>
          <p:nvPr>
            <p:ph type="body" idx="1"/>
          </p:nvPr>
        </p:nvSpPr>
        <p:spPr>
          <a:xfrm>
            <a:off x="2698861" y="4463715"/>
            <a:ext cx="6815669" cy="514683"/>
          </a:xfrm>
        </p:spPr>
        <p:txBody>
          <a:bodyPr vert="horz" lIns="91440" tIns="45720" rIns="91440" bIns="45720" rtlCol="0" anchor="t">
            <a:normAutofit/>
          </a:bodyPr>
          <a:lstStyle/>
          <a:p>
            <a:r>
              <a:rPr lang="en-US" sz="2100">
                <a:solidFill>
                  <a:srgbClr val="212121"/>
                </a:solidFill>
              </a:rPr>
              <a:t>I thought that I was ok, but I’m not. </a:t>
            </a:r>
          </a:p>
        </p:txBody>
      </p:sp>
    </p:spTree>
    <p:extLst>
      <p:ext uri="{BB962C8B-B14F-4D97-AF65-F5344CB8AC3E}">
        <p14:creationId xmlns:p14="http://schemas.microsoft.com/office/powerpoint/2010/main" val="591318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F9F5-E4C3-EF4A-B26C-85B461E416BE}"/>
              </a:ext>
            </a:extLst>
          </p:cNvPr>
          <p:cNvSpPr>
            <a:spLocks noGrp="1"/>
          </p:cNvSpPr>
          <p:nvPr>
            <p:ph type="title"/>
          </p:nvPr>
        </p:nvSpPr>
        <p:spPr>
          <a:xfrm>
            <a:off x="1295402" y="982132"/>
            <a:ext cx="3660056" cy="1325373"/>
          </a:xfrm>
        </p:spPr>
        <p:txBody>
          <a:bodyPr vert="horz" lIns="91440" tIns="45720" rIns="91440" bIns="45720" rtlCol="0" anchor="b">
            <a:normAutofit/>
          </a:bodyPr>
          <a:lstStyle/>
          <a:p>
            <a:r>
              <a:rPr lang="en-US" sz="2400" dirty="0"/>
              <a:t>You are the rock star</a:t>
            </a:r>
          </a:p>
        </p:txBody>
      </p:sp>
      <p:sp>
        <p:nvSpPr>
          <p:cNvPr id="3" name="Content Placeholder 2">
            <a:extLst>
              <a:ext uri="{FF2B5EF4-FFF2-40B4-BE49-F238E27FC236}">
                <a16:creationId xmlns:a16="http://schemas.microsoft.com/office/drawing/2014/main" id="{7ED1BC28-DF44-E440-8F7B-62FF4D196215}"/>
              </a:ext>
            </a:extLst>
          </p:cNvPr>
          <p:cNvSpPr>
            <a:spLocks noGrp="1"/>
          </p:cNvSpPr>
          <p:nvPr>
            <p:ph sz="half" idx="1"/>
          </p:nvPr>
        </p:nvSpPr>
        <p:spPr>
          <a:xfrm>
            <a:off x="1295401" y="2493774"/>
            <a:ext cx="3660057" cy="3382094"/>
          </a:xfrm>
        </p:spPr>
        <p:txBody>
          <a:bodyPr vert="horz" lIns="91440" tIns="45720" rIns="91440" bIns="45720" rtlCol="0" anchor="t">
            <a:normAutofit fontScale="92500" lnSpcReduction="10000"/>
          </a:bodyPr>
          <a:lstStyle/>
          <a:p>
            <a:pPr algn="ctr">
              <a:lnSpc>
                <a:spcPct val="90000"/>
              </a:lnSpc>
            </a:pPr>
            <a:r>
              <a:rPr lang="en-US" sz="1600" dirty="0"/>
              <a:t>Unless I am in a meeting, everything stops when you come to my office</a:t>
            </a:r>
          </a:p>
          <a:p>
            <a:pPr algn="ctr">
              <a:lnSpc>
                <a:spcPct val="90000"/>
              </a:lnSpc>
            </a:pPr>
            <a:r>
              <a:rPr lang="en-US" sz="1600" dirty="0"/>
              <a:t>Ask for me at the reference desk. They can point out my office. (You don’t even have to know my name)</a:t>
            </a:r>
          </a:p>
          <a:p>
            <a:pPr algn="ctr">
              <a:lnSpc>
                <a:spcPct val="90000"/>
              </a:lnSpc>
            </a:pPr>
            <a:r>
              <a:rPr lang="en-US" sz="1600" dirty="0"/>
              <a:t>HOWEVER! You are not required to come to my office in person. </a:t>
            </a:r>
          </a:p>
          <a:p>
            <a:pPr algn="ctr">
              <a:lnSpc>
                <a:spcPct val="90000"/>
              </a:lnSpc>
            </a:pPr>
            <a:r>
              <a:rPr lang="en-US" sz="1600" dirty="0"/>
              <a:t>I read your emails as soon as I can. </a:t>
            </a:r>
          </a:p>
          <a:p>
            <a:pPr algn="ctr">
              <a:lnSpc>
                <a:spcPct val="90000"/>
              </a:lnSpc>
            </a:pPr>
            <a:r>
              <a:rPr lang="en-US" sz="1600" dirty="0"/>
              <a:t>Your homework hours are not traditional business hours, but I’m limited in the evening</a:t>
            </a:r>
          </a:p>
        </p:txBody>
      </p:sp>
      <p:pic>
        <p:nvPicPr>
          <p:cNvPr id="10" name="Content Placeholder 9" descr="A picture containing text, book&#10;&#10;Description automatically generated">
            <a:extLst>
              <a:ext uri="{FF2B5EF4-FFF2-40B4-BE49-F238E27FC236}">
                <a16:creationId xmlns:a16="http://schemas.microsoft.com/office/drawing/2014/main" id="{C3926FF2-C06E-C0B6-2A08-239BCF67E358}"/>
              </a:ext>
            </a:extLst>
          </p:cNvPr>
          <p:cNvPicPr>
            <a:picLocks noGrp="1" noChangeAspect="1"/>
          </p:cNvPicPr>
          <p:nvPr>
            <p:ph sz="half" idx="2"/>
          </p:nvPr>
        </p:nvPicPr>
        <p:blipFill>
          <a:blip r:embed="rId3"/>
          <a:stretch>
            <a:fillRect/>
          </a:stretch>
        </p:blipFill>
        <p:spPr>
          <a:xfrm>
            <a:off x="6960034" y="981239"/>
            <a:ext cx="4147440" cy="4893735"/>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2883039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E4DB2-AB2C-EA4E-8665-83D1D5DBC13A}"/>
              </a:ext>
            </a:extLst>
          </p:cNvPr>
          <p:cNvSpPr>
            <a:spLocks noGrp="1"/>
          </p:cNvSpPr>
          <p:nvPr>
            <p:ph type="title"/>
          </p:nvPr>
        </p:nvSpPr>
        <p:spPr>
          <a:xfrm>
            <a:off x="7535825" y="982132"/>
            <a:ext cx="3360772" cy="1303867"/>
          </a:xfrm>
        </p:spPr>
        <p:txBody>
          <a:bodyPr vert="horz" lIns="91440" tIns="45720" rIns="91440" bIns="45720" rtlCol="0" anchor="ctr">
            <a:normAutofit/>
          </a:bodyPr>
          <a:lstStyle/>
          <a:p>
            <a:pPr>
              <a:lnSpc>
                <a:spcPct val="90000"/>
              </a:lnSpc>
            </a:pPr>
            <a:r>
              <a:rPr lang="en-US" sz="2100"/>
              <a:t>What if you came to the library for help, and the articles ended up not being useful?</a:t>
            </a:r>
          </a:p>
        </p:txBody>
      </p:sp>
      <p:pic>
        <p:nvPicPr>
          <p:cNvPr id="8" name="Content Placeholder 7" descr="A person looking at another person&#10;&#10;Description automatically generated with medium confidence">
            <a:extLst>
              <a:ext uri="{FF2B5EF4-FFF2-40B4-BE49-F238E27FC236}">
                <a16:creationId xmlns:a16="http://schemas.microsoft.com/office/drawing/2014/main" id="{83AE50B7-F704-46D1-F5DF-1AF85D3B78C2}"/>
              </a:ext>
            </a:extLst>
          </p:cNvPr>
          <p:cNvPicPr>
            <a:picLocks noGrp="1" noChangeAspect="1"/>
          </p:cNvPicPr>
          <p:nvPr>
            <p:ph sz="half" idx="2"/>
          </p:nvPr>
        </p:nvPicPr>
        <p:blipFill rotWithShape="1">
          <a:blip r:embed="rId3"/>
          <a:srcRect r="12446" b="-2"/>
          <a:stretch/>
        </p:blipFill>
        <p:spPr>
          <a:xfrm>
            <a:off x="1412683" y="1410208"/>
            <a:ext cx="5278777" cy="3858780"/>
          </a:xfrm>
          <a:prstGeom prst="rect">
            <a:avLst/>
          </a:prstGeom>
        </p:spPr>
      </p:pic>
      <p:sp>
        <p:nvSpPr>
          <p:cNvPr id="4" name="Content Placeholder 3">
            <a:extLst>
              <a:ext uri="{FF2B5EF4-FFF2-40B4-BE49-F238E27FC236}">
                <a16:creationId xmlns:a16="http://schemas.microsoft.com/office/drawing/2014/main" id="{D75E691B-FC69-1647-B825-E1AF6E9F7996}"/>
              </a:ext>
            </a:extLst>
          </p:cNvPr>
          <p:cNvSpPr>
            <a:spLocks noGrp="1"/>
          </p:cNvSpPr>
          <p:nvPr>
            <p:ph sz="half" idx="1"/>
          </p:nvPr>
        </p:nvSpPr>
        <p:spPr>
          <a:xfrm>
            <a:off x="7535824" y="2556932"/>
            <a:ext cx="3360771" cy="3318936"/>
          </a:xfrm>
        </p:spPr>
        <p:txBody>
          <a:bodyPr vert="horz" lIns="91440" tIns="45720" rIns="91440" bIns="45720" rtlCol="0" anchor="t">
            <a:normAutofit lnSpcReduction="10000"/>
          </a:bodyPr>
          <a:lstStyle/>
          <a:p>
            <a:pPr>
              <a:lnSpc>
                <a:spcPct val="90000"/>
              </a:lnSpc>
            </a:pPr>
            <a:r>
              <a:rPr lang="en-US" sz="2200"/>
              <a:t>It happens!</a:t>
            </a:r>
          </a:p>
          <a:p>
            <a:pPr>
              <a:lnSpc>
                <a:spcPct val="90000"/>
              </a:lnSpc>
            </a:pPr>
            <a:r>
              <a:rPr lang="en-US" sz="2200"/>
              <a:t>Research is a cycle</a:t>
            </a:r>
          </a:p>
          <a:p>
            <a:pPr>
              <a:lnSpc>
                <a:spcPct val="90000"/>
              </a:lnSpc>
            </a:pPr>
            <a:r>
              <a:rPr lang="en-US" sz="2200"/>
              <a:t>We will find new articles</a:t>
            </a:r>
          </a:p>
          <a:p>
            <a:pPr>
              <a:lnSpc>
                <a:spcPct val="90000"/>
              </a:lnSpc>
            </a:pPr>
            <a:r>
              <a:rPr lang="en-US" sz="2200"/>
              <a:t>It won’t hurt my feelings if those articles didn’t work out</a:t>
            </a:r>
          </a:p>
          <a:p>
            <a:pPr>
              <a:lnSpc>
                <a:spcPct val="90000"/>
              </a:lnSpc>
            </a:pPr>
            <a:r>
              <a:rPr lang="en-US" sz="2200"/>
              <a:t>Come back as often as you need </a:t>
            </a:r>
          </a:p>
        </p:txBody>
      </p:sp>
    </p:spTree>
    <p:extLst>
      <p:ext uri="{BB962C8B-B14F-4D97-AF65-F5344CB8AC3E}">
        <p14:creationId xmlns:p14="http://schemas.microsoft.com/office/powerpoint/2010/main" val="2216650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een and black cartoon of a person wearing sunglasses&#10;&#10;Description automatically generated">
            <a:extLst>
              <a:ext uri="{FF2B5EF4-FFF2-40B4-BE49-F238E27FC236}">
                <a16:creationId xmlns:a16="http://schemas.microsoft.com/office/drawing/2014/main" id="{9869C335-68B0-A7D5-7580-7F1F8495554C}"/>
              </a:ext>
            </a:extLst>
          </p:cNvPr>
          <p:cNvPicPr>
            <a:picLocks noGrp="1" noChangeAspect="1"/>
          </p:cNvPicPr>
          <p:nvPr>
            <p:ph idx="1"/>
          </p:nvPr>
        </p:nvPicPr>
        <p:blipFill rotWithShape="1">
          <a:blip r:embed="rId3">
            <a:alphaModFix amt="50000"/>
          </a:blip>
          <a:srcRect t="32406" b="11344"/>
          <a:stretch/>
        </p:blipFill>
        <p:spPr>
          <a:xfrm>
            <a:off x="20" y="10"/>
            <a:ext cx="12191980" cy="6857990"/>
          </a:xfrm>
          <a:prstGeom prst="rect">
            <a:avLst/>
          </a:prstGeom>
        </p:spPr>
      </p:pic>
      <p:sp>
        <p:nvSpPr>
          <p:cNvPr id="4" name="Title 3">
            <a:extLst>
              <a:ext uri="{FF2B5EF4-FFF2-40B4-BE49-F238E27FC236}">
                <a16:creationId xmlns:a16="http://schemas.microsoft.com/office/drawing/2014/main" id="{33743309-8C58-4E44-9B1E-821F739DBD53}"/>
              </a:ext>
            </a:extLst>
          </p:cNvPr>
          <p:cNvSpPr>
            <a:spLocks noGrp="1"/>
          </p:cNvSpPr>
          <p:nvPr>
            <p:ph type="title"/>
          </p:nvPr>
        </p:nvSpPr>
        <p:spPr>
          <a:xfrm>
            <a:off x="2692398" y="1871131"/>
            <a:ext cx="6815669" cy="1515533"/>
          </a:xfrm>
        </p:spPr>
        <p:txBody>
          <a:bodyPr vert="horz" lIns="91440" tIns="45720" rIns="91440" bIns="45720" rtlCol="0" anchor="b">
            <a:normAutofit/>
          </a:bodyPr>
          <a:lstStyle/>
          <a:p>
            <a:r>
              <a:rPr lang="en-US" sz="5400">
                <a:solidFill>
                  <a:srgbClr val="FFFFFF"/>
                </a:solidFill>
              </a:rPr>
              <a:t>Citing your articles</a:t>
            </a:r>
          </a:p>
        </p:txBody>
      </p:sp>
      <p:sp>
        <p:nvSpPr>
          <p:cNvPr id="2" name="Text Placeholder 1">
            <a:extLst>
              <a:ext uri="{FF2B5EF4-FFF2-40B4-BE49-F238E27FC236}">
                <a16:creationId xmlns:a16="http://schemas.microsoft.com/office/drawing/2014/main" id="{E1B81928-F1D8-1C44-BD15-83831FD2CF6E}"/>
              </a:ext>
            </a:extLst>
          </p:cNvPr>
          <p:cNvSpPr>
            <a:spLocks noGrp="1"/>
          </p:cNvSpPr>
          <p:nvPr>
            <p:ph type="body" sz="half" idx="2"/>
          </p:nvPr>
        </p:nvSpPr>
        <p:spPr>
          <a:xfrm>
            <a:off x="2692398" y="3657597"/>
            <a:ext cx="6815669" cy="1320802"/>
          </a:xfrm>
        </p:spPr>
        <p:txBody>
          <a:bodyPr vert="horz" lIns="91440" tIns="45720" rIns="91440" bIns="45720" rtlCol="0" anchor="t">
            <a:normAutofit/>
          </a:bodyPr>
          <a:lstStyle/>
          <a:p>
            <a:r>
              <a:rPr lang="en-US" sz="2100">
                <a:solidFill>
                  <a:srgbClr val="FFFFFF"/>
                </a:solidFill>
              </a:rPr>
              <a:t>Plagiarism is sort of a big deal. </a:t>
            </a:r>
          </a:p>
        </p:txBody>
      </p:sp>
    </p:spTree>
    <p:extLst>
      <p:ext uri="{BB962C8B-B14F-4D97-AF65-F5344CB8AC3E}">
        <p14:creationId xmlns:p14="http://schemas.microsoft.com/office/powerpoint/2010/main" val="1785083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Citations</a:t>
            </a:r>
          </a:p>
        </p:txBody>
      </p:sp>
      <p:sp>
        <p:nvSpPr>
          <p:cNvPr id="3" name="Content Placeholder 2"/>
          <p:cNvSpPr>
            <a:spLocks noGrp="1"/>
          </p:cNvSpPr>
          <p:nvPr>
            <p:ph sz="half" idx="1"/>
          </p:nvPr>
        </p:nvSpPr>
        <p:spPr/>
        <p:txBody>
          <a:bodyPr>
            <a:normAutofit/>
          </a:bodyPr>
          <a:lstStyle/>
          <a:p>
            <a:r>
              <a:rPr lang="en-US" dirty="0"/>
              <a:t>Cite your sources or face some consequences</a:t>
            </a:r>
          </a:p>
          <a:p>
            <a:r>
              <a:rPr lang="en-US" dirty="0"/>
              <a:t>Failure to cite is plagiarism</a:t>
            </a:r>
          </a:p>
          <a:p>
            <a:r>
              <a:rPr lang="en-US" dirty="0"/>
              <a:t>Plagiarism can cause you to fail an assignment or even fail the class</a:t>
            </a:r>
          </a:p>
          <a:p>
            <a:r>
              <a:rPr lang="en-US" dirty="0"/>
              <a:t>If you’re stuck, I will email you the proper citation format</a:t>
            </a:r>
          </a:p>
        </p:txBody>
      </p:sp>
      <p:pic>
        <p:nvPicPr>
          <p:cNvPr id="5" name="Content Placeholder 4" descr="wikipedian_protester.png"/>
          <p:cNvPicPr>
            <a:picLocks noGrp="1" noChangeAspect="1"/>
          </p:cNvPicPr>
          <p:nvPr>
            <p:ph sz="half" idx="2"/>
          </p:nvPr>
        </p:nvPicPr>
        <p:blipFill>
          <a:blip r:embed="rId3">
            <a:extLst>
              <a:ext uri="{28A0092B-C50C-407E-A947-70E740481C1C}">
                <a14:useLocalDpi xmlns:a14="http://schemas.microsoft.com/office/drawing/2010/main" val="0"/>
              </a:ext>
            </a:extLst>
          </a:blip>
          <a:srcRect t="-45232" b="-45232"/>
          <a:stretch>
            <a:fillRect/>
          </a:stretch>
        </p:blipFill>
        <p:spPr>
          <a:xfrm>
            <a:off x="6297168" y="1650029"/>
            <a:ext cx="4450080" cy="4963551"/>
          </a:xfrm>
        </p:spPr>
      </p:pic>
      <p:sp>
        <p:nvSpPr>
          <p:cNvPr id="4" name="TextBox 3"/>
          <p:cNvSpPr txBox="1"/>
          <p:nvPr/>
        </p:nvSpPr>
        <p:spPr>
          <a:xfrm>
            <a:off x="6864511" y="5374697"/>
            <a:ext cx="3882737" cy="369332"/>
          </a:xfrm>
          <a:prstGeom prst="rect">
            <a:avLst/>
          </a:prstGeom>
          <a:noFill/>
        </p:spPr>
        <p:txBody>
          <a:bodyPr wrap="square" rtlCol="0">
            <a:spAutoFit/>
          </a:bodyPr>
          <a:lstStyle/>
          <a:p>
            <a:r>
              <a:rPr lang="en-US" dirty="0"/>
              <a:t>Credit: Randal Munroe “XKCD”</a:t>
            </a:r>
          </a:p>
        </p:txBody>
      </p:sp>
    </p:spTree>
    <p:extLst>
      <p:ext uri="{BB962C8B-B14F-4D97-AF65-F5344CB8AC3E}">
        <p14:creationId xmlns:p14="http://schemas.microsoft.com/office/powerpoint/2010/main" val="4205023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3EA9D-AC15-814B-9778-4339E9182971}"/>
              </a:ext>
            </a:extLst>
          </p:cNvPr>
          <p:cNvSpPr>
            <a:spLocks noGrp="1"/>
          </p:cNvSpPr>
          <p:nvPr>
            <p:ph type="title"/>
          </p:nvPr>
        </p:nvSpPr>
        <p:spPr>
          <a:xfrm>
            <a:off x="1295402" y="982132"/>
            <a:ext cx="3660056" cy="1325373"/>
          </a:xfrm>
        </p:spPr>
        <p:txBody>
          <a:bodyPr vert="horz" lIns="91440" tIns="45720" rIns="91440" bIns="45720" rtlCol="0" anchor="b">
            <a:normAutofit fontScale="90000"/>
          </a:bodyPr>
          <a:lstStyle/>
          <a:p>
            <a:r>
              <a:rPr lang="en-US" sz="3200" spc="90" dirty="0"/>
              <a:t>How would your professor even know…</a:t>
            </a:r>
          </a:p>
        </p:txBody>
      </p:sp>
      <p:sp>
        <p:nvSpPr>
          <p:cNvPr id="6" name="Content Placeholder 5">
            <a:extLst>
              <a:ext uri="{FF2B5EF4-FFF2-40B4-BE49-F238E27FC236}">
                <a16:creationId xmlns:a16="http://schemas.microsoft.com/office/drawing/2014/main" id="{DE979EAB-B914-8B4A-BFFE-E37DE1A042AD}"/>
              </a:ext>
            </a:extLst>
          </p:cNvPr>
          <p:cNvSpPr>
            <a:spLocks noGrp="1"/>
          </p:cNvSpPr>
          <p:nvPr>
            <p:ph sz="half" idx="1"/>
          </p:nvPr>
        </p:nvSpPr>
        <p:spPr>
          <a:xfrm>
            <a:off x="1295401" y="2493774"/>
            <a:ext cx="3660057" cy="3382094"/>
          </a:xfrm>
        </p:spPr>
        <p:txBody>
          <a:bodyPr vert="horz" lIns="91440" tIns="45720" rIns="91440" bIns="45720" rtlCol="0" anchor="t">
            <a:normAutofit fontScale="92500"/>
          </a:bodyPr>
          <a:lstStyle/>
          <a:p>
            <a:pPr marL="342900" algn="ctr"/>
            <a:r>
              <a:rPr lang="en-US" dirty="0"/>
              <a:t>It’s obvious when you’re synthesizing someone else’s idea into your paper.</a:t>
            </a:r>
          </a:p>
          <a:p>
            <a:pPr marL="342900" algn="ctr"/>
            <a:r>
              <a:rPr lang="en-US" dirty="0"/>
              <a:t>You go from sounding like a freshman, to a grad student, and back to a freshman</a:t>
            </a:r>
          </a:p>
          <a:p>
            <a:pPr marL="342900" algn="ctr"/>
            <a:r>
              <a:rPr lang="en-US" dirty="0"/>
              <a:t>There are too many factors to try to change to sound like you</a:t>
            </a:r>
          </a:p>
          <a:p>
            <a:pPr marL="342900" algn="ctr"/>
            <a:r>
              <a:rPr lang="en-US" dirty="0"/>
              <a:t>You don’t want to have that awkward conversation</a:t>
            </a:r>
          </a:p>
        </p:txBody>
      </p:sp>
      <p:pic>
        <p:nvPicPr>
          <p:cNvPr id="9" name="Content Placeholder 8" descr="A person wearing a tie&#10;&#10;Description automatically generated">
            <a:extLst>
              <a:ext uri="{FF2B5EF4-FFF2-40B4-BE49-F238E27FC236}">
                <a16:creationId xmlns:a16="http://schemas.microsoft.com/office/drawing/2014/main" id="{1BB94B05-B993-7444-B54E-4CA98931E111}"/>
              </a:ext>
            </a:extLst>
          </p:cNvPr>
          <p:cNvPicPr>
            <a:picLocks noGrp="1" noChangeAspect="1"/>
          </p:cNvPicPr>
          <p:nvPr>
            <p:ph sz="half" idx="2"/>
          </p:nvPr>
        </p:nvPicPr>
        <p:blipFill rotWithShape="1">
          <a:blip r:embed="rId3"/>
          <a:srcRect r="3" b="547"/>
          <a:stretch/>
        </p:blipFill>
        <p:spPr>
          <a:xfrm>
            <a:off x="6171218" y="982133"/>
            <a:ext cx="5020921" cy="4893735"/>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2449526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402D6-3AC9-3249-99DD-46B590406860}"/>
              </a:ext>
            </a:extLst>
          </p:cNvPr>
          <p:cNvSpPr>
            <a:spLocks noGrp="1"/>
          </p:cNvSpPr>
          <p:nvPr>
            <p:ph type="title"/>
          </p:nvPr>
        </p:nvSpPr>
        <p:spPr>
          <a:xfrm>
            <a:off x="6094412" y="982132"/>
            <a:ext cx="4802185" cy="1303867"/>
          </a:xfrm>
        </p:spPr>
        <p:txBody>
          <a:bodyPr vert="horz" lIns="91440" tIns="45720" rIns="91440" bIns="45720" rtlCol="0" anchor="ctr">
            <a:normAutofit fontScale="90000"/>
          </a:bodyPr>
          <a:lstStyle/>
          <a:p>
            <a:r>
              <a:rPr lang="en-US" sz="4100"/>
              <a:t>Citations done! Right?</a:t>
            </a:r>
          </a:p>
        </p:txBody>
      </p:sp>
      <p:pic>
        <p:nvPicPr>
          <p:cNvPr id="6" name="Content Placeholder 5" descr="A person in a suit and tie&#10;&#10;Description automatically generated">
            <a:extLst>
              <a:ext uri="{FF2B5EF4-FFF2-40B4-BE49-F238E27FC236}">
                <a16:creationId xmlns:a16="http://schemas.microsoft.com/office/drawing/2014/main" id="{276F9159-F82D-D445-8C50-930C4B247878}"/>
              </a:ext>
            </a:extLst>
          </p:cNvPr>
          <p:cNvPicPr>
            <a:picLocks noGrp="1" noChangeAspect="1"/>
          </p:cNvPicPr>
          <p:nvPr>
            <p:ph sz="half" idx="2"/>
          </p:nvPr>
        </p:nvPicPr>
        <p:blipFill rotWithShape="1">
          <a:blip r:embed="rId3"/>
          <a:srcRect b="465"/>
          <a:stretch/>
        </p:blipFill>
        <p:spPr>
          <a:xfrm>
            <a:off x="1412683" y="1410208"/>
            <a:ext cx="3876801" cy="3858780"/>
          </a:xfrm>
          <a:prstGeom prst="rect">
            <a:avLst/>
          </a:prstGeom>
        </p:spPr>
      </p:pic>
      <p:sp>
        <p:nvSpPr>
          <p:cNvPr id="3" name="Content Placeholder 2">
            <a:extLst>
              <a:ext uri="{FF2B5EF4-FFF2-40B4-BE49-F238E27FC236}">
                <a16:creationId xmlns:a16="http://schemas.microsoft.com/office/drawing/2014/main" id="{FAEAA1DF-9133-334A-ACEA-4D75403FB54D}"/>
              </a:ext>
            </a:extLst>
          </p:cNvPr>
          <p:cNvSpPr>
            <a:spLocks noGrp="1"/>
          </p:cNvSpPr>
          <p:nvPr>
            <p:ph sz="half" idx="1"/>
          </p:nvPr>
        </p:nvSpPr>
        <p:spPr>
          <a:xfrm>
            <a:off x="6094412" y="2556932"/>
            <a:ext cx="4802184" cy="3318936"/>
          </a:xfrm>
        </p:spPr>
        <p:txBody>
          <a:bodyPr vert="horz" lIns="91440" tIns="45720" rIns="91440" bIns="45720" rtlCol="0" anchor="t">
            <a:normAutofit/>
          </a:bodyPr>
          <a:lstStyle/>
          <a:p>
            <a:pPr marL="342900"/>
            <a:r>
              <a:rPr lang="en-US"/>
              <a:t>I did the things! All of my citations are done, nice and neat, resting comfortably at the end of my paper. All done. </a:t>
            </a:r>
          </a:p>
          <a:p>
            <a:pPr marL="342900"/>
            <a:r>
              <a:rPr lang="en-US"/>
              <a:t>Or not.</a:t>
            </a:r>
          </a:p>
          <a:p>
            <a:pPr marL="342900"/>
            <a:r>
              <a:rPr lang="en-US"/>
              <a:t>Because there are in text citations. </a:t>
            </a:r>
          </a:p>
        </p:txBody>
      </p:sp>
    </p:spTree>
    <p:extLst>
      <p:ext uri="{BB962C8B-B14F-4D97-AF65-F5344CB8AC3E}">
        <p14:creationId xmlns:p14="http://schemas.microsoft.com/office/powerpoint/2010/main" val="3107925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F407A-DB34-E64D-8376-D9342B572556}"/>
              </a:ext>
            </a:extLst>
          </p:cNvPr>
          <p:cNvSpPr>
            <a:spLocks noGrp="1"/>
          </p:cNvSpPr>
          <p:nvPr>
            <p:ph type="title"/>
          </p:nvPr>
        </p:nvSpPr>
        <p:spPr>
          <a:xfrm>
            <a:off x="7535825" y="982132"/>
            <a:ext cx="3360772" cy="1303867"/>
          </a:xfrm>
        </p:spPr>
        <p:txBody>
          <a:bodyPr vert="horz" lIns="91440" tIns="45720" rIns="91440" bIns="45720" rtlCol="0" anchor="ctr">
            <a:normAutofit fontScale="90000"/>
          </a:bodyPr>
          <a:lstStyle/>
          <a:p>
            <a:pPr>
              <a:lnSpc>
                <a:spcPct val="90000"/>
              </a:lnSpc>
            </a:pPr>
            <a:r>
              <a:rPr lang="en-US" sz="3700" dirty="0"/>
              <a:t>A little bit about my office</a:t>
            </a:r>
          </a:p>
        </p:txBody>
      </p:sp>
      <p:pic>
        <p:nvPicPr>
          <p:cNvPr id="19" name="Content Placeholder 18" descr="A picture containing text, library&#10;&#10;Description automatically generated">
            <a:extLst>
              <a:ext uri="{FF2B5EF4-FFF2-40B4-BE49-F238E27FC236}">
                <a16:creationId xmlns:a16="http://schemas.microsoft.com/office/drawing/2014/main" id="{DB0C4085-719E-443E-923C-631A1E5F1BB9}"/>
              </a:ext>
            </a:extLst>
          </p:cNvPr>
          <p:cNvPicPr>
            <a:picLocks noGrp="1" noChangeAspect="1"/>
          </p:cNvPicPr>
          <p:nvPr>
            <p:ph sz="quarter" idx="13"/>
          </p:nvPr>
        </p:nvPicPr>
        <p:blipFill>
          <a:blip r:embed="rId3"/>
          <a:stretch>
            <a:fillRect/>
          </a:stretch>
        </p:blipFill>
        <p:spPr>
          <a:xfrm>
            <a:off x="1412683" y="1844606"/>
            <a:ext cx="5278777" cy="2989983"/>
          </a:xfrm>
          <a:prstGeom prst="rect">
            <a:avLst/>
          </a:prstGeom>
        </p:spPr>
      </p:pic>
      <p:sp>
        <p:nvSpPr>
          <p:cNvPr id="5" name="Content Placeholder 4">
            <a:extLst>
              <a:ext uri="{FF2B5EF4-FFF2-40B4-BE49-F238E27FC236}">
                <a16:creationId xmlns:a16="http://schemas.microsoft.com/office/drawing/2014/main" id="{E2673941-9CD9-CC45-AF6F-4E8C4920FBA5}"/>
              </a:ext>
            </a:extLst>
          </p:cNvPr>
          <p:cNvSpPr>
            <a:spLocks noGrp="1"/>
          </p:cNvSpPr>
          <p:nvPr>
            <p:ph sz="quarter" idx="14"/>
          </p:nvPr>
        </p:nvSpPr>
        <p:spPr>
          <a:xfrm>
            <a:off x="7535824" y="2556932"/>
            <a:ext cx="3360771" cy="3318936"/>
          </a:xfrm>
        </p:spPr>
        <p:txBody>
          <a:bodyPr vert="horz" lIns="91440" tIns="45720" rIns="91440" bIns="45720" rtlCol="0" anchor="t">
            <a:normAutofit fontScale="92500" lnSpcReduction="10000"/>
          </a:bodyPr>
          <a:lstStyle/>
          <a:p>
            <a:pPr>
              <a:lnSpc>
                <a:spcPct val="90000"/>
              </a:lnSpc>
            </a:pPr>
            <a:r>
              <a:rPr lang="en-US" sz="1900"/>
              <a:t>My favorite part of my job is helping with research</a:t>
            </a:r>
          </a:p>
          <a:p>
            <a:pPr>
              <a:lnSpc>
                <a:spcPct val="90000"/>
              </a:lnSpc>
            </a:pPr>
            <a:r>
              <a:rPr lang="en-US" sz="1900"/>
              <a:t>I’m a student too, and I get the whole research deal</a:t>
            </a:r>
          </a:p>
          <a:p>
            <a:pPr>
              <a:lnSpc>
                <a:spcPct val="90000"/>
              </a:lnSpc>
            </a:pPr>
            <a:r>
              <a:rPr lang="en-US" sz="1900"/>
              <a:t>I have plants in my office you can garden</a:t>
            </a:r>
          </a:p>
          <a:p>
            <a:pPr>
              <a:lnSpc>
                <a:spcPct val="90000"/>
              </a:lnSpc>
            </a:pPr>
            <a:r>
              <a:rPr lang="en-US" sz="1900"/>
              <a:t>You can talk to me about your cruddy day</a:t>
            </a:r>
          </a:p>
          <a:p>
            <a:pPr>
              <a:lnSpc>
                <a:spcPct val="90000"/>
              </a:lnSpc>
            </a:pPr>
            <a:r>
              <a:rPr lang="en-US" sz="1900"/>
              <a:t>My office is Safe Fortress 3.6</a:t>
            </a:r>
            <a:r>
              <a:rPr lang="en-US" sz="1900" baseline="30000"/>
              <a:t>TM</a:t>
            </a:r>
            <a:r>
              <a:rPr lang="en-US" sz="1900"/>
              <a:t> </a:t>
            </a:r>
          </a:p>
        </p:txBody>
      </p:sp>
    </p:spTree>
    <p:extLst>
      <p:ext uri="{BB962C8B-B14F-4D97-AF65-F5344CB8AC3E}">
        <p14:creationId xmlns:p14="http://schemas.microsoft.com/office/powerpoint/2010/main" val="1833963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715D84-D2D9-844E-933B-5795206B3BD2}"/>
              </a:ext>
            </a:extLst>
          </p:cNvPr>
          <p:cNvSpPr>
            <a:spLocks noGrp="1"/>
          </p:cNvSpPr>
          <p:nvPr>
            <p:ph type="title"/>
          </p:nvPr>
        </p:nvSpPr>
        <p:spPr>
          <a:xfrm>
            <a:off x="1295402" y="1508760"/>
            <a:ext cx="2918458" cy="3840480"/>
          </a:xfrm>
        </p:spPr>
        <p:txBody>
          <a:bodyPr>
            <a:normAutofit/>
          </a:bodyPr>
          <a:lstStyle/>
          <a:p>
            <a:r>
              <a:rPr lang="en-US">
                <a:solidFill>
                  <a:schemeClr val="tx1"/>
                </a:solidFill>
              </a:rPr>
              <a:t>Story Time…</a:t>
            </a:r>
          </a:p>
        </p:txBody>
      </p:sp>
      <p:sp>
        <p:nvSpPr>
          <p:cNvPr id="6" name="Content Placeholder 5">
            <a:extLst>
              <a:ext uri="{FF2B5EF4-FFF2-40B4-BE49-F238E27FC236}">
                <a16:creationId xmlns:a16="http://schemas.microsoft.com/office/drawing/2014/main" id="{DC2856DA-25A0-0D43-BA9F-589227111880}"/>
              </a:ext>
            </a:extLst>
          </p:cNvPr>
          <p:cNvSpPr>
            <a:spLocks noGrp="1"/>
          </p:cNvSpPr>
          <p:nvPr>
            <p:ph idx="1"/>
          </p:nvPr>
        </p:nvSpPr>
        <p:spPr>
          <a:xfrm>
            <a:off x="4907279" y="1508760"/>
            <a:ext cx="5989317" cy="3840480"/>
          </a:xfrm>
        </p:spPr>
        <p:txBody>
          <a:bodyPr anchor="ctr">
            <a:normAutofit/>
          </a:bodyPr>
          <a:lstStyle/>
          <a:p>
            <a:r>
              <a:rPr lang="en-US" sz="2000">
                <a:solidFill>
                  <a:schemeClr val="tx1"/>
                </a:solidFill>
              </a:rPr>
              <a:t>Once upon a time, I had a student ask me to check her end references. I was a young, idealistic librarian, full of hope, and I didn’t think to check her in text citations. She failed her paper because she didn’t have any. Her professor informed her that only failing her paper was an act of mercy. She was told that she should have been reported for plagiarism. </a:t>
            </a:r>
          </a:p>
          <a:p>
            <a:r>
              <a:rPr lang="en-US" sz="2000">
                <a:solidFill>
                  <a:schemeClr val="tx1"/>
                </a:solidFill>
              </a:rPr>
              <a:t>The End. </a:t>
            </a:r>
          </a:p>
        </p:txBody>
      </p:sp>
    </p:spTree>
    <p:extLst>
      <p:ext uri="{BB962C8B-B14F-4D97-AF65-F5344CB8AC3E}">
        <p14:creationId xmlns:p14="http://schemas.microsoft.com/office/powerpoint/2010/main" val="3960542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C4D61-BD79-594C-916A-D6F191A9323C}"/>
              </a:ext>
            </a:extLst>
          </p:cNvPr>
          <p:cNvSpPr>
            <a:spLocks noGrp="1"/>
          </p:cNvSpPr>
          <p:nvPr>
            <p:ph type="title"/>
          </p:nvPr>
        </p:nvSpPr>
        <p:spPr>
          <a:xfrm>
            <a:off x="1295402" y="982132"/>
            <a:ext cx="3660056" cy="1325373"/>
          </a:xfrm>
        </p:spPr>
        <p:txBody>
          <a:bodyPr vert="horz" lIns="91440" tIns="45720" rIns="91440" bIns="45720" rtlCol="0" anchor="b">
            <a:normAutofit/>
          </a:bodyPr>
          <a:lstStyle/>
          <a:p>
            <a:r>
              <a:rPr lang="en-US" sz="2400"/>
              <a:t>Important Note</a:t>
            </a:r>
          </a:p>
        </p:txBody>
      </p:sp>
      <p:sp>
        <p:nvSpPr>
          <p:cNvPr id="4" name="Content Placeholder 3">
            <a:extLst>
              <a:ext uri="{FF2B5EF4-FFF2-40B4-BE49-F238E27FC236}">
                <a16:creationId xmlns:a16="http://schemas.microsoft.com/office/drawing/2014/main" id="{DD305DAF-291A-8A47-BAD5-94DD1CFBA3F7}"/>
              </a:ext>
            </a:extLst>
          </p:cNvPr>
          <p:cNvSpPr>
            <a:spLocks noGrp="1"/>
          </p:cNvSpPr>
          <p:nvPr>
            <p:ph sz="half" idx="1"/>
          </p:nvPr>
        </p:nvSpPr>
        <p:spPr>
          <a:xfrm>
            <a:off x="1295401" y="2493774"/>
            <a:ext cx="3660057" cy="3382094"/>
          </a:xfrm>
        </p:spPr>
        <p:txBody>
          <a:bodyPr vert="horz" lIns="91440" tIns="45720" rIns="91440" bIns="45720" rtlCol="0" anchor="t">
            <a:normAutofit fontScale="85000" lnSpcReduction="10000"/>
          </a:bodyPr>
          <a:lstStyle/>
          <a:p>
            <a:pPr algn="ctr"/>
            <a:r>
              <a:rPr lang="en-US" sz="2000" dirty="0"/>
              <a:t>I don’t expect you to memorize the following slides</a:t>
            </a:r>
          </a:p>
          <a:p>
            <a:pPr algn="ctr"/>
            <a:r>
              <a:rPr lang="en-US" sz="2000" dirty="0"/>
              <a:t>They’re there for your benefit if you download the presentation</a:t>
            </a:r>
          </a:p>
          <a:p>
            <a:pPr algn="ctr"/>
            <a:r>
              <a:rPr lang="en-US" sz="2000" dirty="0"/>
              <a:t>They act as a reference point or a guide for when you’re actually doing your homework. I’ll show you how to download later.</a:t>
            </a:r>
          </a:p>
          <a:p>
            <a:pPr algn="ctr"/>
            <a:r>
              <a:rPr lang="en-US" sz="2000" dirty="0"/>
              <a:t>Hang in there. It’s going to go fast. </a:t>
            </a:r>
          </a:p>
        </p:txBody>
      </p:sp>
      <p:pic>
        <p:nvPicPr>
          <p:cNvPr id="6" name="Content Placeholder 5" descr="A sign on a post&#10;&#10;Description automatically generated">
            <a:extLst>
              <a:ext uri="{FF2B5EF4-FFF2-40B4-BE49-F238E27FC236}">
                <a16:creationId xmlns:a16="http://schemas.microsoft.com/office/drawing/2014/main" id="{9E8F36EE-3B94-90F5-E01E-B16FC3EEB604}"/>
              </a:ext>
            </a:extLst>
          </p:cNvPr>
          <p:cNvPicPr>
            <a:picLocks noGrp="1" noChangeAspect="1"/>
          </p:cNvPicPr>
          <p:nvPr>
            <p:ph sz="half" idx="2"/>
          </p:nvPr>
        </p:nvPicPr>
        <p:blipFill>
          <a:blip r:embed="rId3"/>
          <a:stretch>
            <a:fillRect/>
          </a:stretch>
        </p:blipFill>
        <p:spPr>
          <a:xfrm>
            <a:off x="6941717" y="871294"/>
            <a:ext cx="3757187" cy="5004574"/>
          </a:xfrm>
        </p:spPr>
      </p:pic>
    </p:spTree>
    <p:extLst>
      <p:ext uri="{BB962C8B-B14F-4D97-AF65-F5344CB8AC3E}">
        <p14:creationId xmlns:p14="http://schemas.microsoft.com/office/powerpoint/2010/main" val="4113929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8C144-FD32-DD9D-ACDC-D2B03BDBF766}"/>
              </a:ext>
            </a:extLst>
          </p:cNvPr>
          <p:cNvSpPr>
            <a:spLocks noGrp="1"/>
          </p:cNvSpPr>
          <p:nvPr>
            <p:ph type="title"/>
          </p:nvPr>
        </p:nvSpPr>
        <p:spPr/>
        <p:txBody>
          <a:bodyPr/>
          <a:lstStyle/>
          <a:p>
            <a:r>
              <a:rPr lang="en-US" dirty="0"/>
              <a:t>Journal Articles for the Win!</a:t>
            </a:r>
          </a:p>
        </p:txBody>
      </p:sp>
      <p:pic>
        <p:nvPicPr>
          <p:cNvPr id="5" name="Content Placeholder 4" descr="Graphical user interface, text&#10;&#10;Description automatically generated">
            <a:extLst>
              <a:ext uri="{FF2B5EF4-FFF2-40B4-BE49-F238E27FC236}">
                <a16:creationId xmlns:a16="http://schemas.microsoft.com/office/drawing/2014/main" id="{D01EE877-FFEA-7799-891F-CDC713FC833D}"/>
              </a:ext>
            </a:extLst>
          </p:cNvPr>
          <p:cNvPicPr>
            <a:picLocks noGrp="1" noChangeAspect="1"/>
          </p:cNvPicPr>
          <p:nvPr>
            <p:ph idx="1"/>
          </p:nvPr>
        </p:nvPicPr>
        <p:blipFill>
          <a:blip r:embed="rId3"/>
          <a:stretch>
            <a:fillRect/>
          </a:stretch>
        </p:blipFill>
        <p:spPr>
          <a:xfrm>
            <a:off x="2818614" y="2498962"/>
            <a:ext cx="6344240" cy="3552774"/>
          </a:xfrm>
        </p:spPr>
      </p:pic>
    </p:spTree>
    <p:extLst>
      <p:ext uri="{BB962C8B-B14F-4D97-AF65-F5344CB8AC3E}">
        <p14:creationId xmlns:p14="http://schemas.microsoft.com/office/powerpoint/2010/main" val="2756561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12C6C-10D2-8772-8F38-BB3353347CBB}"/>
              </a:ext>
            </a:extLst>
          </p:cNvPr>
          <p:cNvSpPr>
            <a:spLocks noGrp="1"/>
          </p:cNvSpPr>
          <p:nvPr>
            <p:ph type="title"/>
          </p:nvPr>
        </p:nvSpPr>
        <p:spPr/>
        <p:txBody>
          <a:bodyPr vert="horz" lIns="91440" tIns="45720" rIns="91440" bIns="45720" rtlCol="0" anchor="ctr">
            <a:normAutofit/>
          </a:bodyPr>
          <a:lstStyle/>
          <a:p>
            <a:pPr>
              <a:lnSpc>
                <a:spcPct val="90000"/>
              </a:lnSpc>
            </a:pPr>
            <a:r>
              <a:rPr lang="en-US" sz="4100" dirty="0"/>
              <a:t>APA Style Guide</a:t>
            </a:r>
          </a:p>
        </p:txBody>
      </p:sp>
      <p:pic>
        <p:nvPicPr>
          <p:cNvPr id="8" name="Picture 7" descr="A picture containing text&#10;&#10;Description automatically generated">
            <a:extLst>
              <a:ext uri="{FF2B5EF4-FFF2-40B4-BE49-F238E27FC236}">
                <a16:creationId xmlns:a16="http://schemas.microsoft.com/office/drawing/2014/main" id="{5AE57716-1311-FAB5-585C-6D7C7B0DCF1B}"/>
              </a:ext>
            </a:extLst>
          </p:cNvPr>
          <p:cNvPicPr>
            <a:picLocks noChangeAspect="1"/>
          </p:cNvPicPr>
          <p:nvPr/>
        </p:nvPicPr>
        <p:blipFill>
          <a:blip r:embed="rId3"/>
          <a:stretch>
            <a:fillRect/>
          </a:stretch>
        </p:blipFill>
        <p:spPr>
          <a:xfrm>
            <a:off x="4397536" y="4018853"/>
            <a:ext cx="5386017" cy="987228"/>
          </a:xfrm>
          <a:prstGeom prst="rect">
            <a:avLst/>
          </a:prstGeom>
        </p:spPr>
      </p:pic>
      <p:sp>
        <p:nvSpPr>
          <p:cNvPr id="9" name="TextBox 8">
            <a:extLst>
              <a:ext uri="{FF2B5EF4-FFF2-40B4-BE49-F238E27FC236}">
                <a16:creationId xmlns:a16="http://schemas.microsoft.com/office/drawing/2014/main" id="{F83B1251-06D5-08E9-ED10-19BA3BA4395A}"/>
              </a:ext>
            </a:extLst>
          </p:cNvPr>
          <p:cNvSpPr txBox="1"/>
          <p:nvPr/>
        </p:nvSpPr>
        <p:spPr>
          <a:xfrm>
            <a:off x="4670297" y="5022153"/>
            <a:ext cx="5113256" cy="646331"/>
          </a:xfrm>
          <a:prstGeom prst="rect">
            <a:avLst/>
          </a:prstGeom>
          <a:noFill/>
        </p:spPr>
        <p:txBody>
          <a:bodyPr wrap="square" rtlCol="0">
            <a:spAutoFit/>
          </a:bodyPr>
          <a:lstStyle/>
          <a:p>
            <a:r>
              <a:rPr lang="en-US" dirty="0"/>
              <a:t>You’ve got all the stuff, and this is all where it goes. Tucking in the crazy one comma at a time. </a:t>
            </a:r>
          </a:p>
        </p:txBody>
      </p:sp>
      <p:pic>
        <p:nvPicPr>
          <p:cNvPr id="7" name="Picture 6">
            <a:extLst>
              <a:ext uri="{FF2B5EF4-FFF2-40B4-BE49-F238E27FC236}">
                <a16:creationId xmlns:a16="http://schemas.microsoft.com/office/drawing/2014/main" id="{1916DDFA-AEDE-98BF-C287-B78B1040D2F8}"/>
              </a:ext>
            </a:extLst>
          </p:cNvPr>
          <p:cNvPicPr>
            <a:picLocks noChangeAspect="1"/>
          </p:cNvPicPr>
          <p:nvPr/>
        </p:nvPicPr>
        <p:blipFill>
          <a:blip r:embed="rId4"/>
          <a:stretch>
            <a:fillRect/>
          </a:stretch>
        </p:blipFill>
        <p:spPr>
          <a:xfrm>
            <a:off x="3733797" y="2724019"/>
            <a:ext cx="7316553" cy="896636"/>
          </a:xfrm>
          <a:prstGeom prst="rect">
            <a:avLst/>
          </a:prstGeom>
        </p:spPr>
      </p:pic>
      <p:pic>
        <p:nvPicPr>
          <p:cNvPr id="11" name="Picture 10" descr="A colorful text on a white background&#10;&#10;Description automatically generated">
            <a:extLst>
              <a:ext uri="{FF2B5EF4-FFF2-40B4-BE49-F238E27FC236}">
                <a16:creationId xmlns:a16="http://schemas.microsoft.com/office/drawing/2014/main" id="{7EABDD1A-14C9-BA92-2C61-CF05D6F9303E}"/>
              </a:ext>
            </a:extLst>
          </p:cNvPr>
          <p:cNvPicPr>
            <a:picLocks noChangeAspect="1"/>
          </p:cNvPicPr>
          <p:nvPr/>
        </p:nvPicPr>
        <p:blipFill>
          <a:blip r:embed="rId5"/>
          <a:stretch>
            <a:fillRect/>
          </a:stretch>
        </p:blipFill>
        <p:spPr>
          <a:xfrm>
            <a:off x="998105" y="3161615"/>
            <a:ext cx="2618704" cy="2183703"/>
          </a:xfrm>
          <a:prstGeom prst="rect">
            <a:avLst/>
          </a:prstGeom>
        </p:spPr>
      </p:pic>
    </p:spTree>
    <p:extLst>
      <p:ext uri="{BB962C8B-B14F-4D97-AF65-F5344CB8AC3E}">
        <p14:creationId xmlns:p14="http://schemas.microsoft.com/office/powerpoint/2010/main" val="2618833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EADDD-D494-0DEF-1D3E-3C672C7CBD65}"/>
              </a:ext>
            </a:extLst>
          </p:cNvPr>
          <p:cNvSpPr>
            <a:spLocks noGrp="1"/>
          </p:cNvSpPr>
          <p:nvPr>
            <p:ph type="title"/>
          </p:nvPr>
        </p:nvSpPr>
        <p:spPr/>
        <p:txBody>
          <a:bodyPr vert="horz" lIns="91440" tIns="45720" rIns="91440" bIns="45720" rtlCol="0" anchor="ctr">
            <a:normAutofit/>
          </a:bodyPr>
          <a:lstStyle/>
          <a:p>
            <a:r>
              <a:rPr lang="en-US" dirty="0"/>
              <a:t>Authors</a:t>
            </a:r>
          </a:p>
        </p:txBody>
      </p:sp>
      <p:pic>
        <p:nvPicPr>
          <p:cNvPr id="4" name="Picture 3" descr="A close-up of a text&#10;&#10;Description automatically generated">
            <a:extLst>
              <a:ext uri="{FF2B5EF4-FFF2-40B4-BE49-F238E27FC236}">
                <a16:creationId xmlns:a16="http://schemas.microsoft.com/office/drawing/2014/main" id="{95A043A0-4DD3-E940-BEDF-88FCBC048BD4}"/>
              </a:ext>
            </a:extLst>
          </p:cNvPr>
          <p:cNvPicPr>
            <a:picLocks noChangeAspect="1"/>
          </p:cNvPicPr>
          <p:nvPr/>
        </p:nvPicPr>
        <p:blipFill>
          <a:blip r:embed="rId3"/>
          <a:stretch>
            <a:fillRect/>
          </a:stretch>
        </p:blipFill>
        <p:spPr>
          <a:xfrm>
            <a:off x="1295402" y="2451475"/>
            <a:ext cx="6965730" cy="2199292"/>
          </a:xfrm>
          <a:prstGeom prst="rect">
            <a:avLst/>
          </a:prstGeom>
        </p:spPr>
      </p:pic>
      <p:pic>
        <p:nvPicPr>
          <p:cNvPr id="8" name="Picture 7" descr="A close up of text&#10;&#10;Description automatically generated">
            <a:extLst>
              <a:ext uri="{FF2B5EF4-FFF2-40B4-BE49-F238E27FC236}">
                <a16:creationId xmlns:a16="http://schemas.microsoft.com/office/drawing/2014/main" id="{1BB77AB2-C27F-E94F-6373-7CD8757D6526}"/>
              </a:ext>
            </a:extLst>
          </p:cNvPr>
          <p:cNvPicPr>
            <a:picLocks noChangeAspect="1"/>
          </p:cNvPicPr>
          <p:nvPr/>
        </p:nvPicPr>
        <p:blipFill>
          <a:blip r:embed="rId4"/>
          <a:stretch>
            <a:fillRect/>
          </a:stretch>
        </p:blipFill>
        <p:spPr>
          <a:xfrm>
            <a:off x="1295402" y="4751588"/>
            <a:ext cx="6370780" cy="1324832"/>
          </a:xfrm>
          <a:prstGeom prst="rect">
            <a:avLst/>
          </a:prstGeom>
        </p:spPr>
      </p:pic>
      <p:pic>
        <p:nvPicPr>
          <p:cNvPr id="11" name="Picture 10" descr="A colorful text on a white background&#10;&#10;Description automatically generated">
            <a:extLst>
              <a:ext uri="{FF2B5EF4-FFF2-40B4-BE49-F238E27FC236}">
                <a16:creationId xmlns:a16="http://schemas.microsoft.com/office/drawing/2014/main" id="{15B4BA92-165B-5985-6B5C-2FC5B117A827}"/>
              </a:ext>
            </a:extLst>
          </p:cNvPr>
          <p:cNvPicPr>
            <a:picLocks noChangeAspect="1"/>
          </p:cNvPicPr>
          <p:nvPr/>
        </p:nvPicPr>
        <p:blipFill>
          <a:blip r:embed="rId5"/>
          <a:stretch>
            <a:fillRect/>
          </a:stretch>
        </p:blipFill>
        <p:spPr>
          <a:xfrm>
            <a:off x="8362732" y="3008124"/>
            <a:ext cx="2750432" cy="2293549"/>
          </a:xfrm>
          <a:prstGeom prst="rect">
            <a:avLst/>
          </a:prstGeom>
        </p:spPr>
      </p:pic>
    </p:spTree>
    <p:extLst>
      <p:ext uri="{BB962C8B-B14F-4D97-AF65-F5344CB8AC3E}">
        <p14:creationId xmlns:p14="http://schemas.microsoft.com/office/powerpoint/2010/main" val="3830916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920F0-384D-A3A6-FE4E-B77A505FA17F}"/>
              </a:ext>
            </a:extLst>
          </p:cNvPr>
          <p:cNvSpPr>
            <a:spLocks noGrp="1"/>
          </p:cNvSpPr>
          <p:nvPr>
            <p:ph type="title"/>
          </p:nvPr>
        </p:nvSpPr>
        <p:spPr/>
        <p:txBody>
          <a:bodyPr vert="horz" lIns="91440" tIns="45720" rIns="91440" bIns="45720" rtlCol="0" anchor="ctr">
            <a:normAutofit/>
          </a:bodyPr>
          <a:lstStyle/>
          <a:p>
            <a:pPr>
              <a:lnSpc>
                <a:spcPct val="90000"/>
              </a:lnSpc>
            </a:pPr>
            <a:r>
              <a:rPr lang="en-US" sz="3700"/>
              <a:t>Less than optimal citations</a:t>
            </a:r>
          </a:p>
        </p:txBody>
      </p:sp>
      <p:pic>
        <p:nvPicPr>
          <p:cNvPr id="4" name="Picture 3" descr="A colorful text on a white background&#10;&#10;Description automatically generated">
            <a:extLst>
              <a:ext uri="{FF2B5EF4-FFF2-40B4-BE49-F238E27FC236}">
                <a16:creationId xmlns:a16="http://schemas.microsoft.com/office/drawing/2014/main" id="{469079D3-F3E6-0F9B-D983-3A3AE7566507}"/>
              </a:ext>
            </a:extLst>
          </p:cNvPr>
          <p:cNvPicPr>
            <a:picLocks noChangeAspect="1"/>
          </p:cNvPicPr>
          <p:nvPr/>
        </p:nvPicPr>
        <p:blipFill>
          <a:blip r:embed="rId3"/>
          <a:stretch>
            <a:fillRect/>
          </a:stretch>
        </p:blipFill>
        <p:spPr>
          <a:xfrm>
            <a:off x="8013304" y="2675659"/>
            <a:ext cx="2883294" cy="2404341"/>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9095EC21-EDA6-4AE2-19D5-893146143658}"/>
              </a:ext>
            </a:extLst>
          </p:cNvPr>
          <p:cNvPicPr>
            <a:picLocks noChangeAspect="1"/>
          </p:cNvPicPr>
          <p:nvPr/>
        </p:nvPicPr>
        <p:blipFill>
          <a:blip r:embed="rId4"/>
          <a:stretch>
            <a:fillRect/>
          </a:stretch>
        </p:blipFill>
        <p:spPr>
          <a:xfrm>
            <a:off x="1088737" y="2482273"/>
            <a:ext cx="6664028" cy="3558309"/>
          </a:xfrm>
          <a:prstGeom prst="rect">
            <a:avLst/>
          </a:prstGeom>
        </p:spPr>
      </p:pic>
    </p:spTree>
    <p:extLst>
      <p:ext uri="{BB962C8B-B14F-4D97-AF65-F5344CB8AC3E}">
        <p14:creationId xmlns:p14="http://schemas.microsoft.com/office/powerpoint/2010/main" val="2139740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82BCE-40FD-A806-D6DA-97103534D5AA}"/>
              </a:ext>
            </a:extLst>
          </p:cNvPr>
          <p:cNvSpPr>
            <a:spLocks noGrp="1"/>
          </p:cNvSpPr>
          <p:nvPr>
            <p:ph type="title"/>
          </p:nvPr>
        </p:nvSpPr>
        <p:spPr/>
        <p:txBody>
          <a:bodyPr/>
          <a:lstStyle/>
          <a:p>
            <a:r>
              <a:rPr lang="en-US" dirty="0"/>
              <a:t>Websites Are Great!</a:t>
            </a:r>
          </a:p>
        </p:txBody>
      </p:sp>
      <p:pic>
        <p:nvPicPr>
          <p:cNvPr id="7" name="Content Placeholder 6" descr="A person in a garment talking on a phone next to a person in a cape&#10;&#10;Description automatically generated">
            <a:extLst>
              <a:ext uri="{FF2B5EF4-FFF2-40B4-BE49-F238E27FC236}">
                <a16:creationId xmlns:a16="http://schemas.microsoft.com/office/drawing/2014/main" id="{28BC2F4B-D30F-655D-3BC3-B5863A8F3BC9}"/>
              </a:ext>
            </a:extLst>
          </p:cNvPr>
          <p:cNvPicPr>
            <a:picLocks noGrp="1" noChangeAspect="1"/>
          </p:cNvPicPr>
          <p:nvPr>
            <p:ph idx="1"/>
          </p:nvPr>
        </p:nvPicPr>
        <p:blipFill>
          <a:blip r:embed="rId3"/>
          <a:stretch>
            <a:fillRect/>
          </a:stretch>
        </p:blipFill>
        <p:spPr>
          <a:xfrm>
            <a:off x="4206655" y="2557463"/>
            <a:ext cx="3778690" cy="3317875"/>
          </a:xfrm>
        </p:spPr>
      </p:pic>
    </p:spTree>
    <p:extLst>
      <p:ext uri="{BB962C8B-B14F-4D97-AF65-F5344CB8AC3E}">
        <p14:creationId xmlns:p14="http://schemas.microsoft.com/office/powerpoint/2010/main" val="264299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6BFB4-604B-944B-6705-B4E285A89833}"/>
              </a:ext>
            </a:extLst>
          </p:cNvPr>
          <p:cNvSpPr>
            <a:spLocks noGrp="1"/>
          </p:cNvSpPr>
          <p:nvPr>
            <p:ph type="title"/>
          </p:nvPr>
        </p:nvSpPr>
        <p:spPr/>
        <p:txBody>
          <a:bodyPr/>
          <a:lstStyle/>
          <a:p>
            <a:r>
              <a:rPr lang="en-US" dirty="0"/>
              <a:t>APA Style Guide</a:t>
            </a:r>
          </a:p>
        </p:txBody>
      </p:sp>
      <p:pic>
        <p:nvPicPr>
          <p:cNvPr id="6" name="Content Placeholder 5" descr="Text&#10;&#10;Description automatically generated">
            <a:extLst>
              <a:ext uri="{FF2B5EF4-FFF2-40B4-BE49-F238E27FC236}">
                <a16:creationId xmlns:a16="http://schemas.microsoft.com/office/drawing/2014/main" id="{A6780136-6146-8C2E-11A4-69C34418F168}"/>
              </a:ext>
            </a:extLst>
          </p:cNvPr>
          <p:cNvPicPr>
            <a:picLocks noGrp="1" noChangeAspect="1"/>
          </p:cNvPicPr>
          <p:nvPr>
            <p:ph sz="half" idx="1"/>
          </p:nvPr>
        </p:nvPicPr>
        <p:blipFill>
          <a:blip r:embed="rId3"/>
          <a:stretch>
            <a:fillRect/>
          </a:stretch>
        </p:blipFill>
        <p:spPr>
          <a:xfrm>
            <a:off x="1295402" y="2669007"/>
            <a:ext cx="3174259" cy="1902995"/>
          </a:xfrm>
        </p:spPr>
      </p:pic>
      <p:pic>
        <p:nvPicPr>
          <p:cNvPr id="10" name="Picture 9">
            <a:extLst>
              <a:ext uri="{FF2B5EF4-FFF2-40B4-BE49-F238E27FC236}">
                <a16:creationId xmlns:a16="http://schemas.microsoft.com/office/drawing/2014/main" id="{D323DBC9-85B8-77E3-FD93-631C8F2B5B7E}"/>
              </a:ext>
            </a:extLst>
          </p:cNvPr>
          <p:cNvPicPr>
            <a:picLocks noChangeAspect="1"/>
          </p:cNvPicPr>
          <p:nvPr/>
        </p:nvPicPr>
        <p:blipFill>
          <a:blip r:embed="rId4"/>
          <a:stretch>
            <a:fillRect/>
          </a:stretch>
        </p:blipFill>
        <p:spPr>
          <a:xfrm>
            <a:off x="4872616" y="3535620"/>
            <a:ext cx="5384800" cy="622300"/>
          </a:xfrm>
          <a:prstGeom prst="rect">
            <a:avLst/>
          </a:prstGeom>
        </p:spPr>
      </p:pic>
      <p:pic>
        <p:nvPicPr>
          <p:cNvPr id="13" name="Content Placeholder 12">
            <a:extLst>
              <a:ext uri="{FF2B5EF4-FFF2-40B4-BE49-F238E27FC236}">
                <a16:creationId xmlns:a16="http://schemas.microsoft.com/office/drawing/2014/main" id="{CDEF7AB6-49D6-1B37-32DA-A4633B8AE642}"/>
              </a:ext>
            </a:extLst>
          </p:cNvPr>
          <p:cNvPicPr>
            <a:picLocks noGrp="1" noChangeAspect="1"/>
          </p:cNvPicPr>
          <p:nvPr>
            <p:ph sz="half" idx="2"/>
          </p:nvPr>
        </p:nvPicPr>
        <p:blipFill>
          <a:blip r:embed="rId5"/>
          <a:stretch>
            <a:fillRect/>
          </a:stretch>
        </p:blipFill>
        <p:spPr>
          <a:xfrm>
            <a:off x="1295401" y="4828348"/>
            <a:ext cx="8962015" cy="1093179"/>
          </a:xfrm>
        </p:spPr>
      </p:pic>
    </p:spTree>
    <p:extLst>
      <p:ext uri="{BB962C8B-B14F-4D97-AF65-F5344CB8AC3E}">
        <p14:creationId xmlns:p14="http://schemas.microsoft.com/office/powerpoint/2010/main" val="18197970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23C2C-AAD0-2EF7-F3F2-C45ABA30CB04}"/>
              </a:ext>
            </a:extLst>
          </p:cNvPr>
          <p:cNvSpPr>
            <a:spLocks noGrp="1"/>
          </p:cNvSpPr>
          <p:nvPr>
            <p:ph type="title" idx="4294967295"/>
          </p:nvPr>
        </p:nvSpPr>
        <p:spPr>
          <a:xfrm>
            <a:off x="1145309" y="922734"/>
            <a:ext cx="9601200" cy="674688"/>
          </a:xfrm>
        </p:spPr>
        <p:txBody>
          <a:bodyPr>
            <a:normAutofit/>
          </a:bodyPr>
          <a:lstStyle/>
          <a:p>
            <a:r>
              <a:rPr lang="en-US" dirty="0"/>
              <a:t>Date Variations</a:t>
            </a:r>
          </a:p>
        </p:txBody>
      </p:sp>
      <p:pic>
        <p:nvPicPr>
          <p:cNvPr id="13" name="Picture 12" descr="A close-up of text&#10;&#10;Description automatically generated">
            <a:extLst>
              <a:ext uri="{FF2B5EF4-FFF2-40B4-BE49-F238E27FC236}">
                <a16:creationId xmlns:a16="http://schemas.microsoft.com/office/drawing/2014/main" id="{CD795C20-7A4E-88C6-71E4-048791F3379A}"/>
              </a:ext>
            </a:extLst>
          </p:cNvPr>
          <p:cNvPicPr>
            <a:picLocks noChangeAspect="1"/>
          </p:cNvPicPr>
          <p:nvPr/>
        </p:nvPicPr>
        <p:blipFill>
          <a:blip r:embed="rId3"/>
          <a:stretch>
            <a:fillRect/>
          </a:stretch>
        </p:blipFill>
        <p:spPr>
          <a:xfrm>
            <a:off x="8269368" y="2674290"/>
            <a:ext cx="2746955" cy="1509419"/>
          </a:xfrm>
          <a:prstGeom prst="rect">
            <a:avLst/>
          </a:prstGeom>
        </p:spPr>
      </p:pic>
      <p:pic>
        <p:nvPicPr>
          <p:cNvPr id="15" name="Picture 14" descr="A screenshot of a computer&#10;&#10;Description automatically generated">
            <a:extLst>
              <a:ext uri="{FF2B5EF4-FFF2-40B4-BE49-F238E27FC236}">
                <a16:creationId xmlns:a16="http://schemas.microsoft.com/office/drawing/2014/main" id="{2D0423A1-E419-1A1F-49FC-D44ECDA69C42}"/>
              </a:ext>
            </a:extLst>
          </p:cNvPr>
          <p:cNvPicPr>
            <a:picLocks noChangeAspect="1"/>
          </p:cNvPicPr>
          <p:nvPr/>
        </p:nvPicPr>
        <p:blipFill>
          <a:blip r:embed="rId4"/>
          <a:stretch>
            <a:fillRect/>
          </a:stretch>
        </p:blipFill>
        <p:spPr>
          <a:xfrm>
            <a:off x="977608" y="1956378"/>
            <a:ext cx="7291760" cy="3437660"/>
          </a:xfrm>
          <a:prstGeom prst="rect">
            <a:avLst/>
          </a:prstGeom>
        </p:spPr>
      </p:pic>
    </p:spTree>
    <p:extLst>
      <p:ext uri="{BB962C8B-B14F-4D97-AF65-F5344CB8AC3E}">
        <p14:creationId xmlns:p14="http://schemas.microsoft.com/office/powerpoint/2010/main" val="37673172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02DE0-CDC0-5569-0B17-DD000CFB9020}"/>
              </a:ext>
            </a:extLst>
          </p:cNvPr>
          <p:cNvSpPr>
            <a:spLocks noGrp="1"/>
          </p:cNvSpPr>
          <p:nvPr>
            <p:ph type="title"/>
          </p:nvPr>
        </p:nvSpPr>
        <p:spPr/>
        <p:txBody>
          <a:bodyPr/>
          <a:lstStyle/>
          <a:p>
            <a:r>
              <a:rPr lang="en-US" dirty="0"/>
              <a:t>Authors and Groups</a:t>
            </a:r>
          </a:p>
        </p:txBody>
      </p:sp>
      <p:pic>
        <p:nvPicPr>
          <p:cNvPr id="8" name="Content Placeholder 7" descr="Text&#10;&#10;Description automatically generated">
            <a:extLst>
              <a:ext uri="{FF2B5EF4-FFF2-40B4-BE49-F238E27FC236}">
                <a16:creationId xmlns:a16="http://schemas.microsoft.com/office/drawing/2014/main" id="{F54D6AB5-2B7C-D793-4859-2C5C1EA1A7BB}"/>
              </a:ext>
            </a:extLst>
          </p:cNvPr>
          <p:cNvPicPr>
            <a:picLocks noGrp="1" noChangeAspect="1"/>
          </p:cNvPicPr>
          <p:nvPr>
            <p:ph sz="half" idx="4294967295"/>
          </p:nvPr>
        </p:nvPicPr>
        <p:blipFill>
          <a:blip r:embed="rId3"/>
          <a:stretch>
            <a:fillRect/>
          </a:stretch>
        </p:blipFill>
        <p:spPr>
          <a:xfrm>
            <a:off x="8356456" y="3205452"/>
            <a:ext cx="2468562" cy="1481137"/>
          </a:xfrm>
        </p:spPr>
      </p:pic>
      <p:pic>
        <p:nvPicPr>
          <p:cNvPr id="16" name="Content Placeholder 15" descr="A screenshot of a text&#10;&#10;Description automatically generated">
            <a:extLst>
              <a:ext uri="{FF2B5EF4-FFF2-40B4-BE49-F238E27FC236}">
                <a16:creationId xmlns:a16="http://schemas.microsoft.com/office/drawing/2014/main" id="{276D238E-4719-FF83-B473-4221C3B7CB36}"/>
              </a:ext>
            </a:extLst>
          </p:cNvPr>
          <p:cNvPicPr>
            <a:picLocks noGrp="1" noChangeAspect="1"/>
          </p:cNvPicPr>
          <p:nvPr>
            <p:ph sz="half" idx="4294967295"/>
          </p:nvPr>
        </p:nvPicPr>
        <p:blipFill>
          <a:blip r:embed="rId4"/>
          <a:stretch>
            <a:fillRect/>
          </a:stretch>
        </p:blipFill>
        <p:spPr>
          <a:xfrm>
            <a:off x="1295402" y="2521960"/>
            <a:ext cx="6710363" cy="3581400"/>
          </a:xfrm>
        </p:spPr>
      </p:pic>
    </p:spTree>
    <p:extLst>
      <p:ext uri="{BB962C8B-B14F-4D97-AF65-F5344CB8AC3E}">
        <p14:creationId xmlns:p14="http://schemas.microsoft.com/office/powerpoint/2010/main" val="1708403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76E14-3171-A64D-8FD3-4320C82AF9F8}"/>
              </a:ext>
            </a:extLst>
          </p:cNvPr>
          <p:cNvSpPr>
            <a:spLocks noGrp="1"/>
          </p:cNvSpPr>
          <p:nvPr>
            <p:ph type="title"/>
          </p:nvPr>
        </p:nvSpPr>
        <p:spPr>
          <a:xfrm>
            <a:off x="1295402" y="982132"/>
            <a:ext cx="3660056" cy="1325373"/>
          </a:xfrm>
        </p:spPr>
        <p:txBody>
          <a:bodyPr vert="horz" lIns="91440" tIns="45720" rIns="91440" bIns="45720" rtlCol="0" anchor="b">
            <a:normAutofit/>
          </a:bodyPr>
          <a:lstStyle/>
          <a:p>
            <a:r>
              <a:rPr lang="en-US" dirty="0"/>
              <a:t>Confidentiality</a:t>
            </a:r>
          </a:p>
        </p:txBody>
      </p:sp>
      <p:sp>
        <p:nvSpPr>
          <p:cNvPr id="12" name="Content Placeholder 11">
            <a:extLst>
              <a:ext uri="{FF2B5EF4-FFF2-40B4-BE49-F238E27FC236}">
                <a16:creationId xmlns:a16="http://schemas.microsoft.com/office/drawing/2014/main" id="{ABFBFE64-5394-4406-A7F5-AD958CDD6118}"/>
              </a:ext>
            </a:extLst>
          </p:cNvPr>
          <p:cNvSpPr>
            <a:spLocks noGrp="1"/>
          </p:cNvSpPr>
          <p:nvPr>
            <p:ph sz="quarter" idx="13"/>
          </p:nvPr>
        </p:nvSpPr>
        <p:spPr>
          <a:xfrm>
            <a:off x="1295401" y="2493774"/>
            <a:ext cx="3660057" cy="3382094"/>
          </a:xfrm>
        </p:spPr>
        <p:txBody>
          <a:bodyPr vert="horz" lIns="91440" tIns="45720" rIns="91440" bIns="45720" rtlCol="0" anchor="t">
            <a:normAutofit fontScale="92500" lnSpcReduction="10000"/>
          </a:bodyPr>
          <a:lstStyle/>
          <a:p>
            <a:pPr algn="ctr"/>
            <a:r>
              <a:rPr lang="en-US" sz="1600" dirty="0"/>
              <a:t>I believe in student confidentiality, and I’ll work hard to protect it</a:t>
            </a:r>
          </a:p>
          <a:p>
            <a:pPr algn="ctr"/>
            <a:r>
              <a:rPr lang="en-US" sz="1600" dirty="0"/>
              <a:t>Unless attendance is required for an assignment, I do not tattle to your professor about if or when I help you</a:t>
            </a:r>
          </a:p>
          <a:p>
            <a:pPr algn="ctr"/>
            <a:r>
              <a:rPr lang="en-US" sz="1600" dirty="0"/>
              <a:t>I can help you store books that you aren’t safe to bring home</a:t>
            </a:r>
          </a:p>
          <a:p>
            <a:pPr algn="ctr"/>
            <a:r>
              <a:rPr lang="en-US" sz="1600" dirty="0"/>
              <a:t>I have only broken confidentiality </a:t>
            </a:r>
            <a:r>
              <a:rPr lang="en-US" sz="1600" dirty="0">
                <a:solidFill>
                  <a:srgbClr val="FF0000"/>
                </a:solidFill>
              </a:rPr>
              <a:t>once</a:t>
            </a:r>
          </a:p>
          <a:p>
            <a:pPr algn="ctr"/>
            <a:r>
              <a:rPr lang="en-US" sz="1600" dirty="0">
                <a:solidFill>
                  <a:schemeClr val="tx2"/>
                </a:solidFill>
              </a:rPr>
              <a:t>Apparently, my threshold is perpetuating a class 4 felony</a:t>
            </a:r>
          </a:p>
        </p:txBody>
      </p:sp>
      <p:pic>
        <p:nvPicPr>
          <p:cNvPr id="6" name="Content Placeholder 5" descr="A picture containing text, person, indoor&#10;&#10;Description automatically generated">
            <a:extLst>
              <a:ext uri="{FF2B5EF4-FFF2-40B4-BE49-F238E27FC236}">
                <a16:creationId xmlns:a16="http://schemas.microsoft.com/office/drawing/2014/main" id="{889B3507-AFDA-CFC4-7EEF-251A024C102F}"/>
              </a:ext>
            </a:extLst>
          </p:cNvPr>
          <p:cNvPicPr>
            <a:picLocks noGrp="1" noChangeAspect="1"/>
          </p:cNvPicPr>
          <p:nvPr>
            <p:ph sz="quarter" idx="14"/>
          </p:nvPr>
        </p:nvPicPr>
        <p:blipFill>
          <a:blip r:embed="rId3"/>
          <a:stretch>
            <a:fillRect/>
          </a:stretch>
        </p:blipFill>
        <p:spPr>
          <a:xfrm>
            <a:off x="5604581" y="982131"/>
            <a:ext cx="5097640" cy="4893735"/>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839229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45F98-8537-5448-A510-143A4D8BD67E}"/>
              </a:ext>
            </a:extLst>
          </p:cNvPr>
          <p:cNvSpPr>
            <a:spLocks noGrp="1"/>
          </p:cNvSpPr>
          <p:nvPr>
            <p:ph type="title"/>
          </p:nvPr>
        </p:nvSpPr>
        <p:spPr>
          <a:xfrm>
            <a:off x="7535825" y="982132"/>
            <a:ext cx="3360772" cy="1303867"/>
          </a:xfrm>
        </p:spPr>
        <p:txBody>
          <a:bodyPr vert="horz" lIns="91440" tIns="45720" rIns="91440" bIns="45720" rtlCol="0" anchor="ctr">
            <a:normAutofit/>
          </a:bodyPr>
          <a:lstStyle/>
          <a:p>
            <a:r>
              <a:rPr lang="en-US" dirty="0"/>
              <a:t>Free samples!</a:t>
            </a:r>
          </a:p>
        </p:txBody>
      </p:sp>
      <p:pic>
        <p:nvPicPr>
          <p:cNvPr id="6" name="Content Placeholder 5" descr="Text&#10;&#10;Description automatically generated">
            <a:extLst>
              <a:ext uri="{FF2B5EF4-FFF2-40B4-BE49-F238E27FC236}">
                <a16:creationId xmlns:a16="http://schemas.microsoft.com/office/drawing/2014/main" id="{E77FEBE7-FB10-764D-8F78-FC49C7A9C453}"/>
              </a:ext>
            </a:extLst>
          </p:cNvPr>
          <p:cNvPicPr>
            <a:picLocks noGrp="1" noChangeAspect="1"/>
          </p:cNvPicPr>
          <p:nvPr>
            <p:ph sz="half" idx="2"/>
          </p:nvPr>
        </p:nvPicPr>
        <p:blipFill rotWithShape="1">
          <a:blip r:embed="rId3"/>
          <a:srcRect b="2534"/>
          <a:stretch/>
        </p:blipFill>
        <p:spPr>
          <a:xfrm>
            <a:off x="1412683" y="1410208"/>
            <a:ext cx="5278777" cy="3858780"/>
          </a:xfrm>
          <a:prstGeom prst="rect">
            <a:avLst/>
          </a:prstGeom>
        </p:spPr>
      </p:pic>
      <p:sp>
        <p:nvSpPr>
          <p:cNvPr id="3" name="Content Placeholder 2">
            <a:extLst>
              <a:ext uri="{FF2B5EF4-FFF2-40B4-BE49-F238E27FC236}">
                <a16:creationId xmlns:a16="http://schemas.microsoft.com/office/drawing/2014/main" id="{822EB8EA-CAB8-0048-9D2C-8EB8BB6F04CC}"/>
              </a:ext>
            </a:extLst>
          </p:cNvPr>
          <p:cNvSpPr>
            <a:spLocks noGrp="1"/>
          </p:cNvSpPr>
          <p:nvPr>
            <p:ph sz="half" idx="1"/>
          </p:nvPr>
        </p:nvSpPr>
        <p:spPr>
          <a:xfrm>
            <a:off x="7535824" y="2556932"/>
            <a:ext cx="3360771" cy="3318936"/>
          </a:xfrm>
        </p:spPr>
        <p:txBody>
          <a:bodyPr vert="horz" lIns="91440" tIns="45720" rIns="91440" bIns="45720" rtlCol="0" anchor="t">
            <a:normAutofit/>
          </a:bodyPr>
          <a:lstStyle/>
          <a:p>
            <a:pPr>
              <a:lnSpc>
                <a:spcPct val="90000"/>
              </a:lnSpc>
            </a:pPr>
            <a:r>
              <a:rPr lang="en-US" sz="1300" dirty="0"/>
              <a:t>APA in text – </a:t>
            </a:r>
          </a:p>
          <a:p>
            <a:pPr lvl="1">
              <a:lnSpc>
                <a:spcPct val="90000"/>
              </a:lnSpc>
            </a:pPr>
            <a:r>
              <a:rPr lang="en-US" sz="1300" dirty="0"/>
              <a:t>(Author, year, p. page)</a:t>
            </a:r>
          </a:p>
          <a:p>
            <a:pPr lvl="1">
              <a:lnSpc>
                <a:spcPct val="90000"/>
              </a:lnSpc>
            </a:pPr>
            <a:r>
              <a:rPr lang="en-US" sz="1300" dirty="0"/>
              <a:t>(Zane, 2018, p. 3)</a:t>
            </a:r>
          </a:p>
          <a:p>
            <a:pPr>
              <a:lnSpc>
                <a:spcPct val="90000"/>
              </a:lnSpc>
            </a:pPr>
            <a:r>
              <a:rPr lang="en-US" sz="1300" dirty="0"/>
              <a:t>MLA in text – </a:t>
            </a:r>
          </a:p>
          <a:p>
            <a:pPr lvl="1">
              <a:lnSpc>
                <a:spcPct val="90000"/>
              </a:lnSpc>
            </a:pPr>
            <a:r>
              <a:rPr lang="en-US" sz="1300" dirty="0"/>
              <a:t>(Author, page)</a:t>
            </a:r>
          </a:p>
          <a:p>
            <a:pPr lvl="1">
              <a:lnSpc>
                <a:spcPct val="90000"/>
              </a:lnSpc>
            </a:pPr>
            <a:r>
              <a:rPr lang="en-US" sz="1300" dirty="0"/>
              <a:t>(Zane 3)</a:t>
            </a:r>
          </a:p>
          <a:p>
            <a:pPr>
              <a:lnSpc>
                <a:spcPct val="90000"/>
              </a:lnSpc>
            </a:pPr>
            <a:r>
              <a:rPr lang="en-US" sz="1300" dirty="0"/>
              <a:t>Chicago –</a:t>
            </a:r>
          </a:p>
          <a:p>
            <a:pPr lvl="1">
              <a:lnSpc>
                <a:spcPct val="90000"/>
              </a:lnSpc>
            </a:pPr>
            <a:r>
              <a:rPr lang="en-US" sz="1300" dirty="0"/>
              <a:t>Typically a footnote</a:t>
            </a:r>
          </a:p>
          <a:p>
            <a:pPr lvl="1">
              <a:lnSpc>
                <a:spcPct val="90000"/>
              </a:lnSpc>
            </a:pPr>
            <a:r>
              <a:rPr lang="en-US" sz="1300" dirty="0"/>
              <a:t>Zane admits that candy corn is gross</a:t>
            </a:r>
            <a:r>
              <a:rPr lang="en-US" sz="1300" baseline="30000" dirty="0"/>
              <a:t>1</a:t>
            </a:r>
            <a:endParaRPr lang="en-US" sz="1300" dirty="0"/>
          </a:p>
        </p:txBody>
      </p:sp>
    </p:spTree>
    <p:extLst>
      <p:ext uri="{BB962C8B-B14F-4D97-AF65-F5344CB8AC3E}">
        <p14:creationId xmlns:p14="http://schemas.microsoft.com/office/powerpoint/2010/main" val="3942332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2"/>
          <p:cNvSpPr txBox="1">
            <a:spLocks noGrp="1"/>
          </p:cNvSpPr>
          <p:nvPr>
            <p:ph type="title"/>
          </p:nvPr>
        </p:nvSpPr>
        <p:spPr>
          <a:xfrm>
            <a:off x="1295402" y="982132"/>
            <a:ext cx="3660056" cy="1325373"/>
          </a:xfrm>
          <a:prstGeom prst="rect">
            <a:avLst/>
          </a:prstGeom>
        </p:spPr>
        <p:txBody>
          <a:bodyPr anchor="b">
            <a:normAutofit/>
          </a:bodyPr>
          <a:lstStyle/>
          <a:p>
            <a:r>
              <a:rPr lang="en-US" sz="2400"/>
              <a:t>Purdue owl</a:t>
            </a:r>
          </a:p>
        </p:txBody>
      </p:sp>
      <p:sp>
        <p:nvSpPr>
          <p:cNvPr id="218" name="Content Placeholder 1"/>
          <p:cNvSpPr txBox="1">
            <a:spLocks noGrp="1"/>
          </p:cNvSpPr>
          <p:nvPr>
            <p:ph idx="1"/>
          </p:nvPr>
        </p:nvSpPr>
        <p:spPr>
          <a:xfrm>
            <a:off x="1295401" y="2493774"/>
            <a:ext cx="3660057" cy="3382094"/>
          </a:xfrm>
          <a:prstGeom prst="rect">
            <a:avLst/>
          </a:prstGeom>
        </p:spPr>
        <p:txBody>
          <a:bodyPr>
            <a:normAutofit/>
          </a:bodyPr>
          <a:lstStyle/>
          <a:p>
            <a:pPr marL="669799" lvl="1">
              <a:spcBef>
                <a:spcPts val="400"/>
              </a:spcBef>
              <a:defRPr sz="1900"/>
            </a:pPr>
            <a:r>
              <a:rPr lang="en-US" dirty="0"/>
              <a:t>This is a fantastic resource for all your citation needs. It goes through several different style guides </a:t>
            </a:r>
          </a:p>
          <a:p>
            <a:pPr marL="669799" lvl="1">
              <a:spcBef>
                <a:spcPts val="400"/>
              </a:spcBef>
              <a:defRPr sz="1900"/>
            </a:pPr>
            <a:r>
              <a:rPr lang="en-US" dirty="0"/>
              <a:t>If you get stuck, email me </a:t>
            </a:r>
          </a:p>
          <a:p>
            <a:pPr marL="640080" lvl="1" indent="-256031">
              <a:spcBef>
                <a:spcPts val="400"/>
              </a:spcBef>
              <a:defRPr sz="1900"/>
            </a:pPr>
            <a:r>
              <a:rPr lang="en-US" dirty="0"/>
              <a:t>(It’s ok if you get stuck. I get stuck too.)</a:t>
            </a:r>
          </a:p>
          <a:p>
            <a:pPr marL="640080" lvl="1" indent="-256031">
              <a:spcBef>
                <a:spcPts val="400"/>
              </a:spcBef>
              <a:defRPr sz="1900"/>
            </a:pPr>
            <a:r>
              <a:rPr lang="en-US" dirty="0">
                <a:hlinkClick r:id="rId3"/>
              </a:rPr>
              <a:t>https://owl.purdue.edu</a:t>
            </a:r>
            <a:endParaRPr lang="en-US" dirty="0"/>
          </a:p>
        </p:txBody>
      </p:sp>
      <p:pic>
        <p:nvPicPr>
          <p:cNvPr id="4" name="Picture 3" descr="A building with windows and a blue sky&#10;&#10;Description automatically generated">
            <a:extLst>
              <a:ext uri="{FF2B5EF4-FFF2-40B4-BE49-F238E27FC236}">
                <a16:creationId xmlns:a16="http://schemas.microsoft.com/office/drawing/2014/main" id="{C2FC6FB8-957F-50B4-0236-E4089C08EBC8}"/>
              </a:ext>
            </a:extLst>
          </p:cNvPr>
          <p:cNvPicPr>
            <a:picLocks noChangeAspect="1"/>
          </p:cNvPicPr>
          <p:nvPr/>
        </p:nvPicPr>
        <p:blipFill>
          <a:blip r:embed="rId4"/>
          <a:stretch>
            <a:fillRect/>
          </a:stretch>
        </p:blipFill>
        <p:spPr>
          <a:xfrm>
            <a:off x="5418668" y="1596728"/>
            <a:ext cx="5469466" cy="3664541"/>
          </a:xfrm>
          <a:prstGeom prst="rect">
            <a:avLst/>
          </a:prstGeom>
          <a:ln w="57150" cmpd="thickThin">
            <a:solidFill>
              <a:schemeClr val="tx1">
                <a:lumMod val="50000"/>
                <a:lumOff val="50000"/>
              </a:schemeClr>
            </a:solidFill>
            <a:miter lim="800000"/>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C2EF5-FED5-0A82-DB63-B10EC923AD4A}"/>
              </a:ext>
            </a:extLst>
          </p:cNvPr>
          <p:cNvSpPr>
            <a:spLocks noGrp="1"/>
          </p:cNvSpPr>
          <p:nvPr>
            <p:ph type="title"/>
          </p:nvPr>
        </p:nvSpPr>
        <p:spPr/>
        <p:txBody>
          <a:bodyPr/>
          <a:lstStyle/>
          <a:p>
            <a:r>
              <a:rPr lang="en-US" dirty="0"/>
              <a:t>Purdue Owl Homepage</a:t>
            </a:r>
          </a:p>
        </p:txBody>
      </p:sp>
      <p:pic>
        <p:nvPicPr>
          <p:cNvPr id="5" name="Content Placeholder 4" descr="Graphical user interface, text, website&#10;&#10;Description automatically generated">
            <a:extLst>
              <a:ext uri="{FF2B5EF4-FFF2-40B4-BE49-F238E27FC236}">
                <a16:creationId xmlns:a16="http://schemas.microsoft.com/office/drawing/2014/main" id="{7E2D1152-0A35-03D3-F9BC-741EA944C7A6}"/>
              </a:ext>
            </a:extLst>
          </p:cNvPr>
          <p:cNvPicPr>
            <a:picLocks noGrp="1" noChangeAspect="1"/>
          </p:cNvPicPr>
          <p:nvPr>
            <p:ph idx="1"/>
          </p:nvPr>
        </p:nvPicPr>
        <p:blipFill>
          <a:blip r:embed="rId3"/>
          <a:stretch>
            <a:fillRect/>
          </a:stretch>
        </p:blipFill>
        <p:spPr>
          <a:xfrm>
            <a:off x="2658991" y="2557463"/>
            <a:ext cx="6874017" cy="3317875"/>
          </a:xfrm>
        </p:spPr>
      </p:pic>
    </p:spTree>
    <p:extLst>
      <p:ext uri="{BB962C8B-B14F-4D97-AF65-F5344CB8AC3E}">
        <p14:creationId xmlns:p14="http://schemas.microsoft.com/office/powerpoint/2010/main" val="4133855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3366D-0943-499B-9E1E-014F2A5BBFD1}"/>
              </a:ext>
            </a:extLst>
          </p:cNvPr>
          <p:cNvSpPr>
            <a:spLocks noGrp="1"/>
          </p:cNvSpPr>
          <p:nvPr>
            <p:ph type="title"/>
          </p:nvPr>
        </p:nvSpPr>
        <p:spPr>
          <a:xfrm>
            <a:off x="6094412" y="982132"/>
            <a:ext cx="4802185" cy="1303867"/>
          </a:xfrm>
        </p:spPr>
        <p:txBody>
          <a:bodyPr>
            <a:normAutofit/>
          </a:bodyPr>
          <a:lstStyle/>
          <a:p>
            <a:r>
              <a:rPr lang="en-US" dirty="0"/>
              <a:t>Citation Options</a:t>
            </a:r>
          </a:p>
        </p:txBody>
      </p:sp>
      <p:pic>
        <p:nvPicPr>
          <p:cNvPr id="5" name="Content Placeholder 4" descr="Table&#10;&#10;Description automatically generated">
            <a:extLst>
              <a:ext uri="{FF2B5EF4-FFF2-40B4-BE49-F238E27FC236}">
                <a16:creationId xmlns:a16="http://schemas.microsoft.com/office/drawing/2014/main" id="{BBF5BBC8-EFE7-2090-0D96-AF1EB5F18277}"/>
              </a:ext>
            </a:extLst>
          </p:cNvPr>
          <p:cNvPicPr>
            <a:picLocks noChangeAspect="1"/>
          </p:cNvPicPr>
          <p:nvPr/>
        </p:nvPicPr>
        <p:blipFill>
          <a:blip r:embed="rId3"/>
          <a:stretch>
            <a:fillRect/>
          </a:stretch>
        </p:blipFill>
        <p:spPr>
          <a:xfrm>
            <a:off x="2164509" y="1410208"/>
            <a:ext cx="2373149" cy="3858780"/>
          </a:xfrm>
          <a:prstGeom prst="rect">
            <a:avLst/>
          </a:prstGeom>
        </p:spPr>
      </p:pic>
      <p:sp>
        <p:nvSpPr>
          <p:cNvPr id="28" name="Content Placeholder 8">
            <a:extLst>
              <a:ext uri="{FF2B5EF4-FFF2-40B4-BE49-F238E27FC236}">
                <a16:creationId xmlns:a16="http://schemas.microsoft.com/office/drawing/2014/main" id="{98497EB5-39FA-2E23-E178-D7C9474D9735}"/>
              </a:ext>
            </a:extLst>
          </p:cNvPr>
          <p:cNvSpPr>
            <a:spLocks noGrp="1"/>
          </p:cNvSpPr>
          <p:nvPr>
            <p:ph idx="1"/>
          </p:nvPr>
        </p:nvSpPr>
        <p:spPr>
          <a:xfrm>
            <a:off x="6094412" y="2556932"/>
            <a:ext cx="4802184" cy="3318936"/>
          </a:xfrm>
        </p:spPr>
        <p:txBody>
          <a:bodyPr>
            <a:normAutofit/>
          </a:bodyPr>
          <a:lstStyle/>
          <a:p>
            <a:r>
              <a:rPr lang="en-US" dirty="0"/>
              <a:t>These are all the typical sources that people encounter when they conduct research</a:t>
            </a:r>
          </a:p>
          <a:p>
            <a:r>
              <a:rPr lang="en-US" dirty="0"/>
              <a:t>If you don’t find what you need, let me know because we may need to Frankenstein something together  </a:t>
            </a:r>
          </a:p>
        </p:txBody>
      </p:sp>
    </p:spTree>
    <p:extLst>
      <p:ext uri="{BB962C8B-B14F-4D97-AF65-F5344CB8AC3E}">
        <p14:creationId xmlns:p14="http://schemas.microsoft.com/office/powerpoint/2010/main" val="1968762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F0DA5A-D20E-534F-9961-543B27B5A421}"/>
              </a:ext>
            </a:extLst>
          </p:cNvPr>
          <p:cNvSpPr txBox="1"/>
          <p:nvPr/>
        </p:nvSpPr>
        <p:spPr>
          <a:xfrm>
            <a:off x="4626508" y="982132"/>
            <a:ext cx="6270090" cy="1303867"/>
          </a:xfrm>
          <a:prstGeom prst="rect">
            <a:avLst/>
          </a:prstGeom>
        </p:spPr>
        <p:txBody>
          <a:bodyPr vert="horz" lIns="91440" tIns="45720" rIns="91440" bIns="45720" rtlCol="0" anchor="ctr">
            <a:normAutofit/>
          </a:bodyPr>
          <a:lstStyle/>
          <a:p>
            <a:pPr algn="ctr">
              <a:spcBef>
                <a:spcPct val="0"/>
              </a:spcBef>
              <a:spcAft>
                <a:spcPts val="600"/>
              </a:spcAft>
            </a:pPr>
            <a:r>
              <a:rPr lang="en-US" sz="4400">
                <a:ln w="3175" cmpd="sng">
                  <a:noFill/>
                </a:ln>
                <a:solidFill>
                  <a:schemeClr val="tx1">
                    <a:lumMod val="85000"/>
                    <a:lumOff val="15000"/>
                  </a:schemeClr>
                </a:solidFill>
                <a:latin typeface="+mj-lt"/>
                <a:ea typeface="+mj-ea"/>
                <a:cs typeface="+mj-cs"/>
              </a:rPr>
              <a:t>The Writing Lab</a:t>
            </a:r>
          </a:p>
        </p:txBody>
      </p:sp>
      <p:pic>
        <p:nvPicPr>
          <p:cNvPr id="3" name="Picture 2" descr="Graphical user interface, website&#10;&#10;Description automatically generated">
            <a:extLst>
              <a:ext uri="{FF2B5EF4-FFF2-40B4-BE49-F238E27FC236}">
                <a16:creationId xmlns:a16="http://schemas.microsoft.com/office/drawing/2014/main" id="{8C0997B9-82BB-A44B-897F-C0C603D577CD}"/>
              </a:ext>
            </a:extLst>
          </p:cNvPr>
          <p:cNvPicPr>
            <a:picLocks noChangeAspect="1"/>
          </p:cNvPicPr>
          <p:nvPr/>
        </p:nvPicPr>
        <p:blipFill>
          <a:blip r:embed="rId3"/>
          <a:stretch>
            <a:fillRect/>
          </a:stretch>
        </p:blipFill>
        <p:spPr>
          <a:xfrm>
            <a:off x="1399935" y="1255007"/>
            <a:ext cx="2457801" cy="2113709"/>
          </a:xfrm>
          <a:prstGeom prst="rect">
            <a:avLst/>
          </a:prstGeom>
          <a:scene3d>
            <a:camera prst="orthographicFront"/>
            <a:lightRig rig="threePt" dir="t">
              <a:rot lat="0" lon="0" rev="2700000"/>
            </a:lightRig>
          </a:scene3d>
          <a:sp3d contourW="6350">
            <a:bevelT h="38100"/>
            <a:contourClr>
              <a:srgbClr val="C0C0C0"/>
            </a:contourClr>
          </a:sp3d>
        </p:spPr>
      </p:pic>
      <p:pic>
        <p:nvPicPr>
          <p:cNvPr id="5" name="Picture 4" descr="Graphical user interface&#10;&#10;Description automatically generated">
            <a:extLst>
              <a:ext uri="{FF2B5EF4-FFF2-40B4-BE49-F238E27FC236}">
                <a16:creationId xmlns:a16="http://schemas.microsoft.com/office/drawing/2014/main" id="{083190AF-64DB-EF4B-B157-2115FC22C585}"/>
              </a:ext>
            </a:extLst>
          </p:cNvPr>
          <p:cNvPicPr>
            <a:picLocks noChangeAspect="1"/>
          </p:cNvPicPr>
          <p:nvPr/>
        </p:nvPicPr>
        <p:blipFill>
          <a:blip r:embed="rId4"/>
          <a:stretch>
            <a:fillRect/>
          </a:stretch>
        </p:blipFill>
        <p:spPr>
          <a:xfrm>
            <a:off x="1274645" y="3533309"/>
            <a:ext cx="2708382" cy="1929722"/>
          </a:xfrm>
          <a:prstGeom prst="rect">
            <a:avLst/>
          </a:prstGeom>
          <a:scene3d>
            <a:camera prst="orthographicFront"/>
            <a:lightRig rig="threePt" dir="t">
              <a:rot lat="0" lon="0" rev="2700000"/>
            </a:lightRig>
          </a:scene3d>
          <a:sp3d contourW="6350">
            <a:bevelT h="38100"/>
            <a:contourClr>
              <a:srgbClr val="C0C0C0"/>
            </a:contourClr>
          </a:sp3d>
        </p:spPr>
      </p:pic>
      <p:sp>
        <p:nvSpPr>
          <p:cNvPr id="211" name="TextBox 2"/>
          <p:cNvSpPr txBox="1"/>
          <p:nvPr/>
        </p:nvSpPr>
        <p:spPr>
          <a:xfrm>
            <a:off x="4631496" y="2556932"/>
            <a:ext cx="6260114" cy="3318936"/>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t">
            <a:normAutofit/>
          </a:bodyPr>
          <a:lstStyle>
            <a:lvl1pPr>
              <a:defRPr>
                <a:solidFill>
                  <a:srgbClr val="FFFFFF"/>
                </a:solidFill>
              </a:defRPr>
            </a:lvl1pPr>
          </a:lstStyle>
          <a:p>
            <a:pPr indent="-228600">
              <a:spcBef>
                <a:spcPct val="20000"/>
              </a:spcBef>
              <a:spcAft>
                <a:spcPts val="600"/>
              </a:spcAft>
              <a:buClr>
                <a:schemeClr val="accent1"/>
              </a:buClr>
              <a:buSzPct val="115000"/>
              <a:buFont typeface="Arial"/>
              <a:buChar char="•"/>
            </a:pPr>
            <a:r>
              <a:rPr lang="en-US" sz="2400" dirty="0">
                <a:solidFill>
                  <a:schemeClr val="tx1">
                    <a:lumMod val="85000"/>
                    <a:lumOff val="15000"/>
                  </a:schemeClr>
                </a:solidFill>
              </a:rPr>
              <a:t>This is your best contact for help with your paper.</a:t>
            </a:r>
          </a:p>
          <a:p>
            <a:pPr indent="-228600">
              <a:spcBef>
                <a:spcPct val="20000"/>
              </a:spcBef>
              <a:spcAft>
                <a:spcPts val="600"/>
              </a:spcAft>
              <a:buClr>
                <a:schemeClr val="accent1"/>
              </a:buClr>
              <a:buSzPct val="115000"/>
              <a:buFont typeface="Arial"/>
              <a:buChar char="•"/>
            </a:pPr>
            <a:r>
              <a:rPr lang="en-US" sz="2400" dirty="0">
                <a:solidFill>
                  <a:schemeClr val="tx1">
                    <a:lumMod val="85000"/>
                    <a:lumOff val="15000"/>
                  </a:schemeClr>
                </a:solidFill>
                <a:hlinkClick r:id="rId5"/>
              </a:rPr>
              <a:t>https://westliberty.edu/writing-center/</a:t>
            </a:r>
            <a:endParaRPr lang="en-US" sz="2400" dirty="0">
              <a:solidFill>
                <a:schemeClr val="tx1">
                  <a:lumMod val="85000"/>
                  <a:lumOff val="15000"/>
                </a:schemeClr>
              </a:solidFill>
            </a:endParaRPr>
          </a:p>
          <a:p>
            <a:pPr indent="-228600">
              <a:spcBef>
                <a:spcPct val="20000"/>
              </a:spcBef>
              <a:spcAft>
                <a:spcPts val="600"/>
              </a:spcAft>
              <a:buClr>
                <a:schemeClr val="accent1"/>
              </a:buClr>
              <a:buSzPct val="115000"/>
              <a:buFont typeface="Arial"/>
              <a:buChar char="•"/>
            </a:pPr>
            <a:r>
              <a:rPr lang="en-US" sz="2400" dirty="0">
                <a:solidFill>
                  <a:schemeClr val="tx1">
                    <a:lumMod val="85000"/>
                    <a:lumOff val="15000"/>
                  </a:schemeClr>
                </a:solidFill>
              </a:rPr>
              <a:t>On their homepage you can schedule an appointment</a:t>
            </a:r>
          </a:p>
          <a:p>
            <a:pPr indent="-228600">
              <a:spcBef>
                <a:spcPct val="20000"/>
              </a:spcBef>
              <a:spcAft>
                <a:spcPts val="600"/>
              </a:spcAft>
              <a:buClr>
                <a:schemeClr val="accent1"/>
              </a:buClr>
              <a:buSzPct val="115000"/>
              <a:buFont typeface="Arial"/>
              <a:buChar char="•"/>
            </a:pPr>
            <a:r>
              <a:rPr lang="en-US" sz="2400" dirty="0">
                <a:solidFill>
                  <a:schemeClr val="tx1">
                    <a:lumMod val="85000"/>
                    <a:lumOff val="15000"/>
                  </a:schemeClr>
                </a:solidFill>
              </a:rPr>
              <a:t>They offer both online and face-to-face appointments</a:t>
            </a:r>
          </a:p>
        </p:txBody>
      </p:sp>
      <p:sp>
        <p:nvSpPr>
          <p:cNvPr id="212" name="TextBox 3"/>
          <p:cNvSpPr txBox="1"/>
          <p:nvPr/>
        </p:nvSpPr>
        <p:spPr>
          <a:xfrm>
            <a:off x="6096001" y="3018622"/>
            <a:ext cx="2522863" cy="36933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a:solidFill>
                  <a:srgbClr val="FFFFFF"/>
                </a:solidFill>
              </a:defRPr>
            </a:lvl1pPr>
          </a:lstStyle>
          <a:p>
            <a:pPr>
              <a:spcAft>
                <a:spcPts val="600"/>
              </a:spcAft>
            </a:pPr>
            <a:endParaRPr/>
          </a:p>
        </p:txBody>
      </p:sp>
      <p:sp>
        <p:nvSpPr>
          <p:cNvPr id="213" name="TextBox 4"/>
          <p:cNvSpPr txBox="1"/>
          <p:nvPr/>
        </p:nvSpPr>
        <p:spPr>
          <a:xfrm>
            <a:off x="7357431" y="4100824"/>
            <a:ext cx="1867554" cy="36933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a:solidFill>
                  <a:srgbClr val="FFFFFF"/>
                </a:solidFill>
              </a:defRPr>
            </a:lvl1pPr>
          </a:lstStyle>
          <a:p>
            <a:pPr>
              <a:spcAft>
                <a:spcPts val="600"/>
              </a:spcAft>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94B9B-4BEA-962E-87F3-CF8027C1A511}"/>
              </a:ext>
            </a:extLst>
          </p:cNvPr>
          <p:cNvSpPr>
            <a:spLocks noGrp="1"/>
          </p:cNvSpPr>
          <p:nvPr>
            <p:ph type="title"/>
          </p:nvPr>
        </p:nvSpPr>
        <p:spPr>
          <a:xfrm>
            <a:off x="649224" y="645106"/>
            <a:ext cx="3650279" cy="1259894"/>
          </a:xfrm>
        </p:spPr>
        <p:txBody>
          <a:bodyPr>
            <a:normAutofit/>
          </a:bodyPr>
          <a:lstStyle/>
          <a:p>
            <a:r>
              <a:rPr lang="en-US" dirty="0"/>
              <a:t>#FYC</a:t>
            </a:r>
            <a:br>
              <a:rPr lang="en-US" dirty="0"/>
            </a:br>
            <a:r>
              <a:rPr lang="en-US" dirty="0"/>
              <a:t>(For your class)</a:t>
            </a:r>
          </a:p>
        </p:txBody>
      </p:sp>
      <p:sp>
        <p:nvSpPr>
          <p:cNvPr id="23" name="Rectangle 22">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 name="Content Placeholder 8">
            <a:extLst>
              <a:ext uri="{FF2B5EF4-FFF2-40B4-BE49-F238E27FC236}">
                <a16:creationId xmlns:a16="http://schemas.microsoft.com/office/drawing/2014/main" id="{34C3B786-51D8-EEC9-DBEE-DB574C019FE2}"/>
              </a:ext>
            </a:extLst>
          </p:cNvPr>
          <p:cNvSpPr>
            <a:spLocks noGrp="1"/>
          </p:cNvSpPr>
          <p:nvPr>
            <p:ph idx="1"/>
          </p:nvPr>
        </p:nvSpPr>
        <p:spPr>
          <a:xfrm>
            <a:off x="649225" y="2133600"/>
            <a:ext cx="3650278" cy="3759253"/>
          </a:xfrm>
        </p:spPr>
        <p:txBody>
          <a:bodyPr>
            <a:normAutofit/>
          </a:bodyPr>
          <a:lstStyle/>
          <a:p>
            <a:r>
              <a:rPr lang="en-US" dirty="0"/>
              <a:t>Let’s talk about business communication</a:t>
            </a:r>
          </a:p>
          <a:p>
            <a:r>
              <a:rPr lang="en-US" dirty="0"/>
              <a:t>Options</a:t>
            </a:r>
          </a:p>
          <a:p>
            <a:pPr lvl="1"/>
            <a:r>
              <a:rPr lang="en-US" dirty="0"/>
              <a:t>Verbal</a:t>
            </a:r>
          </a:p>
          <a:p>
            <a:pPr lvl="1"/>
            <a:r>
              <a:rPr lang="en-US" dirty="0"/>
              <a:t>Written</a:t>
            </a:r>
          </a:p>
          <a:p>
            <a:pPr lvl="1"/>
            <a:r>
              <a:rPr lang="en-US" dirty="0"/>
              <a:t>Interpretive dance (subject to situation)</a:t>
            </a:r>
          </a:p>
          <a:p>
            <a:pPr lvl="1"/>
            <a:r>
              <a:rPr lang="en-US" dirty="0"/>
              <a:t>Body language</a:t>
            </a:r>
          </a:p>
          <a:p>
            <a:endParaRPr lang="en-US" dirty="0"/>
          </a:p>
          <a:p>
            <a:endParaRPr lang="en-US" dirty="0"/>
          </a:p>
        </p:txBody>
      </p:sp>
      <p:pic>
        <p:nvPicPr>
          <p:cNvPr id="5" name="Content Placeholder 4" descr="A person in a suit and tie&#10;&#10;Description automatically generated">
            <a:extLst>
              <a:ext uri="{FF2B5EF4-FFF2-40B4-BE49-F238E27FC236}">
                <a16:creationId xmlns:a16="http://schemas.microsoft.com/office/drawing/2014/main" id="{1F8A29F3-AB2C-F0E7-B6C7-0A65E670BD2D}"/>
              </a:ext>
            </a:extLst>
          </p:cNvPr>
          <p:cNvPicPr>
            <a:picLocks noChangeAspect="1"/>
          </p:cNvPicPr>
          <p:nvPr/>
        </p:nvPicPr>
        <p:blipFill>
          <a:blip r:embed="rId2"/>
          <a:stretch>
            <a:fillRect/>
          </a:stretch>
        </p:blipFill>
        <p:spPr>
          <a:xfrm>
            <a:off x="4978959" y="640080"/>
            <a:ext cx="6234745" cy="5252773"/>
          </a:xfrm>
          <a:prstGeom prst="rect">
            <a:avLst/>
          </a:prstGeom>
        </p:spPr>
      </p:pic>
      <p:sp>
        <p:nvSpPr>
          <p:cNvPr id="25"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75069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6"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7"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8"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1"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2"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3"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4"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6" name="Group 25">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7"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8"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9"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0"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1"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2"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3"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4"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5"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6"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7"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8"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0" name="Rectangle 39">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2"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a:extLst>
              <a:ext uri="{FF2B5EF4-FFF2-40B4-BE49-F238E27FC236}">
                <a16:creationId xmlns:a16="http://schemas.microsoft.com/office/drawing/2014/main" id="{7F5094ED-B01C-1760-E871-7DE92942F4E7}"/>
              </a:ext>
            </a:extLst>
          </p:cNvPr>
          <p:cNvSpPr>
            <a:spLocks noGrp="1"/>
          </p:cNvSpPr>
          <p:nvPr>
            <p:ph type="title"/>
          </p:nvPr>
        </p:nvSpPr>
        <p:spPr>
          <a:xfrm>
            <a:off x="1687669" y="624110"/>
            <a:ext cx="4137059" cy="1280890"/>
          </a:xfrm>
        </p:spPr>
        <p:txBody>
          <a:bodyPr vert="horz" lIns="91440" tIns="45720" rIns="91440" bIns="45720" rtlCol="0" anchor="t">
            <a:normAutofit/>
          </a:bodyPr>
          <a:lstStyle/>
          <a:p>
            <a:r>
              <a:rPr lang="en-US" sz="3200"/>
              <a:t>Verbal representation</a:t>
            </a:r>
          </a:p>
        </p:txBody>
      </p:sp>
      <p:sp>
        <p:nvSpPr>
          <p:cNvPr id="4" name="Content Placeholder 3">
            <a:extLst>
              <a:ext uri="{FF2B5EF4-FFF2-40B4-BE49-F238E27FC236}">
                <a16:creationId xmlns:a16="http://schemas.microsoft.com/office/drawing/2014/main" id="{D189AD15-D16F-A23D-C8C2-EEA596B3524E}"/>
              </a:ext>
            </a:extLst>
          </p:cNvPr>
          <p:cNvSpPr>
            <a:spLocks noGrp="1"/>
          </p:cNvSpPr>
          <p:nvPr>
            <p:ph sz="half" idx="1"/>
          </p:nvPr>
        </p:nvSpPr>
        <p:spPr>
          <a:xfrm>
            <a:off x="1683956" y="2133600"/>
            <a:ext cx="4140772" cy="3777622"/>
          </a:xfrm>
        </p:spPr>
        <p:txBody>
          <a:bodyPr vert="horz" lIns="91440" tIns="45720" rIns="91440" bIns="45720" rtlCol="0">
            <a:normAutofit/>
          </a:bodyPr>
          <a:lstStyle/>
          <a:p>
            <a:pPr>
              <a:lnSpc>
                <a:spcPct val="90000"/>
              </a:lnSpc>
            </a:pPr>
            <a:r>
              <a:rPr lang="en-US" sz="1500">
                <a:solidFill>
                  <a:schemeClr val="tx1"/>
                </a:solidFill>
              </a:rPr>
              <a:t>Speak slower</a:t>
            </a:r>
          </a:p>
          <a:p>
            <a:pPr>
              <a:lnSpc>
                <a:spcPct val="90000"/>
              </a:lnSpc>
            </a:pPr>
            <a:r>
              <a:rPr lang="en-US" sz="1500">
                <a:solidFill>
                  <a:schemeClr val="tx1"/>
                </a:solidFill>
              </a:rPr>
              <a:t>We speed up when we’re nervous, or even when we know a lot about the information</a:t>
            </a:r>
          </a:p>
          <a:p>
            <a:pPr>
              <a:lnSpc>
                <a:spcPct val="90000"/>
              </a:lnSpc>
            </a:pPr>
            <a:r>
              <a:rPr lang="en-US" sz="1500">
                <a:solidFill>
                  <a:schemeClr val="tx1"/>
                </a:solidFill>
              </a:rPr>
              <a:t>Don’t be afraid of pauses between points</a:t>
            </a:r>
          </a:p>
          <a:p>
            <a:pPr lvl="1">
              <a:lnSpc>
                <a:spcPct val="90000"/>
              </a:lnSpc>
            </a:pPr>
            <a:r>
              <a:rPr lang="en-US" sz="1500">
                <a:solidFill>
                  <a:schemeClr val="tx1"/>
                </a:solidFill>
              </a:rPr>
              <a:t>Take a breath</a:t>
            </a:r>
          </a:p>
          <a:p>
            <a:pPr lvl="1">
              <a:lnSpc>
                <a:spcPct val="90000"/>
              </a:lnSpc>
            </a:pPr>
            <a:r>
              <a:rPr lang="en-US" sz="1500">
                <a:solidFill>
                  <a:schemeClr val="tx1"/>
                </a:solidFill>
              </a:rPr>
              <a:t>Allows the other person to comment</a:t>
            </a:r>
          </a:p>
          <a:p>
            <a:pPr>
              <a:lnSpc>
                <a:spcPct val="90000"/>
              </a:lnSpc>
            </a:pPr>
            <a:r>
              <a:rPr lang="en-US" sz="1500">
                <a:solidFill>
                  <a:schemeClr val="tx1"/>
                </a:solidFill>
              </a:rPr>
              <a:t>Lower your voice a pitch</a:t>
            </a:r>
          </a:p>
          <a:p>
            <a:pPr lvl="1">
              <a:lnSpc>
                <a:spcPct val="90000"/>
              </a:lnSpc>
            </a:pPr>
            <a:r>
              <a:rPr lang="en-US" sz="1500">
                <a:solidFill>
                  <a:schemeClr val="tx1"/>
                </a:solidFill>
              </a:rPr>
              <a:t>Our voice pinches when we’re nervous</a:t>
            </a:r>
          </a:p>
          <a:p>
            <a:pPr lvl="1">
              <a:lnSpc>
                <a:spcPct val="90000"/>
              </a:lnSpc>
            </a:pPr>
            <a:r>
              <a:rPr lang="en-US" sz="1500">
                <a:solidFill>
                  <a:schemeClr val="tx1"/>
                </a:solidFill>
              </a:rPr>
              <a:t>It helps with speed</a:t>
            </a:r>
          </a:p>
        </p:txBody>
      </p:sp>
      <p:pic>
        <p:nvPicPr>
          <p:cNvPr id="7" name="Content Placeholder 6" descr="Cartoon characters in front of a crowd&#10;&#10;Description automatically generated">
            <a:extLst>
              <a:ext uri="{FF2B5EF4-FFF2-40B4-BE49-F238E27FC236}">
                <a16:creationId xmlns:a16="http://schemas.microsoft.com/office/drawing/2014/main" id="{28DB9E3E-D239-2627-54F8-924D65AD0F80}"/>
              </a:ext>
            </a:extLst>
          </p:cNvPr>
          <p:cNvPicPr>
            <a:picLocks noGrp="1" noChangeAspect="1"/>
          </p:cNvPicPr>
          <p:nvPr>
            <p:ph sz="half" idx="2"/>
          </p:nvPr>
        </p:nvPicPr>
        <p:blipFill rotWithShape="1">
          <a:blip r:embed="rId2"/>
          <a:srcRect b="8374"/>
          <a:stretch/>
        </p:blipFill>
        <p:spPr>
          <a:xfrm>
            <a:off x="6091916" y="10"/>
            <a:ext cx="6100084" cy="6857990"/>
          </a:xfrm>
          <a:prstGeom prst="rect">
            <a:avLst/>
          </a:prstGeom>
        </p:spPr>
      </p:pic>
    </p:spTree>
    <p:extLst>
      <p:ext uri="{BB962C8B-B14F-4D97-AF65-F5344CB8AC3E}">
        <p14:creationId xmlns:p14="http://schemas.microsoft.com/office/powerpoint/2010/main" val="29064893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6"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3" name="Rectangle 42">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CD28FA-1F39-4D4A-CB48-73CB492C561F}"/>
              </a:ext>
            </a:extLst>
          </p:cNvPr>
          <p:cNvSpPr>
            <a:spLocks noGrp="1"/>
          </p:cNvSpPr>
          <p:nvPr>
            <p:ph type="title"/>
          </p:nvPr>
        </p:nvSpPr>
        <p:spPr>
          <a:xfrm>
            <a:off x="649224" y="645106"/>
            <a:ext cx="3650279" cy="1259894"/>
          </a:xfrm>
        </p:spPr>
        <p:txBody>
          <a:bodyPr vert="horz" lIns="91440" tIns="45720" rIns="91440" bIns="45720" rtlCol="0" anchor="t">
            <a:normAutofit/>
          </a:bodyPr>
          <a:lstStyle/>
          <a:p>
            <a:r>
              <a:rPr lang="en-US" dirty="0"/>
              <a:t>Written </a:t>
            </a:r>
            <a:r>
              <a:rPr lang="en-US"/>
              <a:t>respresentation</a:t>
            </a:r>
            <a:endParaRPr lang="en-US" dirty="0"/>
          </a:p>
        </p:txBody>
      </p:sp>
      <p:sp>
        <p:nvSpPr>
          <p:cNvPr id="45" name="Rectangle 44">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277A12FF-9ADE-06DD-7895-28ABDC8A3820}"/>
              </a:ext>
            </a:extLst>
          </p:cNvPr>
          <p:cNvSpPr>
            <a:spLocks noGrp="1"/>
          </p:cNvSpPr>
          <p:nvPr>
            <p:ph sz="half" idx="1"/>
          </p:nvPr>
        </p:nvSpPr>
        <p:spPr>
          <a:xfrm>
            <a:off x="649225" y="2133600"/>
            <a:ext cx="3650278" cy="3759253"/>
          </a:xfrm>
        </p:spPr>
        <p:txBody>
          <a:bodyPr vert="horz" lIns="91440" tIns="45720" rIns="91440" bIns="45720" rtlCol="0">
            <a:normAutofit/>
          </a:bodyPr>
          <a:lstStyle/>
          <a:p>
            <a:pPr>
              <a:lnSpc>
                <a:spcPct val="90000"/>
              </a:lnSpc>
            </a:pPr>
            <a:r>
              <a:rPr lang="en-US" sz="1500"/>
              <a:t>Sit on it for a moment</a:t>
            </a:r>
          </a:p>
          <a:p>
            <a:pPr lvl="1">
              <a:lnSpc>
                <a:spcPct val="90000"/>
              </a:lnSpc>
            </a:pPr>
            <a:r>
              <a:rPr lang="en-US" sz="1500"/>
              <a:t>Come back after a break, especially if you’re stressed</a:t>
            </a:r>
          </a:p>
          <a:p>
            <a:pPr lvl="1">
              <a:lnSpc>
                <a:spcPct val="90000"/>
              </a:lnSpc>
            </a:pPr>
            <a:r>
              <a:rPr lang="en-US" sz="1500"/>
              <a:t>A clear mind helps with editing</a:t>
            </a:r>
          </a:p>
          <a:p>
            <a:pPr lvl="1">
              <a:lnSpc>
                <a:spcPct val="90000"/>
              </a:lnSpc>
            </a:pPr>
            <a:r>
              <a:rPr lang="en-US" sz="1500"/>
              <a:t>It may or may not come from unfortunate experience...</a:t>
            </a:r>
          </a:p>
          <a:p>
            <a:pPr>
              <a:lnSpc>
                <a:spcPct val="90000"/>
              </a:lnSpc>
            </a:pPr>
            <a:r>
              <a:rPr lang="en-US" sz="1500"/>
              <a:t>Check for language and professionalism</a:t>
            </a:r>
          </a:p>
          <a:p>
            <a:pPr>
              <a:lnSpc>
                <a:spcPct val="90000"/>
              </a:lnSpc>
            </a:pPr>
            <a:r>
              <a:rPr lang="en-US" sz="1500"/>
              <a:t>Be aware of your audience</a:t>
            </a:r>
          </a:p>
          <a:p>
            <a:pPr lvl="1">
              <a:lnSpc>
                <a:spcPct val="90000"/>
              </a:lnSpc>
            </a:pPr>
            <a:r>
              <a:rPr lang="en-US" sz="1500"/>
              <a:t>Are you asking for something?</a:t>
            </a:r>
          </a:p>
          <a:p>
            <a:pPr lvl="1">
              <a:lnSpc>
                <a:spcPct val="90000"/>
              </a:lnSpc>
            </a:pPr>
            <a:r>
              <a:rPr lang="en-US" sz="1500"/>
              <a:t>Are you offering something?</a:t>
            </a:r>
          </a:p>
        </p:txBody>
      </p:sp>
      <p:pic>
        <p:nvPicPr>
          <p:cNvPr id="6" name="Content Placeholder 5" descr="Person writing on a notebook">
            <a:extLst>
              <a:ext uri="{FF2B5EF4-FFF2-40B4-BE49-F238E27FC236}">
                <a16:creationId xmlns:a16="http://schemas.microsoft.com/office/drawing/2014/main" id="{42436432-861A-B4E5-6C5A-DE9ECA574A51}"/>
              </a:ext>
            </a:extLst>
          </p:cNvPr>
          <p:cNvPicPr>
            <a:picLocks noGrp="1" noChangeAspect="1"/>
          </p:cNvPicPr>
          <p:nvPr>
            <p:ph sz="half" idx="2"/>
          </p:nvPr>
        </p:nvPicPr>
        <p:blipFill>
          <a:blip r:embed="rId2"/>
          <a:stretch>
            <a:fillRect/>
          </a:stretch>
        </p:blipFill>
        <p:spPr>
          <a:xfrm>
            <a:off x="4619543" y="945710"/>
            <a:ext cx="6953577" cy="4641512"/>
          </a:xfrm>
          <a:prstGeom prst="rect">
            <a:avLst/>
          </a:prstGeom>
        </p:spPr>
      </p:pic>
      <p:sp>
        <p:nvSpPr>
          <p:cNvPr id="47"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90542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97CE4-A6AE-F534-D156-A3213621613F}"/>
              </a:ext>
            </a:extLst>
          </p:cNvPr>
          <p:cNvSpPr>
            <a:spLocks noGrp="1"/>
          </p:cNvSpPr>
          <p:nvPr>
            <p:ph type="title"/>
          </p:nvPr>
        </p:nvSpPr>
        <p:spPr/>
        <p:txBody>
          <a:bodyPr/>
          <a:lstStyle/>
          <a:p>
            <a:r>
              <a:rPr lang="en-US" dirty="0"/>
              <a:t>Interpretive dance</a:t>
            </a:r>
          </a:p>
        </p:txBody>
      </p:sp>
      <p:pic>
        <p:nvPicPr>
          <p:cNvPr id="5" name="Content Placeholder 4" descr="A person dancing on stage&#10;&#10;Description automatically generated">
            <a:extLst>
              <a:ext uri="{FF2B5EF4-FFF2-40B4-BE49-F238E27FC236}">
                <a16:creationId xmlns:a16="http://schemas.microsoft.com/office/drawing/2014/main" id="{4551DAC5-6702-F4F8-5E92-F415C704F5C0}"/>
              </a:ext>
            </a:extLst>
          </p:cNvPr>
          <p:cNvPicPr>
            <a:picLocks noGrp="1" noChangeAspect="1"/>
          </p:cNvPicPr>
          <p:nvPr>
            <p:ph idx="1"/>
          </p:nvPr>
        </p:nvPicPr>
        <p:blipFill>
          <a:blip r:embed="rId2"/>
          <a:stretch>
            <a:fillRect/>
          </a:stretch>
        </p:blipFill>
        <p:spPr>
          <a:xfrm>
            <a:off x="3773487" y="1905000"/>
            <a:ext cx="4645025" cy="4645025"/>
          </a:xfrm>
        </p:spPr>
      </p:pic>
    </p:spTree>
    <p:extLst>
      <p:ext uri="{BB962C8B-B14F-4D97-AF65-F5344CB8AC3E}">
        <p14:creationId xmlns:p14="http://schemas.microsoft.com/office/powerpoint/2010/main" val="38674080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4"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5"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6"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7"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8"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9"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0"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1"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2"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3"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4"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5"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7" name="Group 26">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8"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9"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0"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1"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2"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3"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4"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5"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6"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7"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8"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9"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1" name="Rectangle 40">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3"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5" name="Rectangle 44">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A744226-4ED2-A045-5B41-8C4920AEE5C6}"/>
              </a:ext>
            </a:extLst>
          </p:cNvPr>
          <p:cNvSpPr>
            <a:spLocks noGrp="1"/>
          </p:cNvSpPr>
          <p:nvPr>
            <p:ph type="title"/>
          </p:nvPr>
        </p:nvSpPr>
        <p:spPr>
          <a:xfrm>
            <a:off x="649224" y="645106"/>
            <a:ext cx="3650279" cy="1259894"/>
          </a:xfrm>
        </p:spPr>
        <p:txBody>
          <a:bodyPr vert="horz" lIns="91440" tIns="45720" rIns="91440" bIns="45720" rtlCol="0" anchor="t">
            <a:normAutofit/>
          </a:bodyPr>
          <a:lstStyle/>
          <a:p>
            <a:r>
              <a:rPr lang="en-US" dirty="0"/>
              <a:t>Body language</a:t>
            </a:r>
          </a:p>
        </p:txBody>
      </p:sp>
      <p:sp>
        <p:nvSpPr>
          <p:cNvPr id="47" name="Rectangle 46">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 name="Content Placeholder 4">
            <a:extLst>
              <a:ext uri="{FF2B5EF4-FFF2-40B4-BE49-F238E27FC236}">
                <a16:creationId xmlns:a16="http://schemas.microsoft.com/office/drawing/2014/main" id="{DA40B8AF-1ABC-2334-3BC6-C8E9EDC414EE}"/>
              </a:ext>
            </a:extLst>
          </p:cNvPr>
          <p:cNvSpPr>
            <a:spLocks noGrp="1"/>
          </p:cNvSpPr>
          <p:nvPr>
            <p:ph sz="half" idx="1"/>
          </p:nvPr>
        </p:nvSpPr>
        <p:spPr>
          <a:xfrm>
            <a:off x="649225" y="2133600"/>
            <a:ext cx="3650278" cy="3759253"/>
          </a:xfrm>
        </p:spPr>
        <p:txBody>
          <a:bodyPr vert="horz" lIns="91440" tIns="45720" rIns="91440" bIns="45720" rtlCol="0">
            <a:normAutofit lnSpcReduction="10000"/>
          </a:bodyPr>
          <a:lstStyle/>
          <a:p>
            <a:pPr>
              <a:lnSpc>
                <a:spcPct val="90000"/>
              </a:lnSpc>
            </a:pPr>
            <a:r>
              <a:rPr lang="en-US" sz="1500" dirty="0"/>
              <a:t>Deep breaths during your pause (not through the nose!)</a:t>
            </a:r>
          </a:p>
          <a:p>
            <a:pPr>
              <a:lnSpc>
                <a:spcPct val="90000"/>
              </a:lnSpc>
            </a:pPr>
            <a:r>
              <a:rPr lang="en-US" sz="1500" dirty="0"/>
              <a:t>Shoulders relaxed</a:t>
            </a:r>
          </a:p>
          <a:p>
            <a:pPr>
              <a:lnSpc>
                <a:spcPct val="90000"/>
              </a:lnSpc>
            </a:pPr>
            <a:r>
              <a:rPr lang="en-US" sz="1500" dirty="0"/>
              <a:t>Jaw relaxed</a:t>
            </a:r>
          </a:p>
          <a:p>
            <a:pPr>
              <a:lnSpc>
                <a:spcPct val="90000"/>
              </a:lnSpc>
            </a:pPr>
            <a:r>
              <a:rPr lang="en-US" sz="1500" dirty="0"/>
              <a:t>Watch the hand gestures</a:t>
            </a:r>
          </a:p>
          <a:p>
            <a:pPr>
              <a:lnSpc>
                <a:spcPct val="90000"/>
              </a:lnSpc>
            </a:pPr>
            <a:r>
              <a:rPr lang="en-US" sz="1500" dirty="0"/>
              <a:t>Offer or asking</a:t>
            </a:r>
          </a:p>
          <a:p>
            <a:pPr lvl="1">
              <a:lnSpc>
                <a:spcPct val="90000"/>
              </a:lnSpc>
            </a:pPr>
            <a:r>
              <a:rPr lang="en-US" sz="1500" dirty="0"/>
              <a:t>Slightly open hands for an offer</a:t>
            </a:r>
          </a:p>
          <a:p>
            <a:pPr lvl="1">
              <a:lnSpc>
                <a:spcPct val="90000"/>
              </a:lnSpc>
            </a:pPr>
            <a:r>
              <a:rPr lang="en-US" sz="1500" dirty="0"/>
              <a:t>Soft clasping for asking</a:t>
            </a:r>
          </a:p>
          <a:p>
            <a:pPr>
              <a:lnSpc>
                <a:spcPct val="90000"/>
              </a:lnSpc>
            </a:pPr>
            <a:r>
              <a:rPr lang="en-US" sz="1500" dirty="0"/>
              <a:t>Watch for fidgeting</a:t>
            </a:r>
          </a:p>
          <a:p>
            <a:pPr>
              <a:lnSpc>
                <a:spcPct val="90000"/>
              </a:lnSpc>
            </a:pPr>
            <a:r>
              <a:rPr lang="en-US" sz="1500" dirty="0"/>
              <a:t>Practice in front of a mirror</a:t>
            </a:r>
          </a:p>
          <a:p>
            <a:pPr lvl="1">
              <a:lnSpc>
                <a:spcPct val="90000"/>
              </a:lnSpc>
            </a:pPr>
            <a:r>
              <a:rPr lang="en-US" sz="1500" dirty="0"/>
              <a:t>Standing</a:t>
            </a:r>
          </a:p>
          <a:p>
            <a:pPr lvl="1">
              <a:lnSpc>
                <a:spcPct val="90000"/>
              </a:lnSpc>
            </a:pPr>
            <a:r>
              <a:rPr lang="en-US" sz="1500" dirty="0"/>
              <a:t>Sitting</a:t>
            </a:r>
          </a:p>
          <a:p>
            <a:pPr>
              <a:lnSpc>
                <a:spcPct val="90000"/>
              </a:lnSpc>
            </a:pPr>
            <a:endParaRPr lang="en-US" sz="1500" dirty="0"/>
          </a:p>
        </p:txBody>
      </p:sp>
      <p:pic>
        <p:nvPicPr>
          <p:cNvPr id="8" name="Content Placeholder 7" descr="A person wearing glasses and a tie&#10;&#10;Description automatically generated">
            <a:extLst>
              <a:ext uri="{FF2B5EF4-FFF2-40B4-BE49-F238E27FC236}">
                <a16:creationId xmlns:a16="http://schemas.microsoft.com/office/drawing/2014/main" id="{54CFB2A0-FFD8-357B-3B3F-6FBCCE131847}"/>
              </a:ext>
            </a:extLst>
          </p:cNvPr>
          <p:cNvPicPr>
            <a:picLocks noGrp="1" noChangeAspect="1"/>
          </p:cNvPicPr>
          <p:nvPr>
            <p:ph sz="half" idx="2"/>
          </p:nvPr>
        </p:nvPicPr>
        <p:blipFill>
          <a:blip r:embed="rId2"/>
          <a:stretch>
            <a:fillRect/>
          </a:stretch>
        </p:blipFill>
        <p:spPr>
          <a:xfrm>
            <a:off x="4619543" y="876174"/>
            <a:ext cx="6953577" cy="4780584"/>
          </a:xfrm>
          <a:prstGeom prst="rect">
            <a:avLst/>
          </a:prstGeom>
        </p:spPr>
      </p:pic>
      <p:sp>
        <p:nvSpPr>
          <p:cNvPr id="49"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0905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54600-8A27-194D-94DE-D6A28645B338}"/>
              </a:ext>
            </a:extLst>
          </p:cNvPr>
          <p:cNvSpPr>
            <a:spLocks noGrp="1"/>
          </p:cNvSpPr>
          <p:nvPr>
            <p:ph type="title"/>
          </p:nvPr>
        </p:nvSpPr>
        <p:spPr>
          <a:xfrm>
            <a:off x="1295402" y="982132"/>
            <a:ext cx="3660056" cy="1325373"/>
          </a:xfrm>
        </p:spPr>
        <p:txBody>
          <a:bodyPr vert="horz" lIns="91440" tIns="45720" rIns="91440" bIns="45720" rtlCol="0" anchor="b">
            <a:normAutofit/>
          </a:bodyPr>
          <a:lstStyle/>
          <a:p>
            <a:r>
              <a:rPr lang="en-US" sz="3600" dirty="0"/>
              <a:t>When to come for help</a:t>
            </a:r>
          </a:p>
        </p:txBody>
      </p:sp>
      <p:sp>
        <p:nvSpPr>
          <p:cNvPr id="4" name="Content Placeholder 3">
            <a:extLst>
              <a:ext uri="{FF2B5EF4-FFF2-40B4-BE49-F238E27FC236}">
                <a16:creationId xmlns:a16="http://schemas.microsoft.com/office/drawing/2014/main" id="{932E5017-C7BB-354B-858A-EC9F84D57EED}"/>
              </a:ext>
            </a:extLst>
          </p:cNvPr>
          <p:cNvSpPr>
            <a:spLocks noGrp="1"/>
          </p:cNvSpPr>
          <p:nvPr>
            <p:ph sz="quarter" idx="14"/>
          </p:nvPr>
        </p:nvSpPr>
        <p:spPr>
          <a:xfrm>
            <a:off x="1295401" y="2493774"/>
            <a:ext cx="3660057" cy="3382094"/>
          </a:xfrm>
        </p:spPr>
        <p:txBody>
          <a:bodyPr vert="horz" lIns="91440" tIns="45720" rIns="91440" bIns="45720" rtlCol="0" anchor="t">
            <a:normAutofit fontScale="92500" lnSpcReduction="10000"/>
          </a:bodyPr>
          <a:lstStyle/>
          <a:p>
            <a:pPr algn="ctr"/>
            <a:r>
              <a:rPr lang="en-US" sz="2000" dirty="0"/>
              <a:t>Anytime. From the very beginning with looking up a topic to the last minute before it’s due</a:t>
            </a:r>
          </a:p>
          <a:p>
            <a:pPr algn="ctr"/>
            <a:r>
              <a:rPr lang="en-US" sz="2000" dirty="0"/>
              <a:t>I don’t lecture you if it’s last minute. We both know it’s a last-ditch effort</a:t>
            </a:r>
          </a:p>
          <a:p>
            <a:pPr algn="ctr"/>
            <a:r>
              <a:rPr lang="en-US" sz="2000" dirty="0"/>
              <a:t>I’ve slid in under the wire myself with a big enough sigh of relief to launch a sailboat</a:t>
            </a:r>
          </a:p>
        </p:txBody>
      </p:sp>
      <p:pic>
        <p:nvPicPr>
          <p:cNvPr id="8" name="Content Placeholder 7" descr="Text&#10;&#10;Description automatically generated">
            <a:extLst>
              <a:ext uri="{FF2B5EF4-FFF2-40B4-BE49-F238E27FC236}">
                <a16:creationId xmlns:a16="http://schemas.microsoft.com/office/drawing/2014/main" id="{F9639F7E-2C19-A92E-155F-A639E6B91194}"/>
              </a:ext>
            </a:extLst>
          </p:cNvPr>
          <p:cNvPicPr>
            <a:picLocks noGrp="1" noChangeAspect="1"/>
          </p:cNvPicPr>
          <p:nvPr>
            <p:ph sz="quarter" idx="13"/>
          </p:nvPr>
        </p:nvPicPr>
        <p:blipFill>
          <a:blip r:embed="rId3"/>
          <a:stretch>
            <a:fillRect/>
          </a:stretch>
        </p:blipFill>
        <p:spPr>
          <a:xfrm>
            <a:off x="5706533" y="982131"/>
            <a:ext cx="4893735" cy="4893735"/>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4444441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6"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a:extLst>
              <a:ext uri="{FF2B5EF4-FFF2-40B4-BE49-F238E27FC236}">
                <a16:creationId xmlns:a16="http://schemas.microsoft.com/office/drawing/2014/main" id="{6B54B07E-1A8F-81FC-F0FE-137B68134807}"/>
              </a:ext>
            </a:extLst>
          </p:cNvPr>
          <p:cNvSpPr>
            <a:spLocks noGrp="1"/>
          </p:cNvSpPr>
          <p:nvPr>
            <p:ph type="title"/>
          </p:nvPr>
        </p:nvSpPr>
        <p:spPr>
          <a:xfrm>
            <a:off x="1687669" y="624110"/>
            <a:ext cx="4137059" cy="1280890"/>
          </a:xfrm>
        </p:spPr>
        <p:txBody>
          <a:bodyPr vert="horz" lIns="91440" tIns="45720" rIns="91440" bIns="45720" rtlCol="0" anchor="t">
            <a:normAutofit/>
          </a:bodyPr>
          <a:lstStyle/>
          <a:p>
            <a:r>
              <a:rPr lang="en-US" sz="3200"/>
              <a:t>Closing the deal</a:t>
            </a:r>
          </a:p>
        </p:txBody>
      </p:sp>
      <p:sp>
        <p:nvSpPr>
          <p:cNvPr id="3" name="Content Placeholder 2">
            <a:extLst>
              <a:ext uri="{FF2B5EF4-FFF2-40B4-BE49-F238E27FC236}">
                <a16:creationId xmlns:a16="http://schemas.microsoft.com/office/drawing/2014/main" id="{24531ED4-71BD-CA35-80F0-BABD730F2D99}"/>
              </a:ext>
            </a:extLst>
          </p:cNvPr>
          <p:cNvSpPr>
            <a:spLocks noGrp="1"/>
          </p:cNvSpPr>
          <p:nvPr>
            <p:ph sz="half" idx="1"/>
          </p:nvPr>
        </p:nvSpPr>
        <p:spPr>
          <a:xfrm>
            <a:off x="1683956" y="2133600"/>
            <a:ext cx="4140772" cy="3777622"/>
          </a:xfrm>
        </p:spPr>
        <p:txBody>
          <a:bodyPr vert="horz" lIns="91440" tIns="45720" rIns="91440" bIns="45720" rtlCol="0">
            <a:normAutofit/>
          </a:bodyPr>
          <a:lstStyle/>
          <a:p>
            <a:pPr>
              <a:lnSpc>
                <a:spcPct val="90000"/>
              </a:lnSpc>
            </a:pPr>
            <a:r>
              <a:rPr lang="en-US" sz="1500">
                <a:solidFill>
                  <a:srgbClr val="000000"/>
                </a:solidFill>
              </a:rPr>
              <a:t>Thank them for their time, even if you feel like you wasted it</a:t>
            </a:r>
          </a:p>
          <a:p>
            <a:pPr lvl="1">
              <a:lnSpc>
                <a:spcPct val="90000"/>
              </a:lnSpc>
            </a:pPr>
            <a:r>
              <a:rPr lang="en-US" sz="1500">
                <a:solidFill>
                  <a:srgbClr val="000000"/>
                </a:solidFill>
              </a:rPr>
              <a:t>Their pitch that failed (miserably)</a:t>
            </a:r>
          </a:p>
          <a:p>
            <a:pPr lvl="1">
              <a:lnSpc>
                <a:spcPct val="90000"/>
              </a:lnSpc>
            </a:pPr>
            <a:r>
              <a:rPr lang="en-US" sz="1500">
                <a:solidFill>
                  <a:srgbClr val="000000"/>
                </a:solidFill>
              </a:rPr>
              <a:t>My pitch that succeeded (semi-bad)</a:t>
            </a:r>
          </a:p>
          <a:p>
            <a:pPr>
              <a:lnSpc>
                <a:spcPct val="90000"/>
              </a:lnSpc>
            </a:pPr>
            <a:r>
              <a:rPr lang="en-US" sz="1500">
                <a:solidFill>
                  <a:srgbClr val="000000"/>
                </a:solidFill>
              </a:rPr>
              <a:t>Smoothly brush your hands against your pants</a:t>
            </a:r>
          </a:p>
          <a:p>
            <a:pPr>
              <a:lnSpc>
                <a:spcPct val="90000"/>
              </a:lnSpc>
            </a:pPr>
            <a:r>
              <a:rPr lang="en-US" sz="1500">
                <a:solidFill>
                  <a:srgbClr val="000000"/>
                </a:solidFill>
              </a:rPr>
              <a:t>Firm handshake</a:t>
            </a:r>
          </a:p>
          <a:p>
            <a:pPr>
              <a:lnSpc>
                <a:spcPct val="90000"/>
              </a:lnSpc>
            </a:pPr>
            <a:r>
              <a:rPr lang="en-US" sz="1500">
                <a:solidFill>
                  <a:srgbClr val="000000"/>
                </a:solidFill>
              </a:rPr>
              <a:t>Eye contact</a:t>
            </a:r>
          </a:p>
          <a:p>
            <a:pPr>
              <a:lnSpc>
                <a:spcPct val="90000"/>
              </a:lnSpc>
            </a:pPr>
            <a:r>
              <a:rPr lang="en-US" sz="1500">
                <a:solidFill>
                  <a:srgbClr val="000000"/>
                </a:solidFill>
              </a:rPr>
              <a:t>Smile</a:t>
            </a:r>
          </a:p>
          <a:p>
            <a:pPr>
              <a:lnSpc>
                <a:spcPct val="90000"/>
              </a:lnSpc>
            </a:pPr>
            <a:r>
              <a:rPr lang="en-US" sz="1500">
                <a:solidFill>
                  <a:srgbClr val="000000"/>
                </a:solidFill>
              </a:rPr>
              <a:t>Nod</a:t>
            </a:r>
          </a:p>
          <a:p>
            <a:pPr>
              <a:lnSpc>
                <a:spcPct val="90000"/>
              </a:lnSpc>
            </a:pPr>
            <a:r>
              <a:rPr lang="en-US" sz="1500">
                <a:solidFill>
                  <a:srgbClr val="000000"/>
                </a:solidFill>
              </a:rPr>
              <a:t>Thank them one last time</a:t>
            </a:r>
          </a:p>
          <a:p>
            <a:pPr>
              <a:lnSpc>
                <a:spcPct val="90000"/>
              </a:lnSpc>
            </a:pPr>
            <a:endParaRPr lang="en-US" sz="1500">
              <a:solidFill>
                <a:srgbClr val="000000"/>
              </a:solidFill>
            </a:endParaRPr>
          </a:p>
          <a:p>
            <a:pPr lvl="1">
              <a:lnSpc>
                <a:spcPct val="90000"/>
              </a:lnSpc>
            </a:pPr>
            <a:endParaRPr lang="en-US" sz="1500">
              <a:solidFill>
                <a:srgbClr val="000000"/>
              </a:solidFill>
            </a:endParaRPr>
          </a:p>
          <a:p>
            <a:pPr lvl="1">
              <a:lnSpc>
                <a:spcPct val="90000"/>
              </a:lnSpc>
            </a:pPr>
            <a:endParaRPr lang="en-US" sz="1500">
              <a:solidFill>
                <a:srgbClr val="000000"/>
              </a:solidFill>
            </a:endParaRPr>
          </a:p>
        </p:txBody>
      </p:sp>
      <p:pic>
        <p:nvPicPr>
          <p:cNvPr id="6" name="Content Placeholder 5" descr="A group of people in a restaurant&#10;&#10;Description automatically generated">
            <a:extLst>
              <a:ext uri="{FF2B5EF4-FFF2-40B4-BE49-F238E27FC236}">
                <a16:creationId xmlns:a16="http://schemas.microsoft.com/office/drawing/2014/main" id="{6DB9785E-4142-2F6B-EBE3-76A2E7EA8293}"/>
              </a:ext>
            </a:extLst>
          </p:cNvPr>
          <p:cNvPicPr>
            <a:picLocks noGrp="1" noChangeAspect="1"/>
          </p:cNvPicPr>
          <p:nvPr>
            <p:ph sz="half" idx="2"/>
          </p:nvPr>
        </p:nvPicPr>
        <p:blipFill>
          <a:blip r:embed="rId2"/>
          <a:stretch>
            <a:fillRect/>
          </a:stretch>
        </p:blipFill>
        <p:spPr>
          <a:xfrm>
            <a:off x="6193856" y="645106"/>
            <a:ext cx="5247747" cy="5247747"/>
          </a:xfrm>
          <a:prstGeom prst="rect">
            <a:avLst/>
          </a:prstGeom>
        </p:spPr>
      </p:pic>
    </p:spTree>
    <p:extLst>
      <p:ext uri="{BB962C8B-B14F-4D97-AF65-F5344CB8AC3E}">
        <p14:creationId xmlns:p14="http://schemas.microsoft.com/office/powerpoint/2010/main" val="2981779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F8FE4-27FB-DD49-5037-684B10242000}"/>
              </a:ext>
            </a:extLst>
          </p:cNvPr>
          <p:cNvSpPr>
            <a:spLocks noGrp="1"/>
          </p:cNvSpPr>
          <p:nvPr>
            <p:ph type="title" idx="4294967295"/>
          </p:nvPr>
        </p:nvSpPr>
        <p:spPr>
          <a:xfrm>
            <a:off x="10123054" y="2620819"/>
            <a:ext cx="1348510" cy="741218"/>
          </a:xfrm>
        </p:spPr>
        <p:txBody>
          <a:bodyPr vert="horz" lIns="91440" tIns="45720" rIns="91440" bIns="45720" rtlCol="0" anchor="b">
            <a:normAutofit fontScale="90000"/>
          </a:bodyPr>
          <a:lstStyle/>
          <a:p>
            <a:pPr>
              <a:lnSpc>
                <a:spcPct val="90000"/>
              </a:lnSpc>
            </a:pPr>
            <a:r>
              <a:rPr lang="en-US" sz="2000"/>
              <a:t>Download this super helpful guide!</a:t>
            </a:r>
            <a:endParaRPr lang="en-US" sz="2000" dirty="0"/>
          </a:p>
        </p:txBody>
      </p:sp>
      <p:pic>
        <p:nvPicPr>
          <p:cNvPr id="4" name="Picture 3" descr="A close-up of a library&#10;&#10;Description automatically generated">
            <a:extLst>
              <a:ext uri="{FF2B5EF4-FFF2-40B4-BE49-F238E27FC236}">
                <a16:creationId xmlns:a16="http://schemas.microsoft.com/office/drawing/2014/main" id="{655EF5CB-E737-CE49-E093-DD8F731EFB1E}"/>
              </a:ext>
            </a:extLst>
          </p:cNvPr>
          <p:cNvPicPr>
            <a:picLocks noChangeAspect="1"/>
          </p:cNvPicPr>
          <p:nvPr/>
        </p:nvPicPr>
        <p:blipFill>
          <a:blip r:embed="rId3"/>
          <a:stretch>
            <a:fillRect/>
          </a:stretch>
        </p:blipFill>
        <p:spPr>
          <a:xfrm>
            <a:off x="2209800" y="1961023"/>
            <a:ext cx="7772400" cy="3154116"/>
          </a:xfrm>
          <a:prstGeom prst="rect">
            <a:avLst/>
          </a:prstGeom>
        </p:spPr>
      </p:pic>
      <p:grpSp>
        <p:nvGrpSpPr>
          <p:cNvPr id="16" name="Group 15">
            <a:extLst>
              <a:ext uri="{FF2B5EF4-FFF2-40B4-BE49-F238E27FC236}">
                <a16:creationId xmlns:a16="http://schemas.microsoft.com/office/drawing/2014/main" id="{CB3DC5ED-635A-F2CE-3DEF-E6CC291955A7}"/>
              </a:ext>
            </a:extLst>
          </p:cNvPr>
          <p:cNvGrpSpPr/>
          <p:nvPr/>
        </p:nvGrpSpPr>
        <p:grpSpPr>
          <a:xfrm>
            <a:off x="5137680" y="4821840"/>
            <a:ext cx="369360" cy="523800"/>
            <a:chOff x="5137680" y="4821840"/>
            <a:chExt cx="369360" cy="523800"/>
          </a:xfrm>
        </p:grpSpPr>
        <mc:AlternateContent xmlns:mc="http://schemas.openxmlformats.org/markup-compatibility/2006">
          <mc:Choice xmlns:p14="http://schemas.microsoft.com/office/powerpoint/2010/main" xmlns:aink="http://schemas.microsoft.com/office/drawing/2016/ink" Requires="p14 aink">
            <p:contentPart p14:bwMode="auto" r:id="rId4">
              <p14:nvContentPartPr>
                <p14:cNvPr id="8" name="Ink 7">
                  <a:extLst>
                    <a:ext uri="{FF2B5EF4-FFF2-40B4-BE49-F238E27FC236}">
                      <a16:creationId xmlns:a16="http://schemas.microsoft.com/office/drawing/2014/main" id="{EFAF86F2-9527-1C42-9BCA-046B3EDFE973}"/>
                    </a:ext>
                  </a:extLst>
                </p14:cNvPr>
                <p14:cNvContentPartPr/>
                <p14:nvPr/>
              </p14:nvContentPartPr>
              <p14:xfrm>
                <a:off x="5137680" y="4821840"/>
                <a:ext cx="369360" cy="286200"/>
              </p14:xfrm>
            </p:contentPart>
          </mc:Choice>
          <mc:Fallback>
            <p:pic>
              <p:nvPicPr>
                <p:cNvPr id="8" name="Ink 7">
                  <a:extLst>
                    <a:ext uri="{FF2B5EF4-FFF2-40B4-BE49-F238E27FC236}">
                      <a16:creationId xmlns:a16="http://schemas.microsoft.com/office/drawing/2014/main" id="{EFAF86F2-9527-1C42-9BCA-046B3EDFE973}"/>
                    </a:ext>
                  </a:extLst>
                </p:cNvPr>
                <p:cNvPicPr/>
                <p:nvPr/>
              </p:nvPicPr>
              <p:blipFill>
                <a:blip r:embed="rId5"/>
                <a:stretch>
                  <a:fillRect/>
                </a:stretch>
              </p:blipFill>
              <p:spPr>
                <a:xfrm>
                  <a:off x="5128680" y="4812840"/>
                  <a:ext cx="387000" cy="30384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6">
              <p14:nvContentPartPr>
                <p14:cNvPr id="14" name="Ink 13">
                  <a:extLst>
                    <a:ext uri="{FF2B5EF4-FFF2-40B4-BE49-F238E27FC236}">
                      <a16:creationId xmlns:a16="http://schemas.microsoft.com/office/drawing/2014/main" id="{C7AAC527-B83C-7C81-7DCD-CB60440C4B29}"/>
                    </a:ext>
                  </a:extLst>
                </p14:cNvPr>
                <p14:cNvContentPartPr/>
                <p14:nvPr/>
              </p14:nvContentPartPr>
              <p14:xfrm>
                <a:off x="5323800" y="4845240"/>
                <a:ext cx="360" cy="500400"/>
              </p14:xfrm>
            </p:contentPart>
          </mc:Choice>
          <mc:Fallback>
            <p:pic>
              <p:nvPicPr>
                <p:cNvPr id="14" name="Ink 13">
                  <a:extLst>
                    <a:ext uri="{FF2B5EF4-FFF2-40B4-BE49-F238E27FC236}">
                      <a16:creationId xmlns:a16="http://schemas.microsoft.com/office/drawing/2014/main" id="{C7AAC527-B83C-7C81-7DCD-CB60440C4B29}"/>
                    </a:ext>
                  </a:extLst>
                </p:cNvPr>
                <p:cNvPicPr/>
                <p:nvPr/>
              </p:nvPicPr>
              <p:blipFill>
                <a:blip r:embed="rId7"/>
                <a:stretch>
                  <a:fillRect/>
                </a:stretch>
              </p:blipFill>
              <p:spPr>
                <a:xfrm>
                  <a:off x="5314800" y="4836600"/>
                  <a:ext cx="18000" cy="518040"/>
                </a:xfrm>
                <a:prstGeom prst="rect">
                  <a:avLst/>
                </a:prstGeom>
              </p:spPr>
            </p:pic>
          </mc:Fallback>
        </mc:AlternateContent>
      </p:grpSp>
      <p:sp>
        <p:nvSpPr>
          <p:cNvPr id="3" name="TextBox 2">
            <a:extLst>
              <a:ext uri="{FF2B5EF4-FFF2-40B4-BE49-F238E27FC236}">
                <a16:creationId xmlns:a16="http://schemas.microsoft.com/office/drawing/2014/main" id="{8C0EF463-BCAD-1EB2-2420-E0D70A6B639C}"/>
              </a:ext>
            </a:extLst>
          </p:cNvPr>
          <p:cNvSpPr txBox="1"/>
          <p:nvPr/>
        </p:nvSpPr>
        <p:spPr>
          <a:xfrm>
            <a:off x="4361793" y="1143028"/>
            <a:ext cx="4561490" cy="369332"/>
          </a:xfrm>
          <a:prstGeom prst="rect">
            <a:avLst/>
          </a:prstGeom>
          <a:noFill/>
        </p:spPr>
        <p:txBody>
          <a:bodyPr wrap="square" rtlCol="0">
            <a:spAutoFit/>
          </a:bodyPr>
          <a:lstStyle/>
          <a:p>
            <a:r>
              <a:rPr lang="en-US" dirty="0"/>
              <a:t>Bottom of the page</a:t>
            </a:r>
          </a:p>
        </p:txBody>
      </p:sp>
    </p:spTree>
    <p:extLst>
      <p:ext uri="{BB962C8B-B14F-4D97-AF65-F5344CB8AC3E}">
        <p14:creationId xmlns:p14="http://schemas.microsoft.com/office/powerpoint/2010/main" val="12787069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DB1CA-5BDC-C94D-8750-69E061CCEE1D}"/>
              </a:ext>
            </a:extLst>
          </p:cNvPr>
          <p:cNvSpPr>
            <a:spLocks noGrp="1"/>
          </p:cNvSpPr>
          <p:nvPr>
            <p:ph type="title"/>
          </p:nvPr>
        </p:nvSpPr>
        <p:spPr>
          <a:xfrm>
            <a:off x="1295402" y="982132"/>
            <a:ext cx="9601196" cy="1303867"/>
          </a:xfrm>
        </p:spPr>
        <p:txBody>
          <a:bodyPr>
            <a:normAutofit/>
          </a:bodyPr>
          <a:lstStyle/>
          <a:p>
            <a:r>
              <a:rPr lang="en-US">
                <a:solidFill>
                  <a:srgbClr val="262626"/>
                </a:solidFill>
              </a:rPr>
              <a:t>How to contact me:</a:t>
            </a:r>
          </a:p>
        </p:txBody>
      </p:sp>
      <p:graphicFrame>
        <p:nvGraphicFramePr>
          <p:cNvPr id="5" name="Content Placeholder 2">
            <a:extLst>
              <a:ext uri="{FF2B5EF4-FFF2-40B4-BE49-F238E27FC236}">
                <a16:creationId xmlns:a16="http://schemas.microsoft.com/office/drawing/2014/main" id="{BC099A51-6749-4223-5F9E-B763A62E1DF2}"/>
              </a:ext>
            </a:extLst>
          </p:cNvPr>
          <p:cNvGraphicFramePr>
            <a:graphicFrameLocks noGrp="1"/>
          </p:cNvGraphicFramePr>
          <p:nvPr>
            <p:ph idx="1"/>
          </p:nvPr>
        </p:nvGraphicFramePr>
        <p:xfrm>
          <a:off x="1295400" y="2772384"/>
          <a:ext cx="9601197" cy="2874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08659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Go forward and make me proud</a:t>
            </a:r>
          </a:p>
        </p:txBody>
      </p:sp>
      <p:pic>
        <p:nvPicPr>
          <p:cNvPr id="6" name="Content Placeholder 5">
            <a:extLst>
              <a:ext uri="{FF2B5EF4-FFF2-40B4-BE49-F238E27FC236}">
                <a16:creationId xmlns:a16="http://schemas.microsoft.com/office/drawing/2014/main" id="{59368991-A53B-D342-BA2D-7D9483D028D7}"/>
              </a:ext>
            </a:extLst>
          </p:cNvPr>
          <p:cNvPicPr>
            <a:picLocks noGrp="1" noChangeAspect="1"/>
          </p:cNvPicPr>
          <p:nvPr>
            <p:ph idx="1"/>
          </p:nvPr>
        </p:nvPicPr>
        <p:blipFill>
          <a:blip r:embed="rId3"/>
          <a:stretch>
            <a:fillRect/>
          </a:stretch>
        </p:blipFill>
        <p:spPr>
          <a:xfrm>
            <a:off x="2921000" y="2895600"/>
            <a:ext cx="6350000" cy="2641600"/>
          </a:xfrm>
        </p:spPr>
      </p:pic>
    </p:spTree>
    <p:extLst>
      <p:ext uri="{BB962C8B-B14F-4D97-AF65-F5344CB8AC3E}">
        <p14:creationId xmlns:p14="http://schemas.microsoft.com/office/powerpoint/2010/main" val="773383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D34B5-999C-DA4F-A7FA-61EB68587FA3}"/>
              </a:ext>
            </a:extLst>
          </p:cNvPr>
          <p:cNvSpPr>
            <a:spLocks noGrp="1"/>
          </p:cNvSpPr>
          <p:nvPr>
            <p:ph type="title"/>
          </p:nvPr>
        </p:nvSpPr>
        <p:spPr>
          <a:xfrm>
            <a:off x="1295402" y="982132"/>
            <a:ext cx="3660056" cy="1325373"/>
          </a:xfrm>
        </p:spPr>
        <p:txBody>
          <a:bodyPr vert="horz" lIns="91440" tIns="45720" rIns="91440" bIns="45720" rtlCol="0" anchor="b">
            <a:normAutofit/>
          </a:bodyPr>
          <a:lstStyle/>
          <a:p>
            <a:r>
              <a:rPr lang="en-US" sz="3200" dirty="0"/>
              <a:t>Databases aren’t like google</a:t>
            </a:r>
          </a:p>
        </p:txBody>
      </p:sp>
      <p:sp>
        <p:nvSpPr>
          <p:cNvPr id="3" name="Content Placeholder 2">
            <a:extLst>
              <a:ext uri="{FF2B5EF4-FFF2-40B4-BE49-F238E27FC236}">
                <a16:creationId xmlns:a16="http://schemas.microsoft.com/office/drawing/2014/main" id="{87C4B0A3-52C6-CD48-83D2-086870013B6A}"/>
              </a:ext>
            </a:extLst>
          </p:cNvPr>
          <p:cNvSpPr>
            <a:spLocks noGrp="1"/>
          </p:cNvSpPr>
          <p:nvPr>
            <p:ph sz="quarter" idx="13"/>
          </p:nvPr>
        </p:nvSpPr>
        <p:spPr>
          <a:xfrm>
            <a:off x="1295401" y="2493774"/>
            <a:ext cx="3660057" cy="3382094"/>
          </a:xfrm>
        </p:spPr>
        <p:txBody>
          <a:bodyPr vert="horz" lIns="91440" tIns="45720" rIns="91440" bIns="45720" rtlCol="0" anchor="t">
            <a:normAutofit/>
          </a:bodyPr>
          <a:lstStyle/>
          <a:p>
            <a:pPr algn="ctr"/>
            <a:r>
              <a:rPr lang="en-US" dirty="0"/>
              <a:t>Their search algorithms are much older</a:t>
            </a:r>
          </a:p>
          <a:p>
            <a:pPr algn="ctr"/>
            <a:r>
              <a:rPr lang="en-US" dirty="0"/>
              <a:t>They’re not intuitive</a:t>
            </a:r>
          </a:p>
          <a:p>
            <a:pPr algn="ctr"/>
            <a:r>
              <a:rPr lang="en-US" dirty="0"/>
              <a:t>You have to be very deliberate and specific about your search terms</a:t>
            </a:r>
          </a:p>
          <a:p>
            <a:pPr algn="ctr"/>
            <a:r>
              <a:rPr lang="en-US" dirty="0"/>
              <a:t>They require login credentials</a:t>
            </a:r>
          </a:p>
          <a:p>
            <a:pPr algn="ctr"/>
            <a:endParaRPr lang="en-US" sz="1600" dirty="0"/>
          </a:p>
        </p:txBody>
      </p:sp>
      <p:pic>
        <p:nvPicPr>
          <p:cNvPr id="6" name="Content Placeholder 5">
            <a:extLst>
              <a:ext uri="{FF2B5EF4-FFF2-40B4-BE49-F238E27FC236}">
                <a16:creationId xmlns:a16="http://schemas.microsoft.com/office/drawing/2014/main" id="{BFF53AD7-DA08-7840-B902-32F5DB037F3B}"/>
              </a:ext>
            </a:extLst>
          </p:cNvPr>
          <p:cNvPicPr>
            <a:picLocks noGrp="1" noChangeAspect="1"/>
          </p:cNvPicPr>
          <p:nvPr>
            <p:ph sz="quarter" idx="14"/>
          </p:nvPr>
        </p:nvPicPr>
        <p:blipFill>
          <a:blip r:embed="rId3"/>
          <a:stretch>
            <a:fillRect/>
          </a:stretch>
        </p:blipFill>
        <p:spPr>
          <a:xfrm>
            <a:off x="5418668" y="1838388"/>
            <a:ext cx="5469466" cy="3181220"/>
          </a:xfrm>
          <a:prstGeom prst="rect">
            <a:avLst/>
          </a:prstGeom>
          <a:ln w="57150" cmpd="thickThin">
            <a:solidFill>
              <a:schemeClr val="tx1">
                <a:lumMod val="50000"/>
                <a:lumOff val="50000"/>
              </a:schemeClr>
            </a:solidFill>
            <a:miter lim="800000"/>
          </a:ln>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517289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402AC-C285-DA41-BDAE-DCE554260D26}"/>
              </a:ext>
            </a:extLst>
          </p:cNvPr>
          <p:cNvSpPr>
            <a:spLocks noGrp="1"/>
          </p:cNvSpPr>
          <p:nvPr>
            <p:ph type="title"/>
          </p:nvPr>
        </p:nvSpPr>
        <p:spPr>
          <a:xfrm>
            <a:off x="7535825" y="982132"/>
            <a:ext cx="3360772" cy="1303867"/>
          </a:xfrm>
        </p:spPr>
        <p:txBody>
          <a:bodyPr vert="horz" lIns="91440" tIns="45720" rIns="91440" bIns="45720" rtlCol="0" anchor="ctr">
            <a:normAutofit fontScale="90000"/>
          </a:bodyPr>
          <a:lstStyle/>
          <a:p>
            <a:pPr>
              <a:lnSpc>
                <a:spcPct val="90000"/>
              </a:lnSpc>
            </a:pPr>
            <a:r>
              <a:rPr lang="en-US" sz="3700"/>
              <a:t>Why Can’t I Just Google Things?</a:t>
            </a:r>
          </a:p>
        </p:txBody>
      </p:sp>
      <p:pic>
        <p:nvPicPr>
          <p:cNvPr id="7" name="Content Placeholder 6" descr="A white sticker with brown text&#10;&#10;Description automatically generated">
            <a:extLst>
              <a:ext uri="{FF2B5EF4-FFF2-40B4-BE49-F238E27FC236}">
                <a16:creationId xmlns:a16="http://schemas.microsoft.com/office/drawing/2014/main" id="{A7B40DA9-BFD3-5B1F-91EB-C2F5C7532F5C}"/>
              </a:ext>
            </a:extLst>
          </p:cNvPr>
          <p:cNvPicPr>
            <a:picLocks noGrp="1" noChangeAspect="1"/>
          </p:cNvPicPr>
          <p:nvPr>
            <p:ph sz="quarter" idx="13"/>
          </p:nvPr>
        </p:nvPicPr>
        <p:blipFill rotWithShape="1">
          <a:blip r:embed="rId3"/>
          <a:srcRect t="17697" b="9203"/>
          <a:stretch/>
        </p:blipFill>
        <p:spPr>
          <a:xfrm>
            <a:off x="1412683" y="1410208"/>
            <a:ext cx="5278777" cy="3858780"/>
          </a:xfrm>
          <a:prstGeom prst="rect">
            <a:avLst/>
          </a:prstGeom>
        </p:spPr>
      </p:pic>
      <p:sp>
        <p:nvSpPr>
          <p:cNvPr id="4" name="Content Placeholder 3">
            <a:extLst>
              <a:ext uri="{FF2B5EF4-FFF2-40B4-BE49-F238E27FC236}">
                <a16:creationId xmlns:a16="http://schemas.microsoft.com/office/drawing/2014/main" id="{487BE7EA-DD16-6E4C-BB8B-69DFA03E0208}"/>
              </a:ext>
            </a:extLst>
          </p:cNvPr>
          <p:cNvSpPr>
            <a:spLocks noGrp="1"/>
          </p:cNvSpPr>
          <p:nvPr>
            <p:ph sz="quarter" idx="14"/>
          </p:nvPr>
        </p:nvSpPr>
        <p:spPr>
          <a:xfrm>
            <a:off x="7535824" y="2556932"/>
            <a:ext cx="3360771" cy="3318936"/>
          </a:xfrm>
        </p:spPr>
        <p:txBody>
          <a:bodyPr vert="horz" lIns="91440" tIns="45720" rIns="91440" bIns="45720" rtlCol="0" anchor="t">
            <a:normAutofit/>
          </a:bodyPr>
          <a:lstStyle/>
          <a:p>
            <a:pPr>
              <a:lnSpc>
                <a:spcPct val="90000"/>
              </a:lnSpc>
            </a:pPr>
            <a:r>
              <a:rPr lang="en-US" sz="2000" dirty="0"/>
              <a:t>I bow to the prowess of young adult sleuthing skills</a:t>
            </a:r>
          </a:p>
          <a:p>
            <a:pPr lvl="1">
              <a:lnSpc>
                <a:spcPct val="90000"/>
              </a:lnSpc>
            </a:pPr>
            <a:r>
              <a:rPr lang="en-US" dirty="0" err="1">
                <a:solidFill>
                  <a:srgbClr val="7030A0"/>
                </a:solidFill>
              </a:rPr>
              <a:t>Ya’ll</a:t>
            </a:r>
            <a:r>
              <a:rPr lang="en-US" dirty="0">
                <a:solidFill>
                  <a:srgbClr val="7030A0"/>
                </a:solidFill>
              </a:rPr>
              <a:t> are terrifying</a:t>
            </a:r>
          </a:p>
          <a:p>
            <a:pPr>
              <a:lnSpc>
                <a:spcPct val="90000"/>
              </a:lnSpc>
            </a:pPr>
            <a:r>
              <a:rPr lang="en-US" sz="2000" dirty="0"/>
              <a:t>Big Data is smarter though</a:t>
            </a:r>
          </a:p>
          <a:p>
            <a:pPr>
              <a:lnSpc>
                <a:spcPct val="90000"/>
              </a:lnSpc>
            </a:pPr>
            <a:r>
              <a:rPr lang="en-US" sz="2000" dirty="0"/>
              <a:t>Copyright law</a:t>
            </a:r>
          </a:p>
          <a:p>
            <a:pPr>
              <a:lnSpc>
                <a:spcPct val="90000"/>
              </a:lnSpc>
            </a:pPr>
            <a:r>
              <a:rPr lang="en-US" sz="2000" dirty="0"/>
              <a:t>Paywalls are getting more extreme</a:t>
            </a:r>
          </a:p>
          <a:p>
            <a:pPr>
              <a:lnSpc>
                <a:spcPct val="90000"/>
              </a:lnSpc>
            </a:pPr>
            <a:endParaRPr lang="en-US" sz="1500" dirty="0"/>
          </a:p>
        </p:txBody>
      </p:sp>
    </p:spTree>
    <p:extLst>
      <p:ext uri="{BB962C8B-B14F-4D97-AF65-F5344CB8AC3E}">
        <p14:creationId xmlns:p14="http://schemas.microsoft.com/office/powerpoint/2010/main" val="2193130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114C5-26A9-4656-5F6D-7D279DA99932}"/>
              </a:ext>
            </a:extLst>
          </p:cNvPr>
          <p:cNvSpPr>
            <a:spLocks noGrp="1"/>
          </p:cNvSpPr>
          <p:nvPr>
            <p:ph type="title"/>
          </p:nvPr>
        </p:nvSpPr>
        <p:spPr/>
        <p:txBody>
          <a:bodyPr/>
          <a:lstStyle/>
          <a:p>
            <a:r>
              <a:rPr lang="en-US" dirty="0"/>
              <a:t>Library Webpage</a:t>
            </a:r>
          </a:p>
        </p:txBody>
      </p:sp>
      <p:pic>
        <p:nvPicPr>
          <p:cNvPr id="5" name="Content Placeholder 4" descr="A screenshot of a library&#10;&#10;Description automatically generated">
            <a:extLst>
              <a:ext uri="{FF2B5EF4-FFF2-40B4-BE49-F238E27FC236}">
                <a16:creationId xmlns:a16="http://schemas.microsoft.com/office/drawing/2014/main" id="{837C1D24-8802-2C39-FEC8-FB83369B4944}"/>
              </a:ext>
            </a:extLst>
          </p:cNvPr>
          <p:cNvPicPr>
            <a:picLocks noGrp="1" noChangeAspect="1"/>
          </p:cNvPicPr>
          <p:nvPr>
            <p:ph idx="1"/>
          </p:nvPr>
        </p:nvPicPr>
        <p:blipFill>
          <a:blip r:embed="rId2"/>
          <a:stretch>
            <a:fillRect/>
          </a:stretch>
        </p:blipFill>
        <p:spPr>
          <a:xfrm>
            <a:off x="3071950" y="2133600"/>
            <a:ext cx="7949926" cy="3778250"/>
          </a:xfrm>
        </p:spPr>
      </p:pic>
    </p:spTree>
    <p:extLst>
      <p:ext uri="{BB962C8B-B14F-4D97-AF65-F5344CB8AC3E}">
        <p14:creationId xmlns:p14="http://schemas.microsoft.com/office/powerpoint/2010/main" val="4184038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3290" y="1041401"/>
            <a:ext cx="3079006" cy="2345264"/>
          </a:xfrm>
        </p:spPr>
        <p:txBody>
          <a:bodyPr vert="horz" lIns="91440" tIns="45720" rIns="91440" bIns="45720" rtlCol="0" anchor="b">
            <a:normAutofit fontScale="90000"/>
          </a:bodyPr>
          <a:lstStyle/>
          <a:p>
            <a:pPr>
              <a:lnSpc>
                <a:spcPct val="90000"/>
              </a:lnSpc>
            </a:pPr>
            <a:r>
              <a:rPr lang="en-US" sz="5000" dirty="0"/>
              <a:t>How to enhance your search</a:t>
            </a:r>
          </a:p>
        </p:txBody>
      </p:sp>
      <p:sp>
        <p:nvSpPr>
          <p:cNvPr id="3" name="Text Placeholder 2"/>
          <p:cNvSpPr>
            <a:spLocks noGrp="1"/>
          </p:cNvSpPr>
          <p:nvPr>
            <p:ph type="body" idx="1"/>
          </p:nvPr>
        </p:nvSpPr>
        <p:spPr>
          <a:xfrm>
            <a:off x="7999431" y="3657596"/>
            <a:ext cx="3092865" cy="1933463"/>
          </a:xfrm>
        </p:spPr>
        <p:txBody>
          <a:bodyPr vert="horz" lIns="91440" tIns="45720" rIns="91440" bIns="45720" rtlCol="0" anchor="t">
            <a:normAutofit/>
          </a:bodyPr>
          <a:lstStyle/>
          <a:p>
            <a:r>
              <a:rPr lang="en-US" sz="2100"/>
              <a:t>For the overachievers in the room</a:t>
            </a:r>
          </a:p>
        </p:txBody>
      </p:sp>
      <p:pic>
        <p:nvPicPr>
          <p:cNvPr id="6" name="Picture 5" descr="Diagram&#10;&#10;Description automatically generated with medium confidence">
            <a:extLst>
              <a:ext uri="{FF2B5EF4-FFF2-40B4-BE49-F238E27FC236}">
                <a16:creationId xmlns:a16="http://schemas.microsoft.com/office/drawing/2014/main" id="{EAD28E2A-54FA-A362-D018-7A16733A2384}"/>
              </a:ext>
            </a:extLst>
          </p:cNvPr>
          <p:cNvPicPr>
            <a:picLocks noChangeAspect="1"/>
          </p:cNvPicPr>
          <p:nvPr/>
        </p:nvPicPr>
        <p:blipFill>
          <a:blip r:embed="rId3"/>
          <a:stretch>
            <a:fillRect/>
          </a:stretch>
        </p:blipFill>
        <p:spPr>
          <a:xfrm>
            <a:off x="1412683" y="1712825"/>
            <a:ext cx="5784083" cy="3253546"/>
          </a:xfrm>
          <a:prstGeom prst="rect">
            <a:avLst/>
          </a:prstGeom>
        </p:spPr>
      </p:pic>
    </p:spTree>
    <p:extLst>
      <p:ext uri="{BB962C8B-B14F-4D97-AF65-F5344CB8AC3E}">
        <p14:creationId xmlns:p14="http://schemas.microsoft.com/office/powerpoint/2010/main" val="3968859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975B9-AB04-C246-A47F-9F3A58AFF108}"/>
              </a:ext>
            </a:extLst>
          </p:cNvPr>
          <p:cNvSpPr>
            <a:spLocks noGrp="1"/>
          </p:cNvSpPr>
          <p:nvPr>
            <p:ph type="title"/>
          </p:nvPr>
        </p:nvSpPr>
        <p:spPr/>
        <p:txBody>
          <a:bodyPr/>
          <a:lstStyle/>
          <a:p>
            <a:r>
              <a:rPr lang="en-US" dirty="0"/>
              <a:t>Use Your Big Kid Words</a:t>
            </a:r>
          </a:p>
        </p:txBody>
      </p:sp>
      <p:pic>
        <p:nvPicPr>
          <p:cNvPr id="9" name="Picture 8" descr="A picture containing text, book&#10;&#10;Description automatically generated">
            <a:extLst>
              <a:ext uri="{FF2B5EF4-FFF2-40B4-BE49-F238E27FC236}">
                <a16:creationId xmlns:a16="http://schemas.microsoft.com/office/drawing/2014/main" id="{2203127E-494C-A90D-2360-578CA812A4F9}"/>
              </a:ext>
            </a:extLst>
          </p:cNvPr>
          <p:cNvPicPr>
            <a:picLocks noChangeAspect="1"/>
          </p:cNvPicPr>
          <p:nvPr/>
        </p:nvPicPr>
        <p:blipFill>
          <a:blip r:embed="rId3"/>
          <a:stretch>
            <a:fillRect/>
          </a:stretch>
        </p:blipFill>
        <p:spPr>
          <a:xfrm>
            <a:off x="703458" y="2013907"/>
            <a:ext cx="3707930" cy="2201101"/>
          </a:xfrm>
          <a:prstGeom prst="rect">
            <a:avLst/>
          </a:prstGeom>
        </p:spPr>
      </p:pic>
      <p:pic>
        <p:nvPicPr>
          <p:cNvPr id="11" name="Picture 10" descr="A picture containing text, book&#10;&#10;Description automatically generated">
            <a:extLst>
              <a:ext uri="{FF2B5EF4-FFF2-40B4-BE49-F238E27FC236}">
                <a16:creationId xmlns:a16="http://schemas.microsoft.com/office/drawing/2014/main" id="{AD471CB0-7335-408D-4B95-40EDDD7FDC4E}"/>
              </a:ext>
            </a:extLst>
          </p:cNvPr>
          <p:cNvPicPr>
            <a:picLocks noChangeAspect="1"/>
          </p:cNvPicPr>
          <p:nvPr/>
        </p:nvPicPr>
        <p:blipFill>
          <a:blip r:embed="rId4"/>
          <a:stretch>
            <a:fillRect/>
          </a:stretch>
        </p:blipFill>
        <p:spPr>
          <a:xfrm>
            <a:off x="1217199" y="4086878"/>
            <a:ext cx="3472982" cy="2072196"/>
          </a:xfrm>
          <a:prstGeom prst="rect">
            <a:avLst/>
          </a:prstGeom>
        </p:spPr>
      </p:pic>
      <p:pic>
        <p:nvPicPr>
          <p:cNvPr id="13" name="Picture 12" descr="Text&#10;&#10;Description automatically generated">
            <a:extLst>
              <a:ext uri="{FF2B5EF4-FFF2-40B4-BE49-F238E27FC236}">
                <a16:creationId xmlns:a16="http://schemas.microsoft.com/office/drawing/2014/main" id="{F5EF8D96-2335-6281-67DE-70B73897B024}"/>
              </a:ext>
            </a:extLst>
          </p:cNvPr>
          <p:cNvPicPr>
            <a:picLocks noChangeAspect="1"/>
          </p:cNvPicPr>
          <p:nvPr/>
        </p:nvPicPr>
        <p:blipFill>
          <a:blip r:embed="rId5"/>
          <a:stretch>
            <a:fillRect/>
          </a:stretch>
        </p:blipFill>
        <p:spPr>
          <a:xfrm>
            <a:off x="4328947" y="2496500"/>
            <a:ext cx="3378757" cy="1991639"/>
          </a:xfrm>
          <a:prstGeom prst="rect">
            <a:avLst/>
          </a:prstGeom>
        </p:spPr>
      </p:pic>
      <p:pic>
        <p:nvPicPr>
          <p:cNvPr id="15" name="Picture 14" descr="A page from a book&#10;&#10;Description automatically generated with low confidence">
            <a:extLst>
              <a:ext uri="{FF2B5EF4-FFF2-40B4-BE49-F238E27FC236}">
                <a16:creationId xmlns:a16="http://schemas.microsoft.com/office/drawing/2014/main" id="{AAEDB97F-A1F0-D9B8-5010-F85F9B3967EA}"/>
              </a:ext>
            </a:extLst>
          </p:cNvPr>
          <p:cNvPicPr>
            <a:picLocks noChangeAspect="1"/>
          </p:cNvPicPr>
          <p:nvPr/>
        </p:nvPicPr>
        <p:blipFill>
          <a:blip r:embed="rId6"/>
          <a:stretch>
            <a:fillRect/>
          </a:stretch>
        </p:blipFill>
        <p:spPr>
          <a:xfrm>
            <a:off x="7623356" y="2013906"/>
            <a:ext cx="3709837" cy="2201101"/>
          </a:xfrm>
          <a:prstGeom prst="rect">
            <a:avLst/>
          </a:prstGeom>
        </p:spPr>
      </p:pic>
      <p:pic>
        <p:nvPicPr>
          <p:cNvPr id="17" name="Picture 16" descr="A picture containing text, book&#10;&#10;Description automatically generated">
            <a:extLst>
              <a:ext uri="{FF2B5EF4-FFF2-40B4-BE49-F238E27FC236}">
                <a16:creationId xmlns:a16="http://schemas.microsoft.com/office/drawing/2014/main" id="{708F0639-456F-56B0-968F-EA464127D5AB}"/>
              </a:ext>
            </a:extLst>
          </p:cNvPr>
          <p:cNvPicPr>
            <a:picLocks noChangeAspect="1"/>
          </p:cNvPicPr>
          <p:nvPr/>
        </p:nvPicPr>
        <p:blipFill>
          <a:blip r:embed="rId7"/>
          <a:stretch>
            <a:fillRect/>
          </a:stretch>
        </p:blipFill>
        <p:spPr>
          <a:xfrm>
            <a:off x="5638371" y="4086878"/>
            <a:ext cx="3606636" cy="2138936"/>
          </a:xfrm>
          <a:prstGeom prst="rect">
            <a:avLst/>
          </a:prstGeom>
        </p:spPr>
      </p:pic>
      <p:sp>
        <p:nvSpPr>
          <p:cNvPr id="18" name="TextBox 17">
            <a:extLst>
              <a:ext uri="{FF2B5EF4-FFF2-40B4-BE49-F238E27FC236}">
                <a16:creationId xmlns:a16="http://schemas.microsoft.com/office/drawing/2014/main" id="{20B39008-9CA1-7A17-87A1-C548ABC6A164}"/>
              </a:ext>
            </a:extLst>
          </p:cNvPr>
          <p:cNvSpPr txBox="1"/>
          <p:nvPr/>
        </p:nvSpPr>
        <p:spPr>
          <a:xfrm>
            <a:off x="9289886" y="5856482"/>
            <a:ext cx="2238286" cy="369332"/>
          </a:xfrm>
          <a:prstGeom prst="rect">
            <a:avLst/>
          </a:prstGeom>
          <a:noFill/>
        </p:spPr>
        <p:txBody>
          <a:bodyPr wrap="square" rtlCol="0">
            <a:spAutoFit/>
          </a:bodyPr>
          <a:lstStyle/>
          <a:p>
            <a:r>
              <a:rPr lang="en-US" dirty="0"/>
              <a:t>Used with permission</a:t>
            </a:r>
          </a:p>
        </p:txBody>
      </p:sp>
    </p:spTree>
    <p:extLst>
      <p:ext uri="{BB962C8B-B14F-4D97-AF65-F5344CB8AC3E}">
        <p14:creationId xmlns:p14="http://schemas.microsoft.com/office/powerpoint/2010/main" val="2740224949"/>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43</TotalTime>
  <Words>2981</Words>
  <Application>Microsoft Macintosh PowerPoint</Application>
  <PresentationFormat>Widescreen</PresentationFormat>
  <Paragraphs>247</Paragraphs>
  <Slides>43</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Century Gothic</vt:lpstr>
      <vt:lpstr>Wingdings 3</vt:lpstr>
      <vt:lpstr>Wisp</vt:lpstr>
      <vt:lpstr>Business Communication</vt:lpstr>
      <vt:lpstr>A little bit about my office</vt:lpstr>
      <vt:lpstr>Confidentiality</vt:lpstr>
      <vt:lpstr>When to come for help</vt:lpstr>
      <vt:lpstr>Databases aren’t like google</vt:lpstr>
      <vt:lpstr>Why Can’t I Just Google Things?</vt:lpstr>
      <vt:lpstr>Library Webpage</vt:lpstr>
      <vt:lpstr>How to enhance your search</vt:lpstr>
      <vt:lpstr>Use Your Big Kid Words</vt:lpstr>
      <vt:lpstr>Behold the side bar awesomeness</vt:lpstr>
      <vt:lpstr>Search Result citation info</vt:lpstr>
      <vt:lpstr>Article Breakdown</vt:lpstr>
      <vt:lpstr>Wait! I need more help!</vt:lpstr>
      <vt:lpstr>You are the rock star</vt:lpstr>
      <vt:lpstr>What if you came to the library for help, and the articles ended up not being useful?</vt:lpstr>
      <vt:lpstr>Citing your articles</vt:lpstr>
      <vt:lpstr>Citations</vt:lpstr>
      <vt:lpstr>How would your professor even know…</vt:lpstr>
      <vt:lpstr>Citations done! Right?</vt:lpstr>
      <vt:lpstr>Story Time…</vt:lpstr>
      <vt:lpstr>Important Note</vt:lpstr>
      <vt:lpstr>Journal Articles for the Win!</vt:lpstr>
      <vt:lpstr>APA Style Guide</vt:lpstr>
      <vt:lpstr>Authors</vt:lpstr>
      <vt:lpstr>Less than optimal citations</vt:lpstr>
      <vt:lpstr>Websites Are Great!</vt:lpstr>
      <vt:lpstr>APA Style Guide</vt:lpstr>
      <vt:lpstr>Date Variations</vt:lpstr>
      <vt:lpstr>Authors and Groups</vt:lpstr>
      <vt:lpstr>Free samples!</vt:lpstr>
      <vt:lpstr>Purdue owl</vt:lpstr>
      <vt:lpstr>Purdue Owl Homepage</vt:lpstr>
      <vt:lpstr>Citation Options</vt:lpstr>
      <vt:lpstr>PowerPoint Presentation</vt:lpstr>
      <vt:lpstr>#FYC (For your class)</vt:lpstr>
      <vt:lpstr>Verbal representation</vt:lpstr>
      <vt:lpstr>Written respresentation</vt:lpstr>
      <vt:lpstr>Interpretive dance</vt:lpstr>
      <vt:lpstr>Body language</vt:lpstr>
      <vt:lpstr>Closing the deal</vt:lpstr>
      <vt:lpstr>Download this super helpful guide!</vt:lpstr>
      <vt:lpstr>How to contact me:</vt:lpstr>
      <vt:lpstr>Go forward and make me proud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Communication</dc:title>
  <dc:creator>Zane, Katy</dc:creator>
  <cp:lastModifiedBy>Zane, Katy</cp:lastModifiedBy>
  <cp:revision>1</cp:revision>
  <dcterms:created xsi:type="dcterms:W3CDTF">2023-10-25T12:26:21Z</dcterms:created>
  <dcterms:modified xsi:type="dcterms:W3CDTF">2023-10-25T13:09:23Z</dcterms:modified>
</cp:coreProperties>
</file>