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Lst>
  <p:notesMasterIdLst>
    <p:notesMasterId r:id="rId50"/>
  </p:notesMasterIdLst>
  <p:sldIdLst>
    <p:sldId id="256" r:id="rId2"/>
    <p:sldId id="257" r:id="rId3"/>
    <p:sldId id="258" r:id="rId4"/>
    <p:sldId id="259" r:id="rId5"/>
    <p:sldId id="373" r:id="rId6"/>
    <p:sldId id="260" r:id="rId7"/>
    <p:sldId id="262" r:id="rId8"/>
    <p:sldId id="263" r:id="rId9"/>
    <p:sldId id="265" r:id="rId10"/>
    <p:sldId id="302" r:id="rId11"/>
    <p:sldId id="330" r:id="rId12"/>
    <p:sldId id="303" r:id="rId13"/>
    <p:sldId id="356" r:id="rId14"/>
    <p:sldId id="305" r:id="rId15"/>
    <p:sldId id="354" r:id="rId16"/>
    <p:sldId id="355" r:id="rId17"/>
    <p:sldId id="342" r:id="rId18"/>
    <p:sldId id="331" r:id="rId19"/>
    <p:sldId id="307" r:id="rId20"/>
    <p:sldId id="357" r:id="rId21"/>
    <p:sldId id="274" r:id="rId22"/>
    <p:sldId id="275" r:id="rId23"/>
    <p:sldId id="359" r:id="rId24"/>
    <p:sldId id="372" r:id="rId25"/>
    <p:sldId id="384" r:id="rId26"/>
    <p:sldId id="374" r:id="rId27"/>
    <p:sldId id="376" r:id="rId28"/>
    <p:sldId id="375" r:id="rId29"/>
    <p:sldId id="377" r:id="rId30"/>
    <p:sldId id="394" r:id="rId31"/>
    <p:sldId id="378" r:id="rId32"/>
    <p:sldId id="379" r:id="rId33"/>
    <p:sldId id="385" r:id="rId34"/>
    <p:sldId id="386" r:id="rId35"/>
    <p:sldId id="388" r:id="rId36"/>
    <p:sldId id="387" r:id="rId37"/>
    <p:sldId id="389" r:id="rId38"/>
    <p:sldId id="393" r:id="rId39"/>
    <p:sldId id="390" r:id="rId40"/>
    <p:sldId id="391" r:id="rId41"/>
    <p:sldId id="367" r:id="rId42"/>
    <p:sldId id="321" r:id="rId43"/>
    <p:sldId id="380" r:id="rId44"/>
    <p:sldId id="381" r:id="rId45"/>
    <p:sldId id="319" r:id="rId46"/>
    <p:sldId id="382" r:id="rId47"/>
    <p:sldId id="341" r:id="rId48"/>
    <p:sldId id="28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8"/>
    <p:restoredTop sz="82993"/>
  </p:normalViewPr>
  <p:slideViewPr>
    <p:cSldViewPr snapToGrid="0" snapToObjects="1">
      <p:cViewPr varScale="1">
        <p:scale>
          <a:sx n="105" d="100"/>
          <a:sy n="105" d="100"/>
        </p:scale>
        <p:origin x="784"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3.xml.rels><?xml version="1.0" encoding="UTF-8" standalone="yes"?>
<Relationships xmlns="http://schemas.openxmlformats.org/package/2006/relationships"><Relationship Id="rId1" Type="http://schemas.openxmlformats.org/officeDocument/2006/relationships/hyperlink" Target="mailto:Katy.zane@westliberty.edu"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hyperlink" Target="mailto:Katy.zane@westliberty.edu"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465F3-B95A-4DC1-8EE1-B9FD04F44D45}" type="doc">
      <dgm:prSet loTypeId="urn:microsoft.com/office/officeart/2005/8/layout/default" loCatId="list" qsTypeId="urn:microsoft.com/office/officeart/2005/8/quickstyle/simple5" qsCatId="simple" csTypeId="urn:microsoft.com/office/officeart/2005/8/colors/accent6_2" csCatId="accent6" phldr="1"/>
      <dgm:spPr/>
      <dgm:t>
        <a:bodyPr/>
        <a:lstStyle/>
        <a:p>
          <a:endParaRPr lang="en-US"/>
        </a:p>
      </dgm:t>
    </dgm:pt>
    <dgm:pt modelId="{A5ACA278-C290-4F58-BF10-0E04BF09126A}">
      <dgm:prSet/>
      <dgm:spPr/>
      <dgm:t>
        <a:bodyPr/>
        <a:lstStyle/>
        <a:p>
          <a:r>
            <a:rPr lang="en-US" baseline="0"/>
            <a:t>Books</a:t>
          </a:r>
          <a:endParaRPr lang="en-US"/>
        </a:p>
      </dgm:t>
    </dgm:pt>
    <dgm:pt modelId="{FE82B1D0-2051-47C8-B964-F31D206DC302}" type="parTrans" cxnId="{DF85489B-7E39-4C40-BE8E-AC8AEFCB80C9}">
      <dgm:prSet/>
      <dgm:spPr/>
      <dgm:t>
        <a:bodyPr/>
        <a:lstStyle/>
        <a:p>
          <a:endParaRPr lang="en-US"/>
        </a:p>
      </dgm:t>
    </dgm:pt>
    <dgm:pt modelId="{F6593818-D73C-46EF-8625-9C50FDBBA693}" type="sibTrans" cxnId="{DF85489B-7E39-4C40-BE8E-AC8AEFCB80C9}">
      <dgm:prSet/>
      <dgm:spPr/>
      <dgm:t>
        <a:bodyPr/>
        <a:lstStyle/>
        <a:p>
          <a:endParaRPr lang="en-US"/>
        </a:p>
      </dgm:t>
    </dgm:pt>
    <dgm:pt modelId="{C074999A-14D3-4932-9E6D-61B18AED4438}">
      <dgm:prSet/>
      <dgm:spPr/>
      <dgm:t>
        <a:bodyPr/>
        <a:lstStyle/>
        <a:p>
          <a:r>
            <a:rPr lang="en-US" baseline="0"/>
            <a:t>Interlibrary loan (articles and books)</a:t>
          </a:r>
          <a:endParaRPr lang="en-US"/>
        </a:p>
      </dgm:t>
    </dgm:pt>
    <dgm:pt modelId="{14C86256-4A2F-4F2C-8B5F-3A35B4E94C39}" type="parTrans" cxnId="{20E52D26-6908-493C-893D-6B7D78E96E37}">
      <dgm:prSet/>
      <dgm:spPr/>
      <dgm:t>
        <a:bodyPr/>
        <a:lstStyle/>
        <a:p>
          <a:endParaRPr lang="en-US"/>
        </a:p>
      </dgm:t>
    </dgm:pt>
    <dgm:pt modelId="{A091E1CE-8AB3-49EA-8BBD-8BB479A965BF}" type="sibTrans" cxnId="{20E52D26-6908-493C-893D-6B7D78E96E37}">
      <dgm:prSet/>
      <dgm:spPr/>
      <dgm:t>
        <a:bodyPr/>
        <a:lstStyle/>
        <a:p>
          <a:endParaRPr lang="en-US"/>
        </a:p>
      </dgm:t>
    </dgm:pt>
    <dgm:pt modelId="{21510D44-9840-4792-9395-A6F7F580504D}">
      <dgm:prSet/>
      <dgm:spPr/>
      <dgm:t>
        <a:bodyPr/>
        <a:lstStyle/>
        <a:p>
          <a:r>
            <a:rPr lang="en-US" baseline="0"/>
            <a:t>Place to study</a:t>
          </a:r>
          <a:endParaRPr lang="en-US"/>
        </a:p>
      </dgm:t>
    </dgm:pt>
    <dgm:pt modelId="{69649F29-415B-4A5D-8012-0739EAB0849D}" type="parTrans" cxnId="{BE941BEE-9C9E-4E56-BBBD-09A4141A6B01}">
      <dgm:prSet/>
      <dgm:spPr/>
      <dgm:t>
        <a:bodyPr/>
        <a:lstStyle/>
        <a:p>
          <a:endParaRPr lang="en-US"/>
        </a:p>
      </dgm:t>
    </dgm:pt>
    <dgm:pt modelId="{A51A5AB0-B5AC-4C24-AD12-CD74DB1CD4F0}" type="sibTrans" cxnId="{BE941BEE-9C9E-4E56-BBBD-09A4141A6B01}">
      <dgm:prSet/>
      <dgm:spPr/>
      <dgm:t>
        <a:bodyPr/>
        <a:lstStyle/>
        <a:p>
          <a:endParaRPr lang="en-US"/>
        </a:p>
      </dgm:t>
    </dgm:pt>
    <dgm:pt modelId="{0B884A91-1291-446D-8626-6C594DB3F861}">
      <dgm:prSet/>
      <dgm:spPr/>
      <dgm:t>
        <a:bodyPr/>
        <a:lstStyle/>
        <a:p>
          <a:r>
            <a:rPr lang="en-US" baseline="0"/>
            <a:t>DVD rentals (not just educational ones)</a:t>
          </a:r>
          <a:endParaRPr lang="en-US"/>
        </a:p>
      </dgm:t>
    </dgm:pt>
    <dgm:pt modelId="{D6B7C95D-BB3B-4786-A882-21C28A1B3EBC}" type="parTrans" cxnId="{F6FB45C5-C0C4-4E26-9E3D-82290FCA5E87}">
      <dgm:prSet/>
      <dgm:spPr/>
      <dgm:t>
        <a:bodyPr/>
        <a:lstStyle/>
        <a:p>
          <a:endParaRPr lang="en-US"/>
        </a:p>
      </dgm:t>
    </dgm:pt>
    <dgm:pt modelId="{23BAD889-5129-412A-A675-452546A9B47B}" type="sibTrans" cxnId="{F6FB45C5-C0C4-4E26-9E3D-82290FCA5E87}">
      <dgm:prSet/>
      <dgm:spPr/>
      <dgm:t>
        <a:bodyPr/>
        <a:lstStyle/>
        <a:p>
          <a:endParaRPr lang="en-US"/>
        </a:p>
      </dgm:t>
    </dgm:pt>
    <dgm:pt modelId="{7812E135-B502-4F63-8589-17A2DF53EDD8}">
      <dgm:prSet/>
      <dgm:spPr/>
      <dgm:t>
        <a:bodyPr/>
        <a:lstStyle/>
        <a:p>
          <a:r>
            <a:rPr lang="en-US" baseline="0"/>
            <a:t>Databases are by far the most popular service we offer</a:t>
          </a:r>
          <a:endParaRPr lang="en-US"/>
        </a:p>
      </dgm:t>
    </dgm:pt>
    <dgm:pt modelId="{913710AF-59CA-4342-9A09-3874B0CBD8C3}" type="parTrans" cxnId="{FDB3FAA2-9C5B-4C09-AAE9-9B9CA6DB1F1F}">
      <dgm:prSet/>
      <dgm:spPr/>
      <dgm:t>
        <a:bodyPr/>
        <a:lstStyle/>
        <a:p>
          <a:endParaRPr lang="en-US"/>
        </a:p>
      </dgm:t>
    </dgm:pt>
    <dgm:pt modelId="{7EF7E8DE-BD57-414B-9217-491B2B124091}" type="sibTrans" cxnId="{FDB3FAA2-9C5B-4C09-AAE9-9B9CA6DB1F1F}">
      <dgm:prSet/>
      <dgm:spPr/>
      <dgm:t>
        <a:bodyPr/>
        <a:lstStyle/>
        <a:p>
          <a:endParaRPr lang="en-US"/>
        </a:p>
      </dgm:t>
    </dgm:pt>
    <dgm:pt modelId="{343D0D77-97DD-CA43-BDC1-C467F028164E}" type="pres">
      <dgm:prSet presAssocID="{43E465F3-B95A-4DC1-8EE1-B9FD04F44D45}" presName="diagram" presStyleCnt="0">
        <dgm:presLayoutVars>
          <dgm:dir/>
          <dgm:resizeHandles val="exact"/>
        </dgm:presLayoutVars>
      </dgm:prSet>
      <dgm:spPr/>
    </dgm:pt>
    <dgm:pt modelId="{29275939-111E-264E-BB33-B174532BAB27}" type="pres">
      <dgm:prSet presAssocID="{A5ACA278-C290-4F58-BF10-0E04BF09126A}" presName="node" presStyleLbl="node1" presStyleIdx="0" presStyleCnt="5">
        <dgm:presLayoutVars>
          <dgm:bulletEnabled val="1"/>
        </dgm:presLayoutVars>
      </dgm:prSet>
      <dgm:spPr/>
    </dgm:pt>
    <dgm:pt modelId="{3B528A6F-1108-3C46-8185-25779CF64152}" type="pres">
      <dgm:prSet presAssocID="{F6593818-D73C-46EF-8625-9C50FDBBA693}" presName="sibTrans" presStyleCnt="0"/>
      <dgm:spPr/>
    </dgm:pt>
    <dgm:pt modelId="{01D7B6FA-D31F-F149-AD78-2C3A0ECFBAD8}" type="pres">
      <dgm:prSet presAssocID="{C074999A-14D3-4932-9E6D-61B18AED4438}" presName="node" presStyleLbl="node1" presStyleIdx="1" presStyleCnt="5">
        <dgm:presLayoutVars>
          <dgm:bulletEnabled val="1"/>
        </dgm:presLayoutVars>
      </dgm:prSet>
      <dgm:spPr/>
    </dgm:pt>
    <dgm:pt modelId="{61E863B4-B805-4E4B-86EF-5C1F44DD8658}" type="pres">
      <dgm:prSet presAssocID="{A091E1CE-8AB3-49EA-8BBD-8BB479A965BF}" presName="sibTrans" presStyleCnt="0"/>
      <dgm:spPr/>
    </dgm:pt>
    <dgm:pt modelId="{004D731A-E6D1-D646-81CD-932EE0F46CD2}" type="pres">
      <dgm:prSet presAssocID="{21510D44-9840-4792-9395-A6F7F580504D}" presName="node" presStyleLbl="node1" presStyleIdx="2" presStyleCnt="5">
        <dgm:presLayoutVars>
          <dgm:bulletEnabled val="1"/>
        </dgm:presLayoutVars>
      </dgm:prSet>
      <dgm:spPr/>
    </dgm:pt>
    <dgm:pt modelId="{95FEBB8A-186E-4B46-89B2-9AD33B10007D}" type="pres">
      <dgm:prSet presAssocID="{A51A5AB0-B5AC-4C24-AD12-CD74DB1CD4F0}" presName="sibTrans" presStyleCnt="0"/>
      <dgm:spPr/>
    </dgm:pt>
    <dgm:pt modelId="{BAD5C3C8-0238-524C-9D15-D76FC74AF49B}" type="pres">
      <dgm:prSet presAssocID="{0B884A91-1291-446D-8626-6C594DB3F861}" presName="node" presStyleLbl="node1" presStyleIdx="3" presStyleCnt="5">
        <dgm:presLayoutVars>
          <dgm:bulletEnabled val="1"/>
        </dgm:presLayoutVars>
      </dgm:prSet>
      <dgm:spPr/>
    </dgm:pt>
    <dgm:pt modelId="{2D9456EB-3825-E24B-8031-CFA1F7C4BEFC}" type="pres">
      <dgm:prSet presAssocID="{23BAD889-5129-412A-A675-452546A9B47B}" presName="sibTrans" presStyleCnt="0"/>
      <dgm:spPr/>
    </dgm:pt>
    <dgm:pt modelId="{71C72788-EE68-D34D-8969-F5C529AB4510}" type="pres">
      <dgm:prSet presAssocID="{7812E135-B502-4F63-8589-17A2DF53EDD8}" presName="node" presStyleLbl="node1" presStyleIdx="4" presStyleCnt="5">
        <dgm:presLayoutVars>
          <dgm:bulletEnabled val="1"/>
        </dgm:presLayoutVars>
      </dgm:prSet>
      <dgm:spPr/>
    </dgm:pt>
  </dgm:ptLst>
  <dgm:cxnLst>
    <dgm:cxn modelId="{1C694912-E581-1745-B736-39DDDC1EAD46}" type="presOf" srcId="{C074999A-14D3-4932-9E6D-61B18AED4438}" destId="{01D7B6FA-D31F-F149-AD78-2C3A0ECFBAD8}" srcOrd="0" destOrd="0" presId="urn:microsoft.com/office/officeart/2005/8/layout/default"/>
    <dgm:cxn modelId="{20E52D26-6908-493C-893D-6B7D78E96E37}" srcId="{43E465F3-B95A-4DC1-8EE1-B9FD04F44D45}" destId="{C074999A-14D3-4932-9E6D-61B18AED4438}" srcOrd="1" destOrd="0" parTransId="{14C86256-4A2F-4F2C-8B5F-3A35B4E94C39}" sibTransId="{A091E1CE-8AB3-49EA-8BBD-8BB479A965BF}"/>
    <dgm:cxn modelId="{7536172B-B651-5041-9B2C-485F555D4E46}" type="presOf" srcId="{A5ACA278-C290-4F58-BF10-0E04BF09126A}" destId="{29275939-111E-264E-BB33-B174532BAB27}" srcOrd="0" destOrd="0" presId="urn:microsoft.com/office/officeart/2005/8/layout/default"/>
    <dgm:cxn modelId="{FBF4A742-3FE8-8241-9A96-60E1BC62D571}" type="presOf" srcId="{7812E135-B502-4F63-8589-17A2DF53EDD8}" destId="{71C72788-EE68-D34D-8969-F5C529AB4510}" srcOrd="0" destOrd="0" presId="urn:microsoft.com/office/officeart/2005/8/layout/default"/>
    <dgm:cxn modelId="{D3360643-4F8A-7F42-912A-1855831962E7}" type="presOf" srcId="{21510D44-9840-4792-9395-A6F7F580504D}" destId="{004D731A-E6D1-D646-81CD-932EE0F46CD2}" srcOrd="0" destOrd="0" presId="urn:microsoft.com/office/officeart/2005/8/layout/default"/>
    <dgm:cxn modelId="{57907672-4EDA-0446-A8F4-98A401094877}" type="presOf" srcId="{0B884A91-1291-446D-8626-6C594DB3F861}" destId="{BAD5C3C8-0238-524C-9D15-D76FC74AF49B}" srcOrd="0" destOrd="0" presId="urn:microsoft.com/office/officeart/2005/8/layout/default"/>
    <dgm:cxn modelId="{DF85489B-7E39-4C40-BE8E-AC8AEFCB80C9}" srcId="{43E465F3-B95A-4DC1-8EE1-B9FD04F44D45}" destId="{A5ACA278-C290-4F58-BF10-0E04BF09126A}" srcOrd="0" destOrd="0" parTransId="{FE82B1D0-2051-47C8-B964-F31D206DC302}" sibTransId="{F6593818-D73C-46EF-8625-9C50FDBBA693}"/>
    <dgm:cxn modelId="{FDB3FAA2-9C5B-4C09-AAE9-9B9CA6DB1F1F}" srcId="{43E465F3-B95A-4DC1-8EE1-B9FD04F44D45}" destId="{7812E135-B502-4F63-8589-17A2DF53EDD8}" srcOrd="4" destOrd="0" parTransId="{913710AF-59CA-4342-9A09-3874B0CBD8C3}" sibTransId="{7EF7E8DE-BD57-414B-9217-491B2B124091}"/>
    <dgm:cxn modelId="{F6FB45C5-C0C4-4E26-9E3D-82290FCA5E87}" srcId="{43E465F3-B95A-4DC1-8EE1-B9FD04F44D45}" destId="{0B884A91-1291-446D-8626-6C594DB3F861}" srcOrd="3" destOrd="0" parTransId="{D6B7C95D-BB3B-4786-A882-21C28A1B3EBC}" sibTransId="{23BAD889-5129-412A-A675-452546A9B47B}"/>
    <dgm:cxn modelId="{B0253AC6-77BA-3C4C-AFA5-55C3B9F9CFEF}" type="presOf" srcId="{43E465F3-B95A-4DC1-8EE1-B9FD04F44D45}" destId="{343D0D77-97DD-CA43-BDC1-C467F028164E}" srcOrd="0" destOrd="0" presId="urn:microsoft.com/office/officeart/2005/8/layout/default"/>
    <dgm:cxn modelId="{BE941BEE-9C9E-4E56-BBBD-09A4141A6B01}" srcId="{43E465F3-B95A-4DC1-8EE1-B9FD04F44D45}" destId="{21510D44-9840-4792-9395-A6F7F580504D}" srcOrd="2" destOrd="0" parTransId="{69649F29-415B-4A5D-8012-0739EAB0849D}" sibTransId="{A51A5AB0-B5AC-4C24-AD12-CD74DB1CD4F0}"/>
    <dgm:cxn modelId="{8FB6046F-EECA-A74D-84CC-5AAB47C0D4CB}" type="presParOf" srcId="{343D0D77-97DD-CA43-BDC1-C467F028164E}" destId="{29275939-111E-264E-BB33-B174532BAB27}" srcOrd="0" destOrd="0" presId="urn:microsoft.com/office/officeart/2005/8/layout/default"/>
    <dgm:cxn modelId="{A59A5893-02C0-0647-8069-BDBC0DF9BA21}" type="presParOf" srcId="{343D0D77-97DD-CA43-BDC1-C467F028164E}" destId="{3B528A6F-1108-3C46-8185-25779CF64152}" srcOrd="1" destOrd="0" presId="urn:microsoft.com/office/officeart/2005/8/layout/default"/>
    <dgm:cxn modelId="{F91C732B-6D84-2340-A3D9-3C4DF3CE68EB}" type="presParOf" srcId="{343D0D77-97DD-CA43-BDC1-C467F028164E}" destId="{01D7B6FA-D31F-F149-AD78-2C3A0ECFBAD8}" srcOrd="2" destOrd="0" presId="urn:microsoft.com/office/officeart/2005/8/layout/default"/>
    <dgm:cxn modelId="{4D6402C3-6328-6849-A276-3C95F6443015}" type="presParOf" srcId="{343D0D77-97DD-CA43-BDC1-C467F028164E}" destId="{61E863B4-B805-4E4B-86EF-5C1F44DD8658}" srcOrd="3" destOrd="0" presId="urn:microsoft.com/office/officeart/2005/8/layout/default"/>
    <dgm:cxn modelId="{3110B6B8-413A-8948-BFD1-565FD885B6B8}" type="presParOf" srcId="{343D0D77-97DD-CA43-BDC1-C467F028164E}" destId="{004D731A-E6D1-D646-81CD-932EE0F46CD2}" srcOrd="4" destOrd="0" presId="urn:microsoft.com/office/officeart/2005/8/layout/default"/>
    <dgm:cxn modelId="{F9BE539C-A70D-B545-960A-E3BCA86D7C37}" type="presParOf" srcId="{343D0D77-97DD-CA43-BDC1-C467F028164E}" destId="{95FEBB8A-186E-4B46-89B2-9AD33B10007D}" srcOrd="5" destOrd="0" presId="urn:microsoft.com/office/officeart/2005/8/layout/default"/>
    <dgm:cxn modelId="{CF8FBA26-154C-454B-AA7E-C2369EC54CED}" type="presParOf" srcId="{343D0D77-97DD-CA43-BDC1-C467F028164E}" destId="{BAD5C3C8-0238-524C-9D15-D76FC74AF49B}" srcOrd="6" destOrd="0" presId="urn:microsoft.com/office/officeart/2005/8/layout/default"/>
    <dgm:cxn modelId="{30532586-C122-A44F-A0F1-C000EDCB1055}" type="presParOf" srcId="{343D0D77-97DD-CA43-BDC1-C467F028164E}" destId="{2D9456EB-3825-E24B-8031-CFA1F7C4BEFC}" srcOrd="7" destOrd="0" presId="urn:microsoft.com/office/officeart/2005/8/layout/default"/>
    <dgm:cxn modelId="{B54F1E31-8F56-964F-A09E-A6565371DEE8}" type="presParOf" srcId="{343D0D77-97DD-CA43-BDC1-C467F028164E}" destId="{71C72788-EE68-D34D-8969-F5C529AB4510}" srcOrd="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4AFC1-C27A-4712-B18A-91D9D1E69E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26BDD5-CBAE-4B92-804F-D2C6B674D811}">
      <dgm:prSet/>
      <dgm:spPr/>
      <dgm:t>
        <a:bodyPr/>
        <a:lstStyle/>
        <a:p>
          <a:r>
            <a:rPr lang="en-US"/>
            <a:t>MLA is very…nebulous. </a:t>
          </a:r>
        </a:p>
      </dgm:t>
    </dgm:pt>
    <dgm:pt modelId="{C2792378-8FDC-4692-8CA3-F1862E294BCA}" type="parTrans" cxnId="{043C3229-3544-4447-8DCB-4F2CCB3CC13A}">
      <dgm:prSet/>
      <dgm:spPr/>
      <dgm:t>
        <a:bodyPr/>
        <a:lstStyle/>
        <a:p>
          <a:endParaRPr lang="en-US"/>
        </a:p>
      </dgm:t>
    </dgm:pt>
    <dgm:pt modelId="{39BF158D-B772-4F3F-8FE7-57A3FC53DAAF}" type="sibTrans" cxnId="{043C3229-3544-4447-8DCB-4F2CCB3CC13A}">
      <dgm:prSet/>
      <dgm:spPr/>
      <dgm:t>
        <a:bodyPr/>
        <a:lstStyle/>
        <a:p>
          <a:endParaRPr lang="en-US"/>
        </a:p>
      </dgm:t>
    </dgm:pt>
    <dgm:pt modelId="{B6843D77-2D30-49DE-BE5C-CFB44A2C3266}">
      <dgm:prSet/>
      <dgm:spPr/>
      <dgm:t>
        <a:bodyPr/>
        <a:lstStyle/>
        <a:p>
          <a:r>
            <a:rPr lang="en-US"/>
            <a:t>Your professor may have an idea about how to cite that is different from mine. </a:t>
          </a:r>
        </a:p>
      </dgm:t>
    </dgm:pt>
    <dgm:pt modelId="{174C08F7-54FE-4B46-B58B-D145CB87CC61}" type="parTrans" cxnId="{00D8CFE1-5640-4C87-AC97-2F9D0C634055}">
      <dgm:prSet/>
      <dgm:spPr/>
      <dgm:t>
        <a:bodyPr/>
        <a:lstStyle/>
        <a:p>
          <a:endParaRPr lang="en-US"/>
        </a:p>
      </dgm:t>
    </dgm:pt>
    <dgm:pt modelId="{5B8999B1-E8AA-4A75-9726-FB166B729023}" type="sibTrans" cxnId="{00D8CFE1-5640-4C87-AC97-2F9D0C634055}">
      <dgm:prSet/>
      <dgm:spPr/>
      <dgm:t>
        <a:bodyPr/>
        <a:lstStyle/>
        <a:p>
          <a:endParaRPr lang="en-US"/>
        </a:p>
      </dgm:t>
    </dgm:pt>
    <dgm:pt modelId="{EC7DD17D-0BCA-43AB-B162-015D1B4D8C6F}">
      <dgm:prSet/>
      <dgm:spPr/>
      <dgm:t>
        <a:bodyPr/>
        <a:lstStyle/>
        <a:p>
          <a:r>
            <a:rPr lang="en-US"/>
            <a:t>The safest thing with this style guide is to ask your professor about their expectations. </a:t>
          </a:r>
        </a:p>
      </dgm:t>
    </dgm:pt>
    <dgm:pt modelId="{C61084D2-AFFC-4066-AB52-35985D86DDDF}" type="parTrans" cxnId="{D42AC858-B85D-4661-ACC4-B10BE071ABFD}">
      <dgm:prSet/>
      <dgm:spPr/>
      <dgm:t>
        <a:bodyPr/>
        <a:lstStyle/>
        <a:p>
          <a:endParaRPr lang="en-US"/>
        </a:p>
      </dgm:t>
    </dgm:pt>
    <dgm:pt modelId="{54E4E9E0-629F-46E2-B948-E261C62D0933}" type="sibTrans" cxnId="{D42AC858-B85D-4661-ACC4-B10BE071ABFD}">
      <dgm:prSet/>
      <dgm:spPr/>
      <dgm:t>
        <a:bodyPr/>
        <a:lstStyle/>
        <a:p>
          <a:endParaRPr lang="en-US"/>
        </a:p>
      </dgm:t>
    </dgm:pt>
    <dgm:pt modelId="{65E58ED5-0836-4EC7-8936-4E1E74C363E0}">
      <dgm:prSet/>
      <dgm:spPr/>
      <dgm:t>
        <a:bodyPr/>
        <a:lstStyle/>
        <a:p>
          <a:r>
            <a:rPr lang="en-US"/>
            <a:t>Even Purdue Owl (the ultimate authority) is evasive in their citation recommendations, and if that doesn’t say something…</a:t>
          </a:r>
        </a:p>
      </dgm:t>
    </dgm:pt>
    <dgm:pt modelId="{1EA374BC-1774-4C05-AC3C-10D22A1BD1B4}" type="parTrans" cxnId="{2856C8FC-9E20-46DD-8656-116938DD83D5}">
      <dgm:prSet/>
      <dgm:spPr/>
      <dgm:t>
        <a:bodyPr/>
        <a:lstStyle/>
        <a:p>
          <a:endParaRPr lang="en-US"/>
        </a:p>
      </dgm:t>
    </dgm:pt>
    <dgm:pt modelId="{808DD60A-8012-48B2-AABA-366E426B912C}" type="sibTrans" cxnId="{2856C8FC-9E20-46DD-8656-116938DD83D5}">
      <dgm:prSet/>
      <dgm:spPr/>
      <dgm:t>
        <a:bodyPr/>
        <a:lstStyle/>
        <a:p>
          <a:endParaRPr lang="en-US"/>
        </a:p>
      </dgm:t>
    </dgm:pt>
    <dgm:pt modelId="{5461DBA7-C4F8-4C14-ADC2-ABF5DD8A67BA}">
      <dgm:prSet/>
      <dgm:spPr/>
      <dgm:t>
        <a:bodyPr/>
        <a:lstStyle/>
        <a:p>
          <a:r>
            <a:rPr lang="en-US"/>
            <a:t>But in case it’s midnight and due tomorrow, on that note!</a:t>
          </a:r>
        </a:p>
      </dgm:t>
    </dgm:pt>
    <dgm:pt modelId="{F7A75E5D-F4A6-4057-BCE5-5A9294761684}" type="parTrans" cxnId="{021D4E0B-C58D-418F-AE1C-8A93A2DB1383}">
      <dgm:prSet/>
      <dgm:spPr/>
      <dgm:t>
        <a:bodyPr/>
        <a:lstStyle/>
        <a:p>
          <a:endParaRPr lang="en-US"/>
        </a:p>
      </dgm:t>
    </dgm:pt>
    <dgm:pt modelId="{A768C053-3B81-45D0-B4C1-506366F689BE}" type="sibTrans" cxnId="{021D4E0B-C58D-418F-AE1C-8A93A2DB1383}">
      <dgm:prSet/>
      <dgm:spPr/>
      <dgm:t>
        <a:bodyPr/>
        <a:lstStyle/>
        <a:p>
          <a:endParaRPr lang="en-US"/>
        </a:p>
      </dgm:t>
    </dgm:pt>
    <dgm:pt modelId="{BAD3F279-0AE1-E640-8863-6226493BBB7B}" type="pres">
      <dgm:prSet presAssocID="{9594AFC1-C27A-4712-B18A-91D9D1E69ECB}" presName="vert0" presStyleCnt="0">
        <dgm:presLayoutVars>
          <dgm:dir/>
          <dgm:animOne val="branch"/>
          <dgm:animLvl val="lvl"/>
        </dgm:presLayoutVars>
      </dgm:prSet>
      <dgm:spPr/>
    </dgm:pt>
    <dgm:pt modelId="{CD934C37-DD2E-F84E-8422-14DBAA639517}" type="pres">
      <dgm:prSet presAssocID="{5326BDD5-CBAE-4B92-804F-D2C6B674D811}" presName="thickLine" presStyleLbl="alignNode1" presStyleIdx="0" presStyleCnt="5"/>
      <dgm:spPr/>
    </dgm:pt>
    <dgm:pt modelId="{BE04F3F6-670B-6849-A60C-7CA717C54762}" type="pres">
      <dgm:prSet presAssocID="{5326BDD5-CBAE-4B92-804F-D2C6B674D811}" presName="horz1" presStyleCnt="0"/>
      <dgm:spPr/>
    </dgm:pt>
    <dgm:pt modelId="{85DB0E44-20D5-6947-9E58-A28A91725B4A}" type="pres">
      <dgm:prSet presAssocID="{5326BDD5-CBAE-4B92-804F-D2C6B674D811}" presName="tx1" presStyleLbl="revTx" presStyleIdx="0" presStyleCnt="5"/>
      <dgm:spPr/>
    </dgm:pt>
    <dgm:pt modelId="{5FC774E8-B4A4-C744-8D46-21E3CDEAEA32}" type="pres">
      <dgm:prSet presAssocID="{5326BDD5-CBAE-4B92-804F-D2C6B674D811}" presName="vert1" presStyleCnt="0"/>
      <dgm:spPr/>
    </dgm:pt>
    <dgm:pt modelId="{3F971916-3BA8-1545-9889-D46BD7C1F883}" type="pres">
      <dgm:prSet presAssocID="{B6843D77-2D30-49DE-BE5C-CFB44A2C3266}" presName="thickLine" presStyleLbl="alignNode1" presStyleIdx="1" presStyleCnt="5"/>
      <dgm:spPr/>
    </dgm:pt>
    <dgm:pt modelId="{7C714F39-7B05-754A-A949-67C633A550EC}" type="pres">
      <dgm:prSet presAssocID="{B6843D77-2D30-49DE-BE5C-CFB44A2C3266}" presName="horz1" presStyleCnt="0"/>
      <dgm:spPr/>
    </dgm:pt>
    <dgm:pt modelId="{3F108221-4005-A44A-A361-D42F0CE05546}" type="pres">
      <dgm:prSet presAssocID="{B6843D77-2D30-49DE-BE5C-CFB44A2C3266}" presName="tx1" presStyleLbl="revTx" presStyleIdx="1" presStyleCnt="5"/>
      <dgm:spPr/>
    </dgm:pt>
    <dgm:pt modelId="{38F917EC-E797-454F-AFBF-A64931E32A75}" type="pres">
      <dgm:prSet presAssocID="{B6843D77-2D30-49DE-BE5C-CFB44A2C3266}" presName="vert1" presStyleCnt="0"/>
      <dgm:spPr/>
    </dgm:pt>
    <dgm:pt modelId="{0F75D2A6-4F1F-BC4A-B2C4-90C57C042202}" type="pres">
      <dgm:prSet presAssocID="{EC7DD17D-0BCA-43AB-B162-015D1B4D8C6F}" presName="thickLine" presStyleLbl="alignNode1" presStyleIdx="2" presStyleCnt="5"/>
      <dgm:spPr/>
    </dgm:pt>
    <dgm:pt modelId="{E29F43F6-C296-1440-B3B5-6E0D206AE383}" type="pres">
      <dgm:prSet presAssocID="{EC7DD17D-0BCA-43AB-B162-015D1B4D8C6F}" presName="horz1" presStyleCnt="0"/>
      <dgm:spPr/>
    </dgm:pt>
    <dgm:pt modelId="{BAAACD2F-A0E2-0E42-A440-589798419150}" type="pres">
      <dgm:prSet presAssocID="{EC7DD17D-0BCA-43AB-B162-015D1B4D8C6F}" presName="tx1" presStyleLbl="revTx" presStyleIdx="2" presStyleCnt="5"/>
      <dgm:spPr/>
    </dgm:pt>
    <dgm:pt modelId="{E013987E-FB8C-F940-928C-3FDF49B12631}" type="pres">
      <dgm:prSet presAssocID="{EC7DD17D-0BCA-43AB-B162-015D1B4D8C6F}" presName="vert1" presStyleCnt="0"/>
      <dgm:spPr/>
    </dgm:pt>
    <dgm:pt modelId="{2EA67102-0A85-5C4B-8665-99A36CC546BA}" type="pres">
      <dgm:prSet presAssocID="{65E58ED5-0836-4EC7-8936-4E1E74C363E0}" presName="thickLine" presStyleLbl="alignNode1" presStyleIdx="3" presStyleCnt="5"/>
      <dgm:spPr/>
    </dgm:pt>
    <dgm:pt modelId="{3D06676F-79BC-C840-AE96-2BF278621BD1}" type="pres">
      <dgm:prSet presAssocID="{65E58ED5-0836-4EC7-8936-4E1E74C363E0}" presName="horz1" presStyleCnt="0"/>
      <dgm:spPr/>
    </dgm:pt>
    <dgm:pt modelId="{48955314-471A-4749-87AD-1440D97F72C5}" type="pres">
      <dgm:prSet presAssocID="{65E58ED5-0836-4EC7-8936-4E1E74C363E0}" presName="tx1" presStyleLbl="revTx" presStyleIdx="3" presStyleCnt="5"/>
      <dgm:spPr/>
    </dgm:pt>
    <dgm:pt modelId="{711D446C-13A3-8442-844B-C6CF08323D9A}" type="pres">
      <dgm:prSet presAssocID="{65E58ED5-0836-4EC7-8936-4E1E74C363E0}" presName="vert1" presStyleCnt="0"/>
      <dgm:spPr/>
    </dgm:pt>
    <dgm:pt modelId="{B600BE24-12C1-8846-BBB4-27B9C949CF17}" type="pres">
      <dgm:prSet presAssocID="{5461DBA7-C4F8-4C14-ADC2-ABF5DD8A67BA}" presName="thickLine" presStyleLbl="alignNode1" presStyleIdx="4" presStyleCnt="5"/>
      <dgm:spPr/>
    </dgm:pt>
    <dgm:pt modelId="{635D0F6E-B17E-0640-873B-0E166ADB7377}" type="pres">
      <dgm:prSet presAssocID="{5461DBA7-C4F8-4C14-ADC2-ABF5DD8A67BA}" presName="horz1" presStyleCnt="0"/>
      <dgm:spPr/>
    </dgm:pt>
    <dgm:pt modelId="{1DB338B1-81F3-F842-B1CC-CAFC501B635F}" type="pres">
      <dgm:prSet presAssocID="{5461DBA7-C4F8-4C14-ADC2-ABF5DD8A67BA}" presName="tx1" presStyleLbl="revTx" presStyleIdx="4" presStyleCnt="5"/>
      <dgm:spPr/>
    </dgm:pt>
    <dgm:pt modelId="{055DD5FD-3CA6-2A45-94C5-E4A6A9A2E3A8}" type="pres">
      <dgm:prSet presAssocID="{5461DBA7-C4F8-4C14-ADC2-ABF5DD8A67BA}" presName="vert1" presStyleCnt="0"/>
      <dgm:spPr/>
    </dgm:pt>
  </dgm:ptLst>
  <dgm:cxnLst>
    <dgm:cxn modelId="{021D4E0B-C58D-418F-AE1C-8A93A2DB1383}" srcId="{9594AFC1-C27A-4712-B18A-91D9D1E69ECB}" destId="{5461DBA7-C4F8-4C14-ADC2-ABF5DD8A67BA}" srcOrd="4" destOrd="0" parTransId="{F7A75E5D-F4A6-4057-BCE5-5A9294761684}" sibTransId="{A768C053-3B81-45D0-B4C1-506366F689BE}"/>
    <dgm:cxn modelId="{043C3229-3544-4447-8DCB-4F2CCB3CC13A}" srcId="{9594AFC1-C27A-4712-B18A-91D9D1E69ECB}" destId="{5326BDD5-CBAE-4B92-804F-D2C6B674D811}" srcOrd="0" destOrd="0" parTransId="{C2792378-8FDC-4692-8CA3-F1862E294BCA}" sibTransId="{39BF158D-B772-4F3F-8FE7-57A3FC53DAAF}"/>
    <dgm:cxn modelId="{C37FE92C-6C0C-DD47-8683-BC080D171421}" type="presOf" srcId="{B6843D77-2D30-49DE-BE5C-CFB44A2C3266}" destId="{3F108221-4005-A44A-A361-D42F0CE05546}" srcOrd="0" destOrd="0" presId="urn:microsoft.com/office/officeart/2008/layout/LinedList"/>
    <dgm:cxn modelId="{2F800D42-9C59-6F44-BA2E-668044C42784}" type="presOf" srcId="{5326BDD5-CBAE-4B92-804F-D2C6B674D811}" destId="{85DB0E44-20D5-6947-9E58-A28A91725B4A}" srcOrd="0" destOrd="0" presId="urn:microsoft.com/office/officeart/2008/layout/LinedList"/>
    <dgm:cxn modelId="{D42AC858-B85D-4661-ACC4-B10BE071ABFD}" srcId="{9594AFC1-C27A-4712-B18A-91D9D1E69ECB}" destId="{EC7DD17D-0BCA-43AB-B162-015D1B4D8C6F}" srcOrd="2" destOrd="0" parTransId="{C61084D2-AFFC-4066-AB52-35985D86DDDF}" sibTransId="{54E4E9E0-629F-46E2-B948-E261C62D0933}"/>
    <dgm:cxn modelId="{83309E65-F62D-DC4B-B623-EE72AFBC7462}" type="presOf" srcId="{9594AFC1-C27A-4712-B18A-91D9D1E69ECB}" destId="{BAD3F279-0AE1-E640-8863-6226493BBB7B}" srcOrd="0" destOrd="0" presId="urn:microsoft.com/office/officeart/2008/layout/LinedList"/>
    <dgm:cxn modelId="{685298A9-38A1-8343-9142-03D90A11B04B}" type="presOf" srcId="{EC7DD17D-0BCA-43AB-B162-015D1B4D8C6F}" destId="{BAAACD2F-A0E2-0E42-A440-589798419150}" srcOrd="0" destOrd="0" presId="urn:microsoft.com/office/officeart/2008/layout/LinedList"/>
    <dgm:cxn modelId="{26DBFAB5-8650-D545-BEF2-2ECCD7507C25}" type="presOf" srcId="{5461DBA7-C4F8-4C14-ADC2-ABF5DD8A67BA}" destId="{1DB338B1-81F3-F842-B1CC-CAFC501B635F}" srcOrd="0" destOrd="0" presId="urn:microsoft.com/office/officeart/2008/layout/LinedList"/>
    <dgm:cxn modelId="{00D8CFE1-5640-4C87-AC97-2F9D0C634055}" srcId="{9594AFC1-C27A-4712-B18A-91D9D1E69ECB}" destId="{B6843D77-2D30-49DE-BE5C-CFB44A2C3266}" srcOrd="1" destOrd="0" parTransId="{174C08F7-54FE-4B46-B58B-D145CB87CC61}" sibTransId="{5B8999B1-E8AA-4A75-9726-FB166B729023}"/>
    <dgm:cxn modelId="{9E8A74F6-BF59-E049-8A16-AAB60AA167D6}" type="presOf" srcId="{65E58ED5-0836-4EC7-8936-4E1E74C363E0}" destId="{48955314-471A-4749-87AD-1440D97F72C5}" srcOrd="0" destOrd="0" presId="urn:microsoft.com/office/officeart/2008/layout/LinedList"/>
    <dgm:cxn modelId="{2856C8FC-9E20-46DD-8656-116938DD83D5}" srcId="{9594AFC1-C27A-4712-B18A-91D9D1E69ECB}" destId="{65E58ED5-0836-4EC7-8936-4E1E74C363E0}" srcOrd="3" destOrd="0" parTransId="{1EA374BC-1774-4C05-AC3C-10D22A1BD1B4}" sibTransId="{808DD60A-8012-48B2-AABA-366E426B912C}"/>
    <dgm:cxn modelId="{D71F47F9-515B-B745-B481-77389F41F65C}" type="presParOf" srcId="{BAD3F279-0AE1-E640-8863-6226493BBB7B}" destId="{CD934C37-DD2E-F84E-8422-14DBAA639517}" srcOrd="0" destOrd="0" presId="urn:microsoft.com/office/officeart/2008/layout/LinedList"/>
    <dgm:cxn modelId="{DAC850CE-884F-C842-BA77-D443F21BBF7F}" type="presParOf" srcId="{BAD3F279-0AE1-E640-8863-6226493BBB7B}" destId="{BE04F3F6-670B-6849-A60C-7CA717C54762}" srcOrd="1" destOrd="0" presId="urn:microsoft.com/office/officeart/2008/layout/LinedList"/>
    <dgm:cxn modelId="{225496B4-3302-0640-A73C-7541C1AD0D91}" type="presParOf" srcId="{BE04F3F6-670B-6849-A60C-7CA717C54762}" destId="{85DB0E44-20D5-6947-9E58-A28A91725B4A}" srcOrd="0" destOrd="0" presId="urn:microsoft.com/office/officeart/2008/layout/LinedList"/>
    <dgm:cxn modelId="{9101198B-A555-F545-99AC-10FDC0B0BB18}" type="presParOf" srcId="{BE04F3F6-670B-6849-A60C-7CA717C54762}" destId="{5FC774E8-B4A4-C744-8D46-21E3CDEAEA32}" srcOrd="1" destOrd="0" presId="urn:microsoft.com/office/officeart/2008/layout/LinedList"/>
    <dgm:cxn modelId="{F4B902C6-2FC1-8E4E-B48F-AD099F32D3E3}" type="presParOf" srcId="{BAD3F279-0AE1-E640-8863-6226493BBB7B}" destId="{3F971916-3BA8-1545-9889-D46BD7C1F883}" srcOrd="2" destOrd="0" presId="urn:microsoft.com/office/officeart/2008/layout/LinedList"/>
    <dgm:cxn modelId="{1703AD4D-AD74-B94E-AEB6-96777CDCADDB}" type="presParOf" srcId="{BAD3F279-0AE1-E640-8863-6226493BBB7B}" destId="{7C714F39-7B05-754A-A949-67C633A550EC}" srcOrd="3" destOrd="0" presId="urn:microsoft.com/office/officeart/2008/layout/LinedList"/>
    <dgm:cxn modelId="{74654F4B-38B0-A04A-A9F2-6B99BC3AA451}" type="presParOf" srcId="{7C714F39-7B05-754A-A949-67C633A550EC}" destId="{3F108221-4005-A44A-A361-D42F0CE05546}" srcOrd="0" destOrd="0" presId="urn:microsoft.com/office/officeart/2008/layout/LinedList"/>
    <dgm:cxn modelId="{3494871D-2D7F-544B-B8AF-518A56B91F6A}" type="presParOf" srcId="{7C714F39-7B05-754A-A949-67C633A550EC}" destId="{38F917EC-E797-454F-AFBF-A64931E32A75}" srcOrd="1" destOrd="0" presId="urn:microsoft.com/office/officeart/2008/layout/LinedList"/>
    <dgm:cxn modelId="{E7337D75-646F-1545-857C-EE20F0E8DCB6}" type="presParOf" srcId="{BAD3F279-0AE1-E640-8863-6226493BBB7B}" destId="{0F75D2A6-4F1F-BC4A-B2C4-90C57C042202}" srcOrd="4" destOrd="0" presId="urn:microsoft.com/office/officeart/2008/layout/LinedList"/>
    <dgm:cxn modelId="{1B887803-E813-CC48-85C0-B9B64C291022}" type="presParOf" srcId="{BAD3F279-0AE1-E640-8863-6226493BBB7B}" destId="{E29F43F6-C296-1440-B3B5-6E0D206AE383}" srcOrd="5" destOrd="0" presId="urn:microsoft.com/office/officeart/2008/layout/LinedList"/>
    <dgm:cxn modelId="{EC4B52D6-8DE5-8F45-8FB9-AB93C8672531}" type="presParOf" srcId="{E29F43F6-C296-1440-B3B5-6E0D206AE383}" destId="{BAAACD2F-A0E2-0E42-A440-589798419150}" srcOrd="0" destOrd="0" presId="urn:microsoft.com/office/officeart/2008/layout/LinedList"/>
    <dgm:cxn modelId="{7FF96688-7A38-FD48-8278-1B546C426B6A}" type="presParOf" srcId="{E29F43F6-C296-1440-B3B5-6E0D206AE383}" destId="{E013987E-FB8C-F940-928C-3FDF49B12631}" srcOrd="1" destOrd="0" presId="urn:microsoft.com/office/officeart/2008/layout/LinedList"/>
    <dgm:cxn modelId="{BB70A4A1-642F-A849-B377-3EABCFEE377B}" type="presParOf" srcId="{BAD3F279-0AE1-E640-8863-6226493BBB7B}" destId="{2EA67102-0A85-5C4B-8665-99A36CC546BA}" srcOrd="6" destOrd="0" presId="urn:microsoft.com/office/officeart/2008/layout/LinedList"/>
    <dgm:cxn modelId="{0E362C0D-CA60-FF43-8DD4-2C1DB7F63932}" type="presParOf" srcId="{BAD3F279-0AE1-E640-8863-6226493BBB7B}" destId="{3D06676F-79BC-C840-AE96-2BF278621BD1}" srcOrd="7" destOrd="0" presId="urn:microsoft.com/office/officeart/2008/layout/LinedList"/>
    <dgm:cxn modelId="{27AC664F-B514-B946-8FA8-83DDF913816D}" type="presParOf" srcId="{3D06676F-79BC-C840-AE96-2BF278621BD1}" destId="{48955314-471A-4749-87AD-1440D97F72C5}" srcOrd="0" destOrd="0" presId="urn:microsoft.com/office/officeart/2008/layout/LinedList"/>
    <dgm:cxn modelId="{DBB98207-B368-1A47-9702-44D5C7D72387}" type="presParOf" srcId="{3D06676F-79BC-C840-AE96-2BF278621BD1}" destId="{711D446C-13A3-8442-844B-C6CF08323D9A}" srcOrd="1" destOrd="0" presId="urn:microsoft.com/office/officeart/2008/layout/LinedList"/>
    <dgm:cxn modelId="{79A8F0D6-E425-7440-B6A7-5E269AFC6994}" type="presParOf" srcId="{BAD3F279-0AE1-E640-8863-6226493BBB7B}" destId="{B600BE24-12C1-8846-BBB4-27B9C949CF17}" srcOrd="8" destOrd="0" presId="urn:microsoft.com/office/officeart/2008/layout/LinedList"/>
    <dgm:cxn modelId="{D30509DF-76D1-714D-8CC2-0B865EAAEEF7}" type="presParOf" srcId="{BAD3F279-0AE1-E640-8863-6226493BBB7B}" destId="{635D0F6E-B17E-0640-873B-0E166ADB7377}" srcOrd="9" destOrd="0" presId="urn:microsoft.com/office/officeart/2008/layout/LinedList"/>
    <dgm:cxn modelId="{DAC8AA19-03C8-AD48-82DE-1E53F5ADFD3A}" type="presParOf" srcId="{635D0F6E-B17E-0640-873B-0E166ADB7377}" destId="{1DB338B1-81F3-F842-B1CC-CAFC501B635F}" srcOrd="0" destOrd="0" presId="urn:microsoft.com/office/officeart/2008/layout/LinedList"/>
    <dgm:cxn modelId="{AB10C133-90D5-6145-91FB-BD9EC43AD291}" type="presParOf" srcId="{635D0F6E-B17E-0640-873B-0E166ADB7377}" destId="{055DD5FD-3CA6-2A45-94C5-E4A6A9A2E3A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11C7F-F9A7-4298-9EE9-1DA1B3A91A0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C431E26-7C81-4D50-9DC9-354B7631D027}">
      <dgm:prSet/>
      <dgm:spPr/>
      <dgm:t>
        <a:bodyPr/>
        <a:lstStyle/>
        <a:p>
          <a:r>
            <a:rPr lang="en-US"/>
            <a:t>You can email me: </a:t>
          </a:r>
          <a:r>
            <a:rPr lang="en-US">
              <a:hlinkClick xmlns:r="http://schemas.openxmlformats.org/officeDocument/2006/relationships" r:id="rId1"/>
            </a:rPr>
            <a:t>Katy.zane@westliberty.edu</a:t>
          </a:r>
          <a:endParaRPr lang="en-US"/>
        </a:p>
      </dgm:t>
    </dgm:pt>
    <dgm:pt modelId="{14B1F7C7-5E0D-454B-9B50-FE1BF80CF908}" type="parTrans" cxnId="{165B4954-C5A8-4A37-A2C8-292106F26E00}">
      <dgm:prSet/>
      <dgm:spPr/>
      <dgm:t>
        <a:bodyPr/>
        <a:lstStyle/>
        <a:p>
          <a:endParaRPr lang="en-US"/>
        </a:p>
      </dgm:t>
    </dgm:pt>
    <dgm:pt modelId="{FE2D66A7-7422-4E6A-89F6-C9AB6900CD8F}" type="sibTrans" cxnId="{165B4954-C5A8-4A37-A2C8-292106F26E00}">
      <dgm:prSet/>
      <dgm:spPr/>
      <dgm:t>
        <a:bodyPr/>
        <a:lstStyle/>
        <a:p>
          <a:endParaRPr lang="en-US"/>
        </a:p>
      </dgm:t>
    </dgm:pt>
    <dgm:pt modelId="{CA6424CC-E025-40DE-B9EE-5A1D5E9CA7BB}">
      <dgm:prSet/>
      <dgm:spPr/>
      <dgm:t>
        <a:bodyPr/>
        <a:lstStyle/>
        <a:p>
          <a:r>
            <a:rPr lang="en-US"/>
            <a:t>You can call: 304-336-8534</a:t>
          </a:r>
        </a:p>
      </dgm:t>
    </dgm:pt>
    <dgm:pt modelId="{E05B52A9-B661-4E88-8032-BDD84349E3EB}" type="parTrans" cxnId="{59F9D1E1-0D24-416C-A5F0-B6A73FF8FD25}">
      <dgm:prSet/>
      <dgm:spPr/>
      <dgm:t>
        <a:bodyPr/>
        <a:lstStyle/>
        <a:p>
          <a:endParaRPr lang="en-US"/>
        </a:p>
      </dgm:t>
    </dgm:pt>
    <dgm:pt modelId="{B1627553-88C7-47D9-8C12-B9176E85F15C}" type="sibTrans" cxnId="{59F9D1E1-0D24-416C-A5F0-B6A73FF8FD25}">
      <dgm:prSet/>
      <dgm:spPr/>
      <dgm:t>
        <a:bodyPr/>
        <a:lstStyle/>
        <a:p>
          <a:endParaRPr lang="en-US"/>
        </a:p>
      </dgm:t>
    </dgm:pt>
    <dgm:pt modelId="{5DC1EE99-7528-4743-AC4F-33EE952D8BBD}">
      <dgm:prSet/>
      <dgm:spPr/>
      <dgm:t>
        <a:bodyPr/>
        <a:lstStyle/>
        <a:p>
          <a:r>
            <a:rPr lang="en-US"/>
            <a:t>You can drop by my office. It’s back by the water fountain on the left. </a:t>
          </a:r>
        </a:p>
      </dgm:t>
    </dgm:pt>
    <dgm:pt modelId="{8BCF6A50-FC9E-4121-8AA0-DC7CFF575365}" type="parTrans" cxnId="{9B39D12F-6BA4-4279-8534-5EE8CDC88FE0}">
      <dgm:prSet/>
      <dgm:spPr/>
      <dgm:t>
        <a:bodyPr/>
        <a:lstStyle/>
        <a:p>
          <a:endParaRPr lang="en-US"/>
        </a:p>
      </dgm:t>
    </dgm:pt>
    <dgm:pt modelId="{E784A2AD-CF42-4DDC-AD2C-AD73564E9845}" type="sibTrans" cxnId="{9B39D12F-6BA4-4279-8534-5EE8CDC88FE0}">
      <dgm:prSet/>
      <dgm:spPr/>
      <dgm:t>
        <a:bodyPr/>
        <a:lstStyle/>
        <a:p>
          <a:endParaRPr lang="en-US"/>
        </a:p>
      </dgm:t>
    </dgm:pt>
    <dgm:pt modelId="{A41AE1EF-8A88-4C4A-949A-3E2E4456576C}">
      <dgm:prSet/>
      <dgm:spPr/>
      <dgm:t>
        <a:bodyPr/>
        <a:lstStyle/>
        <a:p>
          <a:r>
            <a:rPr lang="en-US"/>
            <a:t>I love reference questions! They make my day. </a:t>
          </a:r>
        </a:p>
      </dgm:t>
    </dgm:pt>
    <dgm:pt modelId="{9F5AC473-772B-4894-A186-DD62C6A15984}" type="parTrans" cxnId="{8D422DDE-2554-4365-8FF4-DAE727A6299D}">
      <dgm:prSet/>
      <dgm:spPr/>
      <dgm:t>
        <a:bodyPr/>
        <a:lstStyle/>
        <a:p>
          <a:endParaRPr lang="en-US"/>
        </a:p>
      </dgm:t>
    </dgm:pt>
    <dgm:pt modelId="{C289FE5B-48D4-422C-8682-0FE4B24CC472}" type="sibTrans" cxnId="{8D422DDE-2554-4365-8FF4-DAE727A6299D}">
      <dgm:prSet/>
      <dgm:spPr/>
      <dgm:t>
        <a:bodyPr/>
        <a:lstStyle/>
        <a:p>
          <a:endParaRPr lang="en-US"/>
        </a:p>
      </dgm:t>
    </dgm:pt>
    <dgm:pt modelId="{73794FA9-6B50-4677-BBBF-1410C039EE7D}">
      <dgm:prSet/>
      <dgm:spPr/>
      <dgm:t>
        <a:bodyPr/>
        <a:lstStyle/>
        <a:p>
          <a:r>
            <a:rPr lang="en-US"/>
            <a:t>You are important. You are the most important people that I help.</a:t>
          </a:r>
        </a:p>
      </dgm:t>
    </dgm:pt>
    <dgm:pt modelId="{BA48D1DD-C290-4E6D-A980-0C5A80A38D2D}" type="parTrans" cxnId="{4B76FC2E-AC0E-483D-A7AB-1265ED7F4588}">
      <dgm:prSet/>
      <dgm:spPr/>
      <dgm:t>
        <a:bodyPr/>
        <a:lstStyle/>
        <a:p>
          <a:endParaRPr lang="en-US"/>
        </a:p>
      </dgm:t>
    </dgm:pt>
    <dgm:pt modelId="{F9CA4AC7-BD4C-4793-8478-9A858D9204AB}" type="sibTrans" cxnId="{4B76FC2E-AC0E-483D-A7AB-1265ED7F4588}">
      <dgm:prSet/>
      <dgm:spPr/>
      <dgm:t>
        <a:bodyPr/>
        <a:lstStyle/>
        <a:p>
          <a:endParaRPr lang="en-US"/>
        </a:p>
      </dgm:t>
    </dgm:pt>
    <dgm:pt modelId="{5084916F-F62A-3E40-8B28-9F27568C4F71}" type="pres">
      <dgm:prSet presAssocID="{70F11C7F-F9A7-4298-9EE9-1DA1B3A91A03}" presName="diagram" presStyleCnt="0">
        <dgm:presLayoutVars>
          <dgm:dir/>
          <dgm:resizeHandles val="exact"/>
        </dgm:presLayoutVars>
      </dgm:prSet>
      <dgm:spPr/>
    </dgm:pt>
    <dgm:pt modelId="{AD34E456-7843-2B49-A948-A6CB80CFD628}" type="pres">
      <dgm:prSet presAssocID="{2C431E26-7C81-4D50-9DC9-354B7631D027}" presName="node" presStyleLbl="node1" presStyleIdx="0" presStyleCnt="5">
        <dgm:presLayoutVars>
          <dgm:bulletEnabled val="1"/>
        </dgm:presLayoutVars>
      </dgm:prSet>
      <dgm:spPr/>
    </dgm:pt>
    <dgm:pt modelId="{37C463F6-DCE6-404E-A774-F10997EEF72F}" type="pres">
      <dgm:prSet presAssocID="{FE2D66A7-7422-4E6A-89F6-C9AB6900CD8F}" presName="sibTrans" presStyleCnt="0"/>
      <dgm:spPr/>
    </dgm:pt>
    <dgm:pt modelId="{A72FCA74-A35C-6646-AB49-2DDCE472743F}" type="pres">
      <dgm:prSet presAssocID="{CA6424CC-E025-40DE-B9EE-5A1D5E9CA7BB}" presName="node" presStyleLbl="node1" presStyleIdx="1" presStyleCnt="5">
        <dgm:presLayoutVars>
          <dgm:bulletEnabled val="1"/>
        </dgm:presLayoutVars>
      </dgm:prSet>
      <dgm:spPr/>
    </dgm:pt>
    <dgm:pt modelId="{E5C0EA19-FD43-944A-A9DC-BC4ADFAD290C}" type="pres">
      <dgm:prSet presAssocID="{B1627553-88C7-47D9-8C12-B9176E85F15C}" presName="sibTrans" presStyleCnt="0"/>
      <dgm:spPr/>
    </dgm:pt>
    <dgm:pt modelId="{9F08099A-5B9F-2C41-BA60-21B491AA492F}" type="pres">
      <dgm:prSet presAssocID="{5DC1EE99-7528-4743-AC4F-33EE952D8BBD}" presName="node" presStyleLbl="node1" presStyleIdx="2" presStyleCnt="5">
        <dgm:presLayoutVars>
          <dgm:bulletEnabled val="1"/>
        </dgm:presLayoutVars>
      </dgm:prSet>
      <dgm:spPr/>
    </dgm:pt>
    <dgm:pt modelId="{CDBDD65E-D54F-0D4A-B631-26775002C611}" type="pres">
      <dgm:prSet presAssocID="{E784A2AD-CF42-4DDC-AD2C-AD73564E9845}" presName="sibTrans" presStyleCnt="0"/>
      <dgm:spPr/>
    </dgm:pt>
    <dgm:pt modelId="{AB3AB136-DF3C-D34B-9689-51490C227CCD}" type="pres">
      <dgm:prSet presAssocID="{A41AE1EF-8A88-4C4A-949A-3E2E4456576C}" presName="node" presStyleLbl="node1" presStyleIdx="3" presStyleCnt="5">
        <dgm:presLayoutVars>
          <dgm:bulletEnabled val="1"/>
        </dgm:presLayoutVars>
      </dgm:prSet>
      <dgm:spPr/>
    </dgm:pt>
    <dgm:pt modelId="{79E41935-2263-5D4E-AFBC-9EA52F41B588}" type="pres">
      <dgm:prSet presAssocID="{C289FE5B-48D4-422C-8682-0FE4B24CC472}" presName="sibTrans" presStyleCnt="0"/>
      <dgm:spPr/>
    </dgm:pt>
    <dgm:pt modelId="{48F4D5A9-16A3-234B-9ECB-442FFE6E17FF}" type="pres">
      <dgm:prSet presAssocID="{73794FA9-6B50-4677-BBBF-1410C039EE7D}" presName="node" presStyleLbl="node1" presStyleIdx="4" presStyleCnt="5">
        <dgm:presLayoutVars>
          <dgm:bulletEnabled val="1"/>
        </dgm:presLayoutVars>
      </dgm:prSet>
      <dgm:spPr/>
    </dgm:pt>
  </dgm:ptLst>
  <dgm:cxnLst>
    <dgm:cxn modelId="{B52F102E-1951-D149-9EB5-454E11B65C6D}" type="presOf" srcId="{CA6424CC-E025-40DE-B9EE-5A1D5E9CA7BB}" destId="{A72FCA74-A35C-6646-AB49-2DDCE472743F}" srcOrd="0" destOrd="0" presId="urn:microsoft.com/office/officeart/2005/8/layout/default"/>
    <dgm:cxn modelId="{4B76FC2E-AC0E-483D-A7AB-1265ED7F4588}" srcId="{70F11C7F-F9A7-4298-9EE9-1DA1B3A91A03}" destId="{73794FA9-6B50-4677-BBBF-1410C039EE7D}" srcOrd="4" destOrd="0" parTransId="{BA48D1DD-C290-4E6D-A980-0C5A80A38D2D}" sibTransId="{F9CA4AC7-BD4C-4793-8478-9A858D9204AB}"/>
    <dgm:cxn modelId="{9B39D12F-6BA4-4279-8534-5EE8CDC88FE0}" srcId="{70F11C7F-F9A7-4298-9EE9-1DA1B3A91A03}" destId="{5DC1EE99-7528-4743-AC4F-33EE952D8BBD}" srcOrd="2" destOrd="0" parTransId="{8BCF6A50-FC9E-4121-8AA0-DC7CFF575365}" sibTransId="{E784A2AD-CF42-4DDC-AD2C-AD73564E9845}"/>
    <dgm:cxn modelId="{33EAA535-CF1E-7D47-9243-59BC0F6318A0}" type="presOf" srcId="{70F11C7F-F9A7-4298-9EE9-1DA1B3A91A03}" destId="{5084916F-F62A-3E40-8B28-9F27568C4F71}" srcOrd="0" destOrd="0" presId="urn:microsoft.com/office/officeart/2005/8/layout/default"/>
    <dgm:cxn modelId="{165B4954-C5A8-4A37-A2C8-292106F26E00}" srcId="{70F11C7F-F9A7-4298-9EE9-1DA1B3A91A03}" destId="{2C431E26-7C81-4D50-9DC9-354B7631D027}" srcOrd="0" destOrd="0" parTransId="{14B1F7C7-5E0D-454B-9B50-FE1BF80CF908}" sibTransId="{FE2D66A7-7422-4E6A-89F6-C9AB6900CD8F}"/>
    <dgm:cxn modelId="{33C4056C-5C8A-5648-AEB7-9BEBFF24AE95}" type="presOf" srcId="{73794FA9-6B50-4677-BBBF-1410C039EE7D}" destId="{48F4D5A9-16A3-234B-9ECB-442FFE6E17FF}" srcOrd="0" destOrd="0" presId="urn:microsoft.com/office/officeart/2005/8/layout/default"/>
    <dgm:cxn modelId="{A48D3AB9-D9BC-8D43-8998-5E2659CC6082}" type="presOf" srcId="{5DC1EE99-7528-4743-AC4F-33EE952D8BBD}" destId="{9F08099A-5B9F-2C41-BA60-21B491AA492F}" srcOrd="0" destOrd="0" presId="urn:microsoft.com/office/officeart/2005/8/layout/default"/>
    <dgm:cxn modelId="{DCD127BC-1822-8246-A04B-FC2AE3C1962A}" type="presOf" srcId="{2C431E26-7C81-4D50-9DC9-354B7631D027}" destId="{AD34E456-7843-2B49-A948-A6CB80CFD628}" srcOrd="0" destOrd="0" presId="urn:microsoft.com/office/officeart/2005/8/layout/default"/>
    <dgm:cxn modelId="{8D422DDE-2554-4365-8FF4-DAE727A6299D}" srcId="{70F11C7F-F9A7-4298-9EE9-1DA1B3A91A03}" destId="{A41AE1EF-8A88-4C4A-949A-3E2E4456576C}" srcOrd="3" destOrd="0" parTransId="{9F5AC473-772B-4894-A186-DD62C6A15984}" sibTransId="{C289FE5B-48D4-422C-8682-0FE4B24CC472}"/>
    <dgm:cxn modelId="{59F9D1E1-0D24-416C-A5F0-B6A73FF8FD25}" srcId="{70F11C7F-F9A7-4298-9EE9-1DA1B3A91A03}" destId="{CA6424CC-E025-40DE-B9EE-5A1D5E9CA7BB}" srcOrd="1" destOrd="0" parTransId="{E05B52A9-B661-4E88-8032-BDD84349E3EB}" sibTransId="{B1627553-88C7-47D9-8C12-B9176E85F15C}"/>
    <dgm:cxn modelId="{64D56CFA-805B-FF4A-9118-731B29A15FD5}" type="presOf" srcId="{A41AE1EF-8A88-4C4A-949A-3E2E4456576C}" destId="{AB3AB136-DF3C-D34B-9689-51490C227CCD}" srcOrd="0" destOrd="0" presId="urn:microsoft.com/office/officeart/2005/8/layout/default"/>
    <dgm:cxn modelId="{C202868A-8396-D345-9DAF-7FF174BA7DB9}" type="presParOf" srcId="{5084916F-F62A-3E40-8B28-9F27568C4F71}" destId="{AD34E456-7843-2B49-A948-A6CB80CFD628}" srcOrd="0" destOrd="0" presId="urn:microsoft.com/office/officeart/2005/8/layout/default"/>
    <dgm:cxn modelId="{953A30D9-571B-3143-9579-C0A922D021A3}" type="presParOf" srcId="{5084916F-F62A-3E40-8B28-9F27568C4F71}" destId="{37C463F6-DCE6-404E-A774-F10997EEF72F}" srcOrd="1" destOrd="0" presId="urn:microsoft.com/office/officeart/2005/8/layout/default"/>
    <dgm:cxn modelId="{DB8B19D9-67DD-6B4C-A9FF-C01C76CD9A88}" type="presParOf" srcId="{5084916F-F62A-3E40-8B28-9F27568C4F71}" destId="{A72FCA74-A35C-6646-AB49-2DDCE472743F}" srcOrd="2" destOrd="0" presId="urn:microsoft.com/office/officeart/2005/8/layout/default"/>
    <dgm:cxn modelId="{72E1A1D9-99B8-BA43-94A3-781B48C5F7D2}" type="presParOf" srcId="{5084916F-F62A-3E40-8B28-9F27568C4F71}" destId="{E5C0EA19-FD43-944A-A9DC-BC4ADFAD290C}" srcOrd="3" destOrd="0" presId="urn:microsoft.com/office/officeart/2005/8/layout/default"/>
    <dgm:cxn modelId="{9568EFBD-F454-FC46-BD6B-A71AC3E1C98D}" type="presParOf" srcId="{5084916F-F62A-3E40-8B28-9F27568C4F71}" destId="{9F08099A-5B9F-2C41-BA60-21B491AA492F}" srcOrd="4" destOrd="0" presId="urn:microsoft.com/office/officeart/2005/8/layout/default"/>
    <dgm:cxn modelId="{D660A482-9DEE-4D40-AB24-238EC93795D7}" type="presParOf" srcId="{5084916F-F62A-3E40-8B28-9F27568C4F71}" destId="{CDBDD65E-D54F-0D4A-B631-26775002C611}" srcOrd="5" destOrd="0" presId="urn:microsoft.com/office/officeart/2005/8/layout/default"/>
    <dgm:cxn modelId="{60FB3AA7-D070-AF4A-9DC1-E5F79D2C35EE}" type="presParOf" srcId="{5084916F-F62A-3E40-8B28-9F27568C4F71}" destId="{AB3AB136-DF3C-D34B-9689-51490C227CCD}" srcOrd="6" destOrd="0" presId="urn:microsoft.com/office/officeart/2005/8/layout/default"/>
    <dgm:cxn modelId="{8E587A62-A9EE-7048-9CAF-7AF62EBFC3E1}" type="presParOf" srcId="{5084916F-F62A-3E40-8B28-9F27568C4F71}" destId="{79E41935-2263-5D4E-AFBC-9EA52F41B588}" srcOrd="7" destOrd="0" presId="urn:microsoft.com/office/officeart/2005/8/layout/default"/>
    <dgm:cxn modelId="{E961EBF1-D73C-D443-A59E-4C1E0C7DF7EB}" type="presParOf" srcId="{5084916F-F62A-3E40-8B28-9F27568C4F71}" destId="{48F4D5A9-16A3-234B-9ECB-442FFE6E17FF}"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75939-111E-264E-BB33-B174532BAB27}">
      <dsp:nvSpPr>
        <dsp:cNvPr id="0" name=""/>
        <dsp:cNvSpPr/>
      </dsp:nvSpPr>
      <dsp:spPr>
        <a:xfrm>
          <a:off x="410" y="59491"/>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Books</a:t>
          </a:r>
          <a:endParaRPr lang="en-US" sz="1600" kern="1200"/>
        </a:p>
      </dsp:txBody>
      <dsp:txXfrm>
        <a:off x="410" y="59491"/>
        <a:ext cx="1599976" cy="959985"/>
      </dsp:txXfrm>
    </dsp:sp>
    <dsp:sp modelId="{01D7B6FA-D31F-F149-AD78-2C3A0ECFBAD8}">
      <dsp:nvSpPr>
        <dsp:cNvPr id="0" name=""/>
        <dsp:cNvSpPr/>
      </dsp:nvSpPr>
      <dsp:spPr>
        <a:xfrm>
          <a:off x="1760384" y="59491"/>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Interlibrary loan (articles and books)</a:t>
          </a:r>
          <a:endParaRPr lang="en-US" sz="1600" kern="1200"/>
        </a:p>
      </dsp:txBody>
      <dsp:txXfrm>
        <a:off x="1760384" y="59491"/>
        <a:ext cx="1599976" cy="959985"/>
      </dsp:txXfrm>
    </dsp:sp>
    <dsp:sp modelId="{004D731A-E6D1-D646-81CD-932EE0F46CD2}">
      <dsp:nvSpPr>
        <dsp:cNvPr id="0" name=""/>
        <dsp:cNvSpPr/>
      </dsp:nvSpPr>
      <dsp:spPr>
        <a:xfrm>
          <a:off x="410" y="1179475"/>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Place to study</a:t>
          </a:r>
          <a:endParaRPr lang="en-US" sz="1600" kern="1200"/>
        </a:p>
      </dsp:txBody>
      <dsp:txXfrm>
        <a:off x="410" y="1179475"/>
        <a:ext cx="1599976" cy="959985"/>
      </dsp:txXfrm>
    </dsp:sp>
    <dsp:sp modelId="{BAD5C3C8-0238-524C-9D15-D76FC74AF49B}">
      <dsp:nvSpPr>
        <dsp:cNvPr id="0" name=""/>
        <dsp:cNvSpPr/>
      </dsp:nvSpPr>
      <dsp:spPr>
        <a:xfrm>
          <a:off x="1760384" y="1179475"/>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DVD rentals (not just educational ones)</a:t>
          </a:r>
          <a:endParaRPr lang="en-US" sz="1600" kern="1200"/>
        </a:p>
      </dsp:txBody>
      <dsp:txXfrm>
        <a:off x="1760384" y="1179475"/>
        <a:ext cx="1599976" cy="959985"/>
      </dsp:txXfrm>
    </dsp:sp>
    <dsp:sp modelId="{71C72788-EE68-D34D-8969-F5C529AB4510}">
      <dsp:nvSpPr>
        <dsp:cNvPr id="0" name=""/>
        <dsp:cNvSpPr/>
      </dsp:nvSpPr>
      <dsp:spPr>
        <a:xfrm>
          <a:off x="880397" y="2299458"/>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Databases are by far the most popular service we offer</a:t>
          </a:r>
          <a:endParaRPr lang="en-US" sz="1600" kern="1200"/>
        </a:p>
      </dsp:txBody>
      <dsp:txXfrm>
        <a:off x="880397" y="2299458"/>
        <a:ext cx="1599976" cy="959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34C37-DD2E-F84E-8422-14DBAA639517}">
      <dsp:nvSpPr>
        <dsp:cNvPr id="0" name=""/>
        <dsp:cNvSpPr/>
      </dsp:nvSpPr>
      <dsp:spPr>
        <a:xfrm>
          <a:off x="0" y="405"/>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DB0E44-20D5-6947-9E58-A28A91725B4A}">
      <dsp:nvSpPr>
        <dsp:cNvPr id="0" name=""/>
        <dsp:cNvSpPr/>
      </dsp:nvSpPr>
      <dsp:spPr>
        <a:xfrm>
          <a:off x="0" y="405"/>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MLA is very…nebulous. </a:t>
          </a:r>
        </a:p>
      </dsp:txBody>
      <dsp:txXfrm>
        <a:off x="0" y="405"/>
        <a:ext cx="9601196" cy="663625"/>
      </dsp:txXfrm>
    </dsp:sp>
    <dsp:sp modelId="{3F971916-3BA8-1545-9889-D46BD7C1F883}">
      <dsp:nvSpPr>
        <dsp:cNvPr id="0" name=""/>
        <dsp:cNvSpPr/>
      </dsp:nvSpPr>
      <dsp:spPr>
        <a:xfrm>
          <a:off x="0" y="664030"/>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108221-4005-A44A-A361-D42F0CE05546}">
      <dsp:nvSpPr>
        <dsp:cNvPr id="0" name=""/>
        <dsp:cNvSpPr/>
      </dsp:nvSpPr>
      <dsp:spPr>
        <a:xfrm>
          <a:off x="0" y="664030"/>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Your professor may have an idea about how to cite that is different from mine. </a:t>
          </a:r>
        </a:p>
      </dsp:txBody>
      <dsp:txXfrm>
        <a:off x="0" y="664030"/>
        <a:ext cx="9601196" cy="663625"/>
      </dsp:txXfrm>
    </dsp:sp>
    <dsp:sp modelId="{0F75D2A6-4F1F-BC4A-B2C4-90C57C042202}">
      <dsp:nvSpPr>
        <dsp:cNvPr id="0" name=""/>
        <dsp:cNvSpPr/>
      </dsp:nvSpPr>
      <dsp:spPr>
        <a:xfrm>
          <a:off x="0" y="1327655"/>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AACD2F-A0E2-0E42-A440-589798419150}">
      <dsp:nvSpPr>
        <dsp:cNvPr id="0" name=""/>
        <dsp:cNvSpPr/>
      </dsp:nvSpPr>
      <dsp:spPr>
        <a:xfrm>
          <a:off x="0" y="1327655"/>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safest thing with this style guide is to ask your professor about their expectations. </a:t>
          </a:r>
        </a:p>
      </dsp:txBody>
      <dsp:txXfrm>
        <a:off x="0" y="1327655"/>
        <a:ext cx="9601196" cy="663625"/>
      </dsp:txXfrm>
    </dsp:sp>
    <dsp:sp modelId="{2EA67102-0A85-5C4B-8665-99A36CC546BA}">
      <dsp:nvSpPr>
        <dsp:cNvPr id="0" name=""/>
        <dsp:cNvSpPr/>
      </dsp:nvSpPr>
      <dsp:spPr>
        <a:xfrm>
          <a:off x="0" y="1991280"/>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55314-471A-4749-87AD-1440D97F72C5}">
      <dsp:nvSpPr>
        <dsp:cNvPr id="0" name=""/>
        <dsp:cNvSpPr/>
      </dsp:nvSpPr>
      <dsp:spPr>
        <a:xfrm>
          <a:off x="0" y="1991280"/>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Even Purdue Owl (the ultimate authority) is evasive in their citation recommendations, and if that doesn’t say something…</a:t>
          </a:r>
        </a:p>
      </dsp:txBody>
      <dsp:txXfrm>
        <a:off x="0" y="1991280"/>
        <a:ext cx="9601196" cy="663625"/>
      </dsp:txXfrm>
    </dsp:sp>
    <dsp:sp modelId="{B600BE24-12C1-8846-BBB4-27B9C949CF17}">
      <dsp:nvSpPr>
        <dsp:cNvPr id="0" name=""/>
        <dsp:cNvSpPr/>
      </dsp:nvSpPr>
      <dsp:spPr>
        <a:xfrm>
          <a:off x="0" y="2654905"/>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338B1-81F3-F842-B1CC-CAFC501B635F}">
      <dsp:nvSpPr>
        <dsp:cNvPr id="0" name=""/>
        <dsp:cNvSpPr/>
      </dsp:nvSpPr>
      <dsp:spPr>
        <a:xfrm>
          <a:off x="0" y="2654905"/>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But in case it’s midnight and due tomorrow, on that note!</a:t>
          </a:r>
        </a:p>
      </dsp:txBody>
      <dsp:txXfrm>
        <a:off x="0" y="2654905"/>
        <a:ext cx="9601196" cy="663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4E456-7843-2B49-A948-A6CB80CFD628}">
      <dsp:nvSpPr>
        <dsp:cNvPr id="0" name=""/>
        <dsp:cNvSpPr/>
      </dsp:nvSpPr>
      <dsp:spPr>
        <a:xfrm>
          <a:off x="48170" y="660"/>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can email me: </a:t>
          </a:r>
          <a:r>
            <a:rPr lang="en-US" sz="1500" kern="1200">
              <a:hlinkClick xmlns:r="http://schemas.openxmlformats.org/officeDocument/2006/relationships" r:id="rId1"/>
            </a:rPr>
            <a:t>Katy.zane@westliberty.edu</a:t>
          </a:r>
          <a:endParaRPr lang="en-US" sz="1500" kern="1200"/>
        </a:p>
      </dsp:txBody>
      <dsp:txXfrm>
        <a:off x="48170" y="660"/>
        <a:ext cx="2210431" cy="1326259"/>
      </dsp:txXfrm>
    </dsp:sp>
    <dsp:sp modelId="{A72FCA74-A35C-6646-AB49-2DDCE472743F}">
      <dsp:nvSpPr>
        <dsp:cNvPr id="0" name=""/>
        <dsp:cNvSpPr/>
      </dsp:nvSpPr>
      <dsp:spPr>
        <a:xfrm>
          <a:off x="2479645" y="660"/>
          <a:ext cx="2210431" cy="1326259"/>
        </a:xfrm>
        <a:prstGeom prst="rect">
          <a:avLst/>
        </a:prstGeom>
        <a:solidFill>
          <a:schemeClr val="accent2">
            <a:hueOff val="562602"/>
            <a:satOff val="-9895"/>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can call: 304-336-8534</a:t>
          </a:r>
        </a:p>
      </dsp:txBody>
      <dsp:txXfrm>
        <a:off x="2479645" y="660"/>
        <a:ext cx="2210431" cy="1326259"/>
      </dsp:txXfrm>
    </dsp:sp>
    <dsp:sp modelId="{9F08099A-5B9F-2C41-BA60-21B491AA492F}">
      <dsp:nvSpPr>
        <dsp:cNvPr id="0" name=""/>
        <dsp:cNvSpPr/>
      </dsp:nvSpPr>
      <dsp:spPr>
        <a:xfrm>
          <a:off x="4911120" y="660"/>
          <a:ext cx="2210431" cy="1326259"/>
        </a:xfrm>
        <a:prstGeom prst="rect">
          <a:avLst/>
        </a:prstGeom>
        <a:solidFill>
          <a:schemeClr val="accent2">
            <a:hueOff val="1125205"/>
            <a:satOff val="-19789"/>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can drop by my office. It’s back by the water fountain on the left. </a:t>
          </a:r>
        </a:p>
      </dsp:txBody>
      <dsp:txXfrm>
        <a:off x="4911120" y="660"/>
        <a:ext cx="2210431" cy="1326259"/>
      </dsp:txXfrm>
    </dsp:sp>
    <dsp:sp modelId="{AB3AB136-DF3C-D34B-9689-51490C227CCD}">
      <dsp:nvSpPr>
        <dsp:cNvPr id="0" name=""/>
        <dsp:cNvSpPr/>
      </dsp:nvSpPr>
      <dsp:spPr>
        <a:xfrm>
          <a:off x="7342595" y="660"/>
          <a:ext cx="2210431" cy="1326259"/>
        </a:xfrm>
        <a:prstGeom prst="rect">
          <a:avLst/>
        </a:prstGeom>
        <a:solidFill>
          <a:schemeClr val="accent2">
            <a:hueOff val="1687807"/>
            <a:satOff val="-29684"/>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 love reference questions! They make my day. </a:t>
          </a:r>
        </a:p>
      </dsp:txBody>
      <dsp:txXfrm>
        <a:off x="7342595" y="660"/>
        <a:ext cx="2210431" cy="1326259"/>
      </dsp:txXfrm>
    </dsp:sp>
    <dsp:sp modelId="{48F4D5A9-16A3-234B-9ECB-442FFE6E17FF}">
      <dsp:nvSpPr>
        <dsp:cNvPr id="0" name=""/>
        <dsp:cNvSpPr/>
      </dsp:nvSpPr>
      <dsp:spPr>
        <a:xfrm>
          <a:off x="3695382" y="1547963"/>
          <a:ext cx="2210431" cy="1326259"/>
        </a:xfrm>
        <a:prstGeom prst="rect">
          <a:avLst/>
        </a:prstGeom>
        <a:solidFill>
          <a:schemeClr val="accent2">
            <a:hueOff val="2250410"/>
            <a:satOff val="-39578"/>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are important. You are the most important people that I help.</a:t>
          </a:r>
        </a:p>
      </dsp:txBody>
      <dsp:txXfrm>
        <a:off x="3695382" y="1547963"/>
        <a:ext cx="2210431" cy="13262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6T19:49:58.931"/>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24575,'1'88'0,"0"0"0,0 0 0,1 0 0,-1 0 0,0 4 0,0 1 0,0-10 0,0-21 0,-1-5 0,0-46 0,0-3 0,0 0 0,0-1 0,0 0 0,0-1 0,0-2 0,0-1 0,0-1 0,1-1 0,3 0 0,7-1 0,12 2 0,16-1 0,10 2 0,24 2 0,6-2 0,7 2 0,4 1 0,-16-3 0,-5 2 0,-15-4 0,-13 0 0,-5-1 0,-6 1 0,-1-1 0,4 0 0,2 1 0,3 0 0,7 1 0,-2 0 0,2-1 0,0 0 0,0-1 0,-4 0 0,4-2 0,-7 1 0,0-1 0,-2 0 0,-4 0 0,-3 0 0,1 1 0,1 1 0,7 0 0,4 0 0,-2-1 0,6-1 0,-3 0 0,1 1 0,1 0 0,-6 1 0,-4 0 0,-4 0 0,-3 0 0,2-1 0,3 0 0,1-1 0,0 1 0,0-2 0,0 2 0,2-1 0,3 0 0,1 0 0,-1-1 0,7-1 0,-4-1 0,8-1 0,-2 0 0,0 2 0,-5-1 0,-2 2 0,-6 0 0,-3 2 0,0-1 0,-9 0 0,0 1 0,-10 0 0,-2 0 0,-5 1 0,-4-3 0,0-8 0,-2-6 0,1-19 0,-1 1 0,0-5 0,-1 10 0,1 5 0,-1 9 0,1 3 0,0 4 0,0 0 0,0-3 0,0-4 0,1-5 0,-1 2 0,2-3 0,-2 4 0,1 1 0,0 3 0,-1 1 0,0 0 0,1-4 0,-1-3 0,1-5 0,0 0 0,-1 4 0,1 6 0,-2 5 0,1 6 0,-1 0 0,1 2 0,0-2 0,0-2 0,0-1 0,0-3 0,0 2 0,0 0 0,0 3 0,0 2 0,0-1 0,0 0 0,1-5 0,-1 1 0,2-4 0,-2 2 0,1 0 0,-1 3 0,0 3 0,0 2 0,0-1 0,0-1 0,0-2 0,1 3 0,-1-1 0,0 1 0,0 0 0,0 1 0,0-1 0,-1 2 0,0-1 0,0 0 0,0 0 0,0 0 0,-1-2 0,0 2 0,-1-1 0,2 2 0,-2 0 0,1 0 0,-6 1 0,-2-1 0,-8 1 0,0 0 0,-9 0 0,-4 1 0,-6-1 0,-5 1 0,0-1 0,2 0 0,-5 0 0,2 2 0,-6-1 0,-1 3 0,0-1 0,4 0 0,-2 0 0,4-2 0,-3 0 0,1-1 0,1-1 0,3-1 0,-3 1 0,1-1 0,-6 2 0,-1-2 0,3 2 0,-7-1 0,5 0 0,-3 0 0,4-2 0,4 1 0,6 1 0,0 0 0,-3 1 0,-1 0 0,-6-1 0,7 1 0,-5-1 0,8 0 0,2 1 0,6-2 0,6 2 0,2-2 0,4 2 0,-5-1 0,-1 0 0,-1 1 0,-2-1 0,4 0 0,0 0 0,2 0 0,1-1 0,-1 2 0,0-1 0,2 1 0,-4 0 0,1 1 0,-4-1 0,1 1 0,2-1 0,5 0 0,0 0 0,5-1 0,-1 1 0,2-2 0,-2 2 0,2-1 0,-5 1 0,2-2 0,-2 1 0,1 1 0,3 0 0,0-1 0,1 1 0,-8-1 0,4 1 0,-3 0 0,6 0 0,1 0 0,-3 0 0,-2 0 0,2 0 0,-1-1 0,0 1 0,2-1 0,-3 1 0,4 0 0,1-1 0,4 1 0,0-1 0,3 1 0,0 0 0,-1 0 0,2 0 0,-1 0 0,3 0 0,0 0 0,1 0 0,1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429AE-B4DA-AA4D-BD6A-8CF96A9E18B9}" type="datetimeFigureOut">
              <a:rPr lang="en-US" smtClean="0"/>
              <a:t>8/21/23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5CCA2-F3E7-9C43-9127-57EDE6B6C5DA}" type="slidenum">
              <a:rPr lang="en-US" smtClean="0"/>
              <a:t>‹#›</a:t>
            </a:fld>
            <a:endParaRPr lang="en-US"/>
          </a:p>
        </p:txBody>
      </p:sp>
    </p:spTree>
    <p:extLst>
      <p:ext uri="{BB962C8B-B14F-4D97-AF65-F5344CB8AC3E}">
        <p14:creationId xmlns:p14="http://schemas.microsoft.com/office/powerpoint/2010/main" val="291398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Katy Zane, and I’m your librarian. I’m here to help you with your research and answer any other questions that you might have. Let’s get started, and we’ll make this as painless as possible. </a:t>
            </a:r>
          </a:p>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1</a:t>
            </a:fld>
            <a:endParaRPr lang="en-US"/>
          </a:p>
        </p:txBody>
      </p:sp>
    </p:spTree>
    <p:extLst>
      <p:ext uri="{BB962C8B-B14F-4D97-AF65-F5344CB8AC3E}">
        <p14:creationId xmlns:p14="http://schemas.microsoft.com/office/powerpoint/2010/main" val="34485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your search is a great way to make sure that the best results for your query come to the top. No one wants to go through pages and pages of results to try and find something that works. </a:t>
            </a:r>
          </a:p>
        </p:txBody>
      </p:sp>
      <p:sp>
        <p:nvSpPr>
          <p:cNvPr id="4" name="Slide Number Placeholder 3"/>
          <p:cNvSpPr>
            <a:spLocks noGrp="1"/>
          </p:cNvSpPr>
          <p:nvPr>
            <p:ph type="sldNum" sz="quarter" idx="5"/>
          </p:nvPr>
        </p:nvSpPr>
        <p:spPr/>
        <p:txBody>
          <a:bodyPr/>
          <a:lstStyle/>
          <a:p>
            <a:fld id="{6715CCA2-F3E7-9C43-9127-57EDE6B6C5DA}" type="slidenum">
              <a:rPr lang="en-US" smtClean="0"/>
              <a:t>10</a:t>
            </a:fld>
            <a:endParaRPr lang="en-US"/>
          </a:p>
        </p:txBody>
      </p:sp>
    </p:spTree>
    <p:extLst>
      <p:ext uri="{BB962C8B-B14F-4D97-AF65-F5344CB8AC3E}">
        <p14:creationId xmlns:p14="http://schemas.microsoft.com/office/powerpoint/2010/main" val="81508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stress this enough: You've got to use the big kid words. Every major, program, and profession has its own terminology that is specific to it. This terminology serves as a way of communicating ideas in a direct manner. You need to make friends with these words because they will determine the outcomes of your searches. </a:t>
            </a:r>
          </a:p>
        </p:txBody>
      </p:sp>
      <p:sp>
        <p:nvSpPr>
          <p:cNvPr id="4" name="Slide Number Placeholder 3"/>
          <p:cNvSpPr>
            <a:spLocks noGrp="1"/>
          </p:cNvSpPr>
          <p:nvPr>
            <p:ph type="sldNum" sz="quarter" idx="5"/>
          </p:nvPr>
        </p:nvSpPr>
        <p:spPr/>
        <p:txBody>
          <a:bodyPr/>
          <a:lstStyle/>
          <a:p>
            <a:fld id="{314386D6-FEB9-A946-B85A-867E71F58E24}" type="slidenum">
              <a:rPr lang="en-US" smtClean="0"/>
              <a:t>11</a:t>
            </a:fld>
            <a:endParaRPr lang="en-US"/>
          </a:p>
        </p:txBody>
      </p:sp>
    </p:spTree>
    <p:extLst>
      <p:ext uri="{BB962C8B-B14F-4D97-AF65-F5344CB8AC3E}">
        <p14:creationId xmlns:p14="http://schemas.microsoft.com/office/powerpoint/2010/main" val="199974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Behold the side bar awesomeness! While it's nice to see that there are over 100,000 search results, there's no way you can sort through all of those articles to find the best ones. This side bar will help you to narrow down your results. By clicking on "full text," you'll have access to the entire article. Click on scholarly (peer reviewed) journals. You'll need to adjust the publication date to one that is acceptable to your program. Each program has an "expiration date" for research that is out of date. If you're in a medical program, you'll need to make sure your research is no older than 3 years. For all other programs, you're looking at five years. Finally, click on the academic journals under source types. This combination of clicked boxes will give you results that your professors would accept as "citable."</a:t>
            </a:r>
          </a:p>
        </p:txBody>
      </p:sp>
      <p:sp>
        <p:nvSpPr>
          <p:cNvPr id="4" name="Slide Number Placeholder 3"/>
          <p:cNvSpPr>
            <a:spLocks noGrp="1"/>
          </p:cNvSpPr>
          <p:nvPr>
            <p:ph type="sldNum" sz="quarter" idx="5"/>
          </p:nvPr>
        </p:nvSpPr>
        <p:spPr/>
        <p:txBody>
          <a:bodyPr/>
          <a:lstStyle/>
          <a:p>
            <a:fld id="{314386D6-FEB9-A946-B85A-867E71F58E24}" type="slidenum">
              <a:rPr lang="en-US" smtClean="0"/>
              <a:t>12</a:t>
            </a:fld>
            <a:endParaRPr lang="en-US"/>
          </a:p>
        </p:txBody>
      </p:sp>
    </p:spTree>
    <p:extLst>
      <p:ext uri="{BB962C8B-B14F-4D97-AF65-F5344CB8AC3E}">
        <p14:creationId xmlns:p14="http://schemas.microsoft.com/office/powerpoint/2010/main" val="396443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search result looks like. The yellow is your title. Below it is a citation. This definitely should not be used as your final citation. Style guides vary, and this may not match what your professor is expecting. Business Source Complete in blue is the database that this article is from. The icon on the left indicates that this is from an academic journal, which means that it's scholarly. The PDF Full text in blue is where you download the article. </a:t>
            </a:r>
          </a:p>
        </p:txBody>
      </p:sp>
      <p:sp>
        <p:nvSpPr>
          <p:cNvPr id="4" name="Slide Number Placeholder 3"/>
          <p:cNvSpPr>
            <a:spLocks noGrp="1"/>
          </p:cNvSpPr>
          <p:nvPr>
            <p:ph type="sldNum" sz="quarter" idx="5"/>
          </p:nvPr>
        </p:nvSpPr>
        <p:spPr/>
        <p:txBody>
          <a:bodyPr/>
          <a:lstStyle/>
          <a:p>
            <a:fld id="{314386D6-FEB9-A946-B85A-867E71F58E24}" type="slidenum">
              <a:rPr lang="en-US" smtClean="0"/>
              <a:t>13</a:t>
            </a:fld>
            <a:endParaRPr lang="en-US"/>
          </a:p>
        </p:txBody>
      </p:sp>
    </p:spTree>
    <p:extLst>
      <p:ext uri="{BB962C8B-B14F-4D97-AF65-F5344CB8AC3E}">
        <p14:creationId xmlns:p14="http://schemas.microsoft.com/office/powerpoint/2010/main" val="381571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when you click on the article. From here, you can download the article on the left. You can save your article to google drive. We're a </a:t>
            </a:r>
            <a:r>
              <a:rPr lang="en-US" dirty="0" err="1"/>
              <a:t>gmail</a:t>
            </a:r>
            <a:r>
              <a:rPr lang="en-US" dirty="0"/>
              <a:t> school, so you have storage built into your school email. These articles are tiny in size, and they won't take up much space. I recommend saving whatever you even </a:t>
            </a:r>
            <a:r>
              <a:rPr lang="en-US" i="1" dirty="0"/>
              <a:t>might</a:t>
            </a:r>
            <a:r>
              <a:rPr lang="en-US" i="0" dirty="0"/>
              <a:t> need into this drive, especially if you’re using our library computers. Besides, you never know when you’ll be able to use those articles again in a future assignment. </a:t>
            </a:r>
            <a:endParaRPr lang="en-US" dirty="0"/>
          </a:p>
          <a:p>
            <a:endParaRPr lang="en-US" dirty="0"/>
          </a:p>
          <a:p>
            <a:r>
              <a:rPr lang="en-US" dirty="0"/>
              <a:t>At the bottom, you can select the permalink. Any time you need to use a link, you need to use the permalink. Otherwise, you'll only send the link to the search results. The permalink will pop up at the top of the article title. If you don’t select the permalink option, it won’t be there. </a:t>
            </a:r>
          </a:p>
        </p:txBody>
      </p:sp>
      <p:sp>
        <p:nvSpPr>
          <p:cNvPr id="4" name="Slide Number Placeholder 3"/>
          <p:cNvSpPr>
            <a:spLocks noGrp="1"/>
          </p:cNvSpPr>
          <p:nvPr>
            <p:ph type="sldNum" sz="quarter" idx="5"/>
          </p:nvPr>
        </p:nvSpPr>
        <p:spPr/>
        <p:txBody>
          <a:bodyPr/>
          <a:lstStyle/>
          <a:p>
            <a:fld id="{314386D6-FEB9-A946-B85A-867E71F58E24}" type="slidenum">
              <a:rPr lang="en-US" smtClean="0"/>
              <a:t>14</a:t>
            </a:fld>
            <a:endParaRPr lang="en-US"/>
          </a:p>
        </p:txBody>
      </p:sp>
    </p:spTree>
    <p:extLst>
      <p:ext uri="{BB962C8B-B14F-4D97-AF65-F5344CB8AC3E}">
        <p14:creationId xmlns:p14="http://schemas.microsoft.com/office/powerpoint/2010/main" val="3235365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I’m not going to shame you for coming in at the last minute. Sometimes, you think you’re doing ok. You think you’ve got a handle on things. Then, you dive more deeply into the assignment and realize that you’re in big trouble. Been there. Done that. You have my empathy.  </a:t>
            </a:r>
          </a:p>
        </p:txBody>
      </p:sp>
      <p:sp>
        <p:nvSpPr>
          <p:cNvPr id="4" name="Slide Number Placeholder 3"/>
          <p:cNvSpPr>
            <a:spLocks noGrp="1"/>
          </p:cNvSpPr>
          <p:nvPr>
            <p:ph type="sldNum" sz="quarter" idx="5"/>
          </p:nvPr>
        </p:nvSpPr>
        <p:spPr/>
        <p:txBody>
          <a:bodyPr/>
          <a:lstStyle/>
          <a:p>
            <a:fld id="{314386D6-FEB9-A946-B85A-867E71F58E24}" type="slidenum">
              <a:rPr lang="en-US" smtClean="0"/>
              <a:t>15</a:t>
            </a:fld>
            <a:endParaRPr lang="en-US"/>
          </a:p>
        </p:txBody>
      </p:sp>
    </p:spTree>
    <p:extLst>
      <p:ext uri="{BB962C8B-B14F-4D97-AF65-F5344CB8AC3E}">
        <p14:creationId xmlns:p14="http://schemas.microsoft.com/office/powerpoint/2010/main" val="675251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reach out to me for help, you're the rock star. It can be in person, or through email. When I'm at work, I stop whatever I'm doing to answer research questions. When I'm off duty, I'll still answer emails and send information whenever possible. I might not be as quick or able after hours, but I do give it a try. I love assisting with research, and I'm ready to help. </a:t>
            </a:r>
          </a:p>
        </p:txBody>
      </p:sp>
      <p:sp>
        <p:nvSpPr>
          <p:cNvPr id="4" name="Slide Number Placeholder 3"/>
          <p:cNvSpPr>
            <a:spLocks noGrp="1"/>
          </p:cNvSpPr>
          <p:nvPr>
            <p:ph type="sldNum" sz="quarter" idx="5"/>
          </p:nvPr>
        </p:nvSpPr>
        <p:spPr/>
        <p:txBody>
          <a:bodyPr/>
          <a:lstStyle/>
          <a:p>
            <a:fld id="{314386D6-FEB9-A946-B85A-867E71F58E24}" type="slidenum">
              <a:rPr lang="en-US" smtClean="0"/>
              <a:t>16</a:t>
            </a:fld>
            <a:endParaRPr lang="en-US"/>
          </a:p>
        </p:txBody>
      </p:sp>
    </p:spTree>
    <p:extLst>
      <p:ext uri="{BB962C8B-B14F-4D97-AF65-F5344CB8AC3E}">
        <p14:creationId xmlns:p14="http://schemas.microsoft.com/office/powerpoint/2010/main" val="387357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hurt my feelings at all if you need more research or a different direction. If what I gave you isn't working out, then I'm happy to do additional research. Research is a cycle, and I respect the cycle. Feel free to reach out as often as you need. </a:t>
            </a:r>
          </a:p>
        </p:txBody>
      </p:sp>
      <p:sp>
        <p:nvSpPr>
          <p:cNvPr id="4" name="Slide Number Placeholder 3"/>
          <p:cNvSpPr>
            <a:spLocks noGrp="1"/>
          </p:cNvSpPr>
          <p:nvPr>
            <p:ph type="sldNum" sz="quarter" idx="5"/>
          </p:nvPr>
        </p:nvSpPr>
        <p:spPr/>
        <p:txBody>
          <a:bodyPr/>
          <a:lstStyle/>
          <a:p>
            <a:fld id="{314386D6-FEB9-A946-B85A-867E71F58E24}" type="slidenum">
              <a:rPr lang="en-US" smtClean="0"/>
              <a:t>17</a:t>
            </a:fld>
            <a:endParaRPr lang="en-US"/>
          </a:p>
        </p:txBody>
      </p:sp>
    </p:spTree>
    <p:extLst>
      <p:ext uri="{BB962C8B-B14F-4D97-AF65-F5344CB8AC3E}">
        <p14:creationId xmlns:p14="http://schemas.microsoft.com/office/powerpoint/2010/main" val="188837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Plagiarism is a big deal. Citations are a huge part of your paper, and your professors expect that they will be done correctly. </a:t>
            </a:r>
          </a:p>
        </p:txBody>
      </p:sp>
      <p:sp>
        <p:nvSpPr>
          <p:cNvPr id="4" name="Slide Number Placeholder 3"/>
          <p:cNvSpPr>
            <a:spLocks noGrp="1"/>
          </p:cNvSpPr>
          <p:nvPr>
            <p:ph type="sldNum" sz="quarter" idx="5"/>
          </p:nvPr>
        </p:nvSpPr>
        <p:spPr/>
        <p:txBody>
          <a:bodyPr/>
          <a:lstStyle/>
          <a:p>
            <a:fld id="{314386D6-FEB9-A946-B85A-867E71F58E24}" type="slidenum">
              <a:rPr lang="en-US" smtClean="0"/>
              <a:t>18</a:t>
            </a:fld>
            <a:endParaRPr lang="en-US"/>
          </a:p>
        </p:txBody>
      </p:sp>
    </p:spTree>
    <p:extLst>
      <p:ext uri="{BB962C8B-B14F-4D97-AF65-F5344CB8AC3E}">
        <p14:creationId xmlns:p14="http://schemas.microsoft.com/office/powerpoint/2010/main" val="669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your sources or face some consequences</a:t>
            </a:r>
          </a:p>
          <a:p>
            <a:r>
              <a:rPr lang="en-US" dirty="0"/>
              <a:t>Failure to cite is plagiarism </a:t>
            </a:r>
          </a:p>
          <a:p>
            <a:r>
              <a:rPr lang="en-US" dirty="0"/>
              <a:t>Plagiarism can get you kicked out of school. </a:t>
            </a:r>
          </a:p>
          <a:p>
            <a:endParaRPr lang="en-US" dirty="0"/>
          </a:p>
          <a:p>
            <a:r>
              <a:rPr lang="en-US" dirty="0"/>
              <a:t>I know that citations give students quite a bit of anxiety and headache. If you're stuck, you can email me to look over what you have, or I can give instructions for how to cite something. It’s not worth failing the assignment that you put so much effort into. </a:t>
            </a:r>
          </a:p>
        </p:txBody>
      </p:sp>
      <p:sp>
        <p:nvSpPr>
          <p:cNvPr id="4" name="Slide Number Placeholder 3"/>
          <p:cNvSpPr>
            <a:spLocks noGrp="1"/>
          </p:cNvSpPr>
          <p:nvPr>
            <p:ph type="sldNum" sz="quarter" idx="5"/>
          </p:nvPr>
        </p:nvSpPr>
        <p:spPr/>
        <p:txBody>
          <a:bodyPr/>
          <a:lstStyle/>
          <a:p>
            <a:fld id="{314386D6-FEB9-A946-B85A-867E71F58E24}" type="slidenum">
              <a:rPr lang="en-US" smtClean="0"/>
              <a:t>19</a:t>
            </a:fld>
            <a:endParaRPr lang="en-US"/>
          </a:p>
        </p:txBody>
      </p:sp>
    </p:spTree>
    <p:extLst>
      <p:ext uri="{BB962C8B-B14F-4D97-AF65-F5344CB8AC3E}">
        <p14:creationId xmlns:p14="http://schemas.microsoft.com/office/powerpoint/2010/main" val="170685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love helping with research. There’s a satisfying feeling for me to see a student come to my office flustered by their assignment and have them leave with a sigh of relief. You’re not “bothering me” or intruding. You’re my top priority. I’m a student too, and I know what it’s like to be confused by my research requirements and not know where to turn. So, I can definitely empathize with your plight. Even if all you need is a safe place to vent and air your grievances, my office is open to you</a:t>
            </a:r>
          </a:p>
        </p:txBody>
      </p:sp>
      <p:sp>
        <p:nvSpPr>
          <p:cNvPr id="4" name="Slide Number Placeholder 3"/>
          <p:cNvSpPr>
            <a:spLocks noGrp="1"/>
          </p:cNvSpPr>
          <p:nvPr>
            <p:ph type="sldNum" sz="quarter" idx="5"/>
          </p:nvPr>
        </p:nvSpPr>
        <p:spPr/>
        <p:txBody>
          <a:bodyPr/>
          <a:lstStyle/>
          <a:p>
            <a:fld id="{6715CCA2-F3E7-9C43-9127-57EDE6B6C5DA}" type="slidenum">
              <a:rPr lang="en-US" smtClean="0"/>
              <a:t>2</a:t>
            </a:fld>
            <a:endParaRPr lang="en-US"/>
          </a:p>
        </p:txBody>
      </p:sp>
    </p:spTree>
    <p:extLst>
      <p:ext uri="{BB962C8B-B14F-4D97-AF65-F5344CB8AC3E}">
        <p14:creationId xmlns:p14="http://schemas.microsoft.com/office/powerpoint/2010/main" val="405093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pretty obvious when you’re plagiarizing. You go from sounding like an undergraduate student, to a professor who likes to walk their terrier in parks during a New England autumn, and then you go back to sounding like an undergraduate student.  There are too many factors that you’d have to take into consideration for you to sound like you when you’re stealing (yes, stealing) from someone else. It’s an awkward conversation when you get caught, so do yourself a favor and just cite your sources. </a:t>
            </a:r>
          </a:p>
        </p:txBody>
      </p:sp>
      <p:sp>
        <p:nvSpPr>
          <p:cNvPr id="4" name="Slide Number Placeholder 3"/>
          <p:cNvSpPr>
            <a:spLocks noGrp="1"/>
          </p:cNvSpPr>
          <p:nvPr>
            <p:ph type="sldNum" sz="quarter" idx="5"/>
          </p:nvPr>
        </p:nvSpPr>
        <p:spPr/>
        <p:txBody>
          <a:bodyPr/>
          <a:lstStyle/>
          <a:p>
            <a:fld id="{6715CCA2-F3E7-9C43-9127-57EDE6B6C5DA}" type="slidenum">
              <a:rPr lang="en-US" smtClean="0"/>
              <a:t>20</a:t>
            </a:fld>
            <a:endParaRPr lang="en-US"/>
          </a:p>
        </p:txBody>
      </p:sp>
    </p:spTree>
    <p:extLst>
      <p:ext uri="{BB962C8B-B14F-4D97-AF65-F5344CB8AC3E}">
        <p14:creationId xmlns:p14="http://schemas.microsoft.com/office/powerpoint/2010/main" val="1222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are aware of citation machines. The problem with these machines is that if there’s any deviation in format from traditional articles, these machines act like there’s a glitch in the matrix, and they spit out something wrong. It’s easy for professors to see these errors because, if you remember, they’ve seen a lot of them. You haven’t. You need to learn the form and get it down before you go and mess with a temperamental machine that might get you into trouble with your professors. I see these results all the time from students, and even I know when there’s an error. </a:t>
            </a:r>
          </a:p>
        </p:txBody>
      </p:sp>
      <p:sp>
        <p:nvSpPr>
          <p:cNvPr id="4" name="Slide Number Placeholder 3"/>
          <p:cNvSpPr>
            <a:spLocks noGrp="1"/>
          </p:cNvSpPr>
          <p:nvPr>
            <p:ph type="sldNum" sz="quarter" idx="5"/>
          </p:nvPr>
        </p:nvSpPr>
        <p:spPr/>
        <p:txBody>
          <a:bodyPr/>
          <a:lstStyle/>
          <a:p>
            <a:fld id="{6715CCA2-F3E7-9C43-9127-57EDE6B6C5DA}" type="slidenum">
              <a:rPr lang="en-US" smtClean="0"/>
              <a:t>21</a:t>
            </a:fld>
            <a:endParaRPr lang="en-US"/>
          </a:p>
        </p:txBody>
      </p:sp>
    </p:spTree>
    <p:extLst>
      <p:ext uri="{BB962C8B-B14F-4D97-AF65-F5344CB8AC3E}">
        <p14:creationId xmlns:p14="http://schemas.microsoft.com/office/powerpoint/2010/main" val="58907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text citations are just as important as the ones you put at the end of your paper. Your professors expect them, and they take them seriously. </a:t>
            </a:r>
          </a:p>
        </p:txBody>
      </p:sp>
      <p:sp>
        <p:nvSpPr>
          <p:cNvPr id="4" name="Slide Number Placeholder 3"/>
          <p:cNvSpPr>
            <a:spLocks noGrp="1"/>
          </p:cNvSpPr>
          <p:nvPr>
            <p:ph type="sldNum" sz="quarter" idx="5"/>
          </p:nvPr>
        </p:nvSpPr>
        <p:spPr/>
        <p:txBody>
          <a:bodyPr/>
          <a:lstStyle/>
          <a:p>
            <a:fld id="{6715CCA2-F3E7-9C43-9127-57EDE6B6C5DA}" type="slidenum">
              <a:rPr lang="en-US" smtClean="0"/>
              <a:t>22</a:t>
            </a:fld>
            <a:endParaRPr lang="en-US"/>
          </a:p>
        </p:txBody>
      </p:sp>
    </p:spTree>
    <p:extLst>
      <p:ext uri="{BB962C8B-B14F-4D97-AF65-F5344CB8AC3E}">
        <p14:creationId xmlns:p14="http://schemas.microsoft.com/office/powerpoint/2010/main" val="1396894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have those in text citations lined up and ready to go. If you need help, I can help. </a:t>
            </a:r>
          </a:p>
        </p:txBody>
      </p:sp>
      <p:sp>
        <p:nvSpPr>
          <p:cNvPr id="4" name="Slide Number Placeholder 3"/>
          <p:cNvSpPr>
            <a:spLocks noGrp="1"/>
          </p:cNvSpPr>
          <p:nvPr>
            <p:ph type="sldNum" sz="quarter" idx="5"/>
          </p:nvPr>
        </p:nvSpPr>
        <p:spPr/>
        <p:txBody>
          <a:bodyPr/>
          <a:lstStyle/>
          <a:p>
            <a:fld id="{6715CCA2-F3E7-9C43-9127-57EDE6B6C5DA}" type="slidenum">
              <a:rPr lang="en-US" smtClean="0"/>
              <a:t>23</a:t>
            </a:fld>
            <a:endParaRPr lang="en-US"/>
          </a:p>
        </p:txBody>
      </p:sp>
    </p:spTree>
    <p:extLst>
      <p:ext uri="{BB962C8B-B14F-4D97-AF65-F5344CB8AC3E}">
        <p14:creationId xmlns:p14="http://schemas.microsoft.com/office/powerpoint/2010/main" val="204871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easily get confused when they look up how to cite something on the internet. Maybe there’s a conflict from one website to another. Maybe one website uses two variations in the same example, and you’re not quite sure what’s the original format and what’s a new variation. Here are some reference slides that show you all of the variations, but only one at a time. It’s all color coded, and I take into account the most popular things that you access: journal articles and websites. </a:t>
            </a:r>
          </a:p>
        </p:txBody>
      </p:sp>
      <p:sp>
        <p:nvSpPr>
          <p:cNvPr id="4" name="Slide Number Placeholder 3"/>
          <p:cNvSpPr>
            <a:spLocks noGrp="1"/>
          </p:cNvSpPr>
          <p:nvPr>
            <p:ph type="sldNum" sz="quarter" idx="5"/>
          </p:nvPr>
        </p:nvSpPr>
        <p:spPr/>
        <p:txBody>
          <a:bodyPr/>
          <a:lstStyle/>
          <a:p>
            <a:fld id="{6715CCA2-F3E7-9C43-9127-57EDE6B6C5DA}" type="slidenum">
              <a:rPr lang="en-US" smtClean="0"/>
              <a:t>24</a:t>
            </a:fld>
            <a:endParaRPr lang="en-US"/>
          </a:p>
        </p:txBody>
      </p:sp>
    </p:spTree>
    <p:extLst>
      <p:ext uri="{BB962C8B-B14F-4D97-AF65-F5344CB8AC3E}">
        <p14:creationId xmlns:p14="http://schemas.microsoft.com/office/powerpoint/2010/main" val="2320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go. Remember, you don’t have to memorize these slides, and I’m going to get through them pretty quickly. </a:t>
            </a:r>
          </a:p>
        </p:txBody>
      </p:sp>
      <p:sp>
        <p:nvSpPr>
          <p:cNvPr id="4" name="Slide Number Placeholder 3"/>
          <p:cNvSpPr>
            <a:spLocks noGrp="1"/>
          </p:cNvSpPr>
          <p:nvPr>
            <p:ph type="sldNum" sz="quarter" idx="5"/>
          </p:nvPr>
        </p:nvSpPr>
        <p:spPr/>
        <p:txBody>
          <a:bodyPr/>
          <a:lstStyle/>
          <a:p>
            <a:fld id="{6715CCA2-F3E7-9C43-9127-57EDE6B6C5DA}" type="slidenum">
              <a:rPr lang="en-US" smtClean="0"/>
              <a:t>25</a:t>
            </a:fld>
            <a:endParaRPr lang="en-US"/>
          </a:p>
        </p:txBody>
      </p:sp>
    </p:spTree>
    <p:extLst>
      <p:ext uri="{BB962C8B-B14F-4D97-AF65-F5344CB8AC3E}">
        <p14:creationId xmlns:p14="http://schemas.microsoft.com/office/powerpoint/2010/main" val="3729361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world were right and good, this is what your citation would look like for a journal article in APA style. </a:t>
            </a:r>
          </a:p>
        </p:txBody>
      </p:sp>
      <p:sp>
        <p:nvSpPr>
          <p:cNvPr id="4" name="Slide Number Placeholder 3"/>
          <p:cNvSpPr>
            <a:spLocks noGrp="1"/>
          </p:cNvSpPr>
          <p:nvPr>
            <p:ph type="sldNum" sz="quarter" idx="5"/>
          </p:nvPr>
        </p:nvSpPr>
        <p:spPr/>
        <p:txBody>
          <a:bodyPr/>
          <a:lstStyle/>
          <a:p>
            <a:fld id="{6715CCA2-F3E7-9C43-9127-57EDE6B6C5DA}" type="slidenum">
              <a:rPr lang="en-US" smtClean="0"/>
              <a:t>26</a:t>
            </a:fld>
            <a:endParaRPr lang="en-US"/>
          </a:p>
        </p:txBody>
      </p:sp>
    </p:spTree>
    <p:extLst>
      <p:ext uri="{BB962C8B-B14F-4D97-AF65-F5344CB8AC3E}">
        <p14:creationId xmlns:p14="http://schemas.microsoft.com/office/powerpoint/2010/main" val="353232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 shows you how to handle your author variations</a:t>
            </a:r>
          </a:p>
        </p:txBody>
      </p:sp>
      <p:sp>
        <p:nvSpPr>
          <p:cNvPr id="4" name="Slide Number Placeholder 3"/>
          <p:cNvSpPr>
            <a:spLocks noGrp="1"/>
          </p:cNvSpPr>
          <p:nvPr>
            <p:ph type="sldNum" sz="quarter" idx="5"/>
          </p:nvPr>
        </p:nvSpPr>
        <p:spPr/>
        <p:txBody>
          <a:bodyPr/>
          <a:lstStyle/>
          <a:p>
            <a:fld id="{6715CCA2-F3E7-9C43-9127-57EDE6B6C5DA}" type="slidenum">
              <a:rPr lang="en-US" smtClean="0"/>
              <a:t>27</a:t>
            </a:fld>
            <a:endParaRPr lang="en-US"/>
          </a:p>
        </p:txBody>
      </p:sp>
    </p:spTree>
    <p:extLst>
      <p:ext uri="{BB962C8B-B14F-4D97-AF65-F5344CB8AC3E}">
        <p14:creationId xmlns:p14="http://schemas.microsoft.com/office/powerpoint/2010/main" val="672539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you how to deal with things that are missing from your article</a:t>
            </a:r>
          </a:p>
        </p:txBody>
      </p:sp>
      <p:sp>
        <p:nvSpPr>
          <p:cNvPr id="4" name="Slide Number Placeholder 3"/>
          <p:cNvSpPr>
            <a:spLocks noGrp="1"/>
          </p:cNvSpPr>
          <p:nvPr>
            <p:ph type="sldNum" sz="quarter" idx="5"/>
          </p:nvPr>
        </p:nvSpPr>
        <p:spPr/>
        <p:txBody>
          <a:bodyPr/>
          <a:lstStyle/>
          <a:p>
            <a:fld id="{6715CCA2-F3E7-9C43-9127-57EDE6B6C5DA}" type="slidenum">
              <a:rPr lang="en-US" smtClean="0"/>
              <a:t>28</a:t>
            </a:fld>
            <a:endParaRPr lang="en-US"/>
          </a:p>
        </p:txBody>
      </p:sp>
    </p:spTree>
    <p:extLst>
      <p:ext uri="{BB962C8B-B14F-4D97-AF65-F5344CB8AC3E}">
        <p14:creationId xmlns:p14="http://schemas.microsoft.com/office/powerpoint/2010/main" val="2704477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best you could hope for in an MLA journal article. If you found the article through our databases, use the name of the database. If you can’t find the name of the database, you can leave it out. If you got the article online without searching our databases, use the publisher of the journal instead. It might be at the top or bottom of the article. If you need help, just ask.  </a:t>
            </a:r>
          </a:p>
        </p:txBody>
      </p:sp>
      <p:sp>
        <p:nvSpPr>
          <p:cNvPr id="4" name="Slide Number Placeholder 3"/>
          <p:cNvSpPr>
            <a:spLocks noGrp="1"/>
          </p:cNvSpPr>
          <p:nvPr>
            <p:ph type="sldNum" sz="quarter" idx="5"/>
          </p:nvPr>
        </p:nvSpPr>
        <p:spPr/>
        <p:txBody>
          <a:bodyPr/>
          <a:lstStyle/>
          <a:p>
            <a:fld id="{6715CCA2-F3E7-9C43-9127-57EDE6B6C5DA}" type="slidenum">
              <a:rPr lang="en-US" smtClean="0"/>
              <a:t>29</a:t>
            </a:fld>
            <a:endParaRPr lang="en-US"/>
          </a:p>
        </p:txBody>
      </p:sp>
    </p:spTree>
    <p:extLst>
      <p:ext uri="{BB962C8B-B14F-4D97-AF65-F5344CB8AC3E}">
        <p14:creationId xmlns:p14="http://schemas.microsoft.com/office/powerpoint/2010/main" val="296568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that you have the right to assume that what you reach out to me for is confidential. I don’t tattle to your professors about what we discuss, and I don’t blab it to your classmates. It’s between you and me. If you have materials that you don’t feel safe having in your possession, I can help keep those private as well. I’ve only broken confidence once, and it was because a California inmate asked me how to basically build a better getaway car. He was in prison for being the getaway driver in a 48 hour crime spree that resulted in four robberies at gunpoint. Apparently, my threshold for breaking confidence is perpetuating a crime. </a:t>
            </a:r>
          </a:p>
        </p:txBody>
      </p:sp>
      <p:sp>
        <p:nvSpPr>
          <p:cNvPr id="4" name="Slide Number Placeholder 3"/>
          <p:cNvSpPr>
            <a:spLocks noGrp="1"/>
          </p:cNvSpPr>
          <p:nvPr>
            <p:ph type="sldNum" sz="quarter" idx="5"/>
          </p:nvPr>
        </p:nvSpPr>
        <p:spPr/>
        <p:txBody>
          <a:bodyPr/>
          <a:lstStyle/>
          <a:p>
            <a:fld id="{6715CCA2-F3E7-9C43-9127-57EDE6B6C5DA}" type="slidenum">
              <a:rPr lang="en-US" smtClean="0"/>
              <a:t>3</a:t>
            </a:fld>
            <a:endParaRPr lang="en-US"/>
          </a:p>
        </p:txBody>
      </p:sp>
    </p:spTree>
    <p:extLst>
      <p:ext uri="{BB962C8B-B14F-4D97-AF65-F5344CB8AC3E}">
        <p14:creationId xmlns:p14="http://schemas.microsoft.com/office/powerpoint/2010/main" val="374648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helps you with author variations</a:t>
            </a:r>
          </a:p>
        </p:txBody>
      </p:sp>
      <p:sp>
        <p:nvSpPr>
          <p:cNvPr id="4" name="Slide Number Placeholder 3"/>
          <p:cNvSpPr>
            <a:spLocks noGrp="1"/>
          </p:cNvSpPr>
          <p:nvPr>
            <p:ph type="sldNum" sz="quarter" idx="5"/>
          </p:nvPr>
        </p:nvSpPr>
        <p:spPr/>
        <p:txBody>
          <a:bodyPr/>
          <a:lstStyle/>
          <a:p>
            <a:fld id="{6715CCA2-F3E7-9C43-9127-57EDE6B6C5DA}" type="slidenum">
              <a:rPr lang="en-US" smtClean="0"/>
              <a:t>30</a:t>
            </a:fld>
            <a:endParaRPr lang="en-US"/>
          </a:p>
        </p:txBody>
      </p:sp>
    </p:spTree>
    <p:extLst>
      <p:ext uri="{BB962C8B-B14F-4D97-AF65-F5344CB8AC3E}">
        <p14:creationId xmlns:p14="http://schemas.microsoft.com/office/powerpoint/2010/main" val="303875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Dates are a little tricky with MLA. Sometimes you have the month, and sometimes you only have the year. If you’re not sure if there’s a month, go ahead and just use the year. Don’t spend too much time trying to hunt down a month.  </a:t>
            </a:r>
          </a:p>
        </p:txBody>
      </p:sp>
      <p:sp>
        <p:nvSpPr>
          <p:cNvPr id="4" name="Slide Number Placeholder 3"/>
          <p:cNvSpPr>
            <a:spLocks noGrp="1"/>
          </p:cNvSpPr>
          <p:nvPr>
            <p:ph type="sldNum" sz="quarter" idx="5"/>
          </p:nvPr>
        </p:nvSpPr>
        <p:spPr/>
        <p:txBody>
          <a:bodyPr/>
          <a:lstStyle/>
          <a:p>
            <a:fld id="{6715CCA2-F3E7-9C43-9127-57EDE6B6C5DA}" type="slidenum">
              <a:rPr lang="en-US" smtClean="0"/>
              <a:t>31</a:t>
            </a:fld>
            <a:endParaRPr lang="en-US"/>
          </a:p>
        </p:txBody>
      </p:sp>
    </p:spTree>
    <p:extLst>
      <p:ext uri="{BB962C8B-B14F-4D97-AF65-F5344CB8AC3E}">
        <p14:creationId xmlns:p14="http://schemas.microsoft.com/office/powerpoint/2010/main" val="2021329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what happens when things don’t exactly show up the way they should. Somethings are absolutely consistent, and if it’s not on this slide, then you might not be looking in the right place. Send me an email, and I’ll be happy to help. </a:t>
            </a:r>
          </a:p>
        </p:txBody>
      </p:sp>
      <p:sp>
        <p:nvSpPr>
          <p:cNvPr id="4" name="Slide Number Placeholder 3"/>
          <p:cNvSpPr>
            <a:spLocks noGrp="1"/>
          </p:cNvSpPr>
          <p:nvPr>
            <p:ph type="sldNum" sz="quarter" idx="5"/>
          </p:nvPr>
        </p:nvSpPr>
        <p:spPr/>
        <p:txBody>
          <a:bodyPr/>
          <a:lstStyle/>
          <a:p>
            <a:fld id="{6715CCA2-F3E7-9C43-9127-57EDE6B6C5DA}" type="slidenum">
              <a:rPr lang="en-US" smtClean="0"/>
              <a:t>32</a:t>
            </a:fld>
            <a:endParaRPr lang="en-US"/>
          </a:p>
        </p:txBody>
      </p:sp>
    </p:spTree>
    <p:extLst>
      <p:ext uri="{BB962C8B-B14F-4D97-AF65-F5344CB8AC3E}">
        <p14:creationId xmlns:p14="http://schemas.microsoft.com/office/powerpoint/2010/main" val="2498462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Websites are an awesome source of knowledge, but they can be more difficult to manage citation-wise than journal articles through a database. </a:t>
            </a:r>
          </a:p>
        </p:txBody>
      </p:sp>
      <p:sp>
        <p:nvSpPr>
          <p:cNvPr id="4" name="Slide Number Placeholder 3"/>
          <p:cNvSpPr>
            <a:spLocks noGrp="1"/>
          </p:cNvSpPr>
          <p:nvPr>
            <p:ph type="sldNum" sz="quarter" idx="5"/>
          </p:nvPr>
        </p:nvSpPr>
        <p:spPr/>
        <p:txBody>
          <a:bodyPr/>
          <a:lstStyle/>
          <a:p>
            <a:fld id="{6715CCA2-F3E7-9C43-9127-57EDE6B6C5DA}" type="slidenum">
              <a:rPr lang="en-US" smtClean="0"/>
              <a:t>33</a:t>
            </a:fld>
            <a:endParaRPr lang="en-US"/>
          </a:p>
        </p:txBody>
      </p:sp>
    </p:spTree>
    <p:extLst>
      <p:ext uri="{BB962C8B-B14F-4D97-AF65-F5344CB8AC3E}">
        <p14:creationId xmlns:p14="http://schemas.microsoft.com/office/powerpoint/2010/main" val="1972989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is pretty straight forward. This example is if the stars align and everything is included on the page. But we know that usually doesn’t happen. </a:t>
            </a:r>
          </a:p>
        </p:txBody>
      </p:sp>
      <p:sp>
        <p:nvSpPr>
          <p:cNvPr id="4" name="Slide Number Placeholder 3"/>
          <p:cNvSpPr>
            <a:spLocks noGrp="1"/>
          </p:cNvSpPr>
          <p:nvPr>
            <p:ph type="sldNum" sz="quarter" idx="5"/>
          </p:nvPr>
        </p:nvSpPr>
        <p:spPr/>
        <p:txBody>
          <a:bodyPr/>
          <a:lstStyle/>
          <a:p>
            <a:fld id="{6715CCA2-F3E7-9C43-9127-57EDE6B6C5DA}" type="slidenum">
              <a:rPr lang="en-US" smtClean="0"/>
              <a:t>34</a:t>
            </a:fld>
            <a:endParaRPr lang="en-US"/>
          </a:p>
        </p:txBody>
      </p:sp>
    </p:spTree>
    <p:extLst>
      <p:ext uri="{BB962C8B-B14F-4D97-AF65-F5344CB8AC3E}">
        <p14:creationId xmlns:p14="http://schemas.microsoft.com/office/powerpoint/2010/main" val="2349552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all of the date variations that you might encounter. Journal articles are easy. They only want the year. Websites are a different matter though. Anything that you can do to get complete date information is helpful. </a:t>
            </a:r>
          </a:p>
        </p:txBody>
      </p:sp>
      <p:sp>
        <p:nvSpPr>
          <p:cNvPr id="4" name="Slide Number Placeholder 3"/>
          <p:cNvSpPr>
            <a:spLocks noGrp="1"/>
          </p:cNvSpPr>
          <p:nvPr>
            <p:ph type="sldNum" sz="quarter" idx="5"/>
          </p:nvPr>
        </p:nvSpPr>
        <p:spPr/>
        <p:txBody>
          <a:bodyPr/>
          <a:lstStyle/>
          <a:p>
            <a:fld id="{6715CCA2-F3E7-9C43-9127-57EDE6B6C5DA}" type="slidenum">
              <a:rPr lang="en-US" smtClean="0"/>
              <a:t>35</a:t>
            </a:fld>
            <a:endParaRPr lang="en-US"/>
          </a:p>
        </p:txBody>
      </p:sp>
    </p:spTree>
    <p:extLst>
      <p:ext uri="{BB962C8B-B14F-4D97-AF65-F5344CB8AC3E}">
        <p14:creationId xmlns:p14="http://schemas.microsoft.com/office/powerpoint/2010/main" val="3384818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are also a little tricky on websites. Sometimes it’s an individual, sometimes it’s a group, and sometimes there is no author. If there is an author or a group, they tend to be at the top or bottom of the article. </a:t>
            </a:r>
          </a:p>
        </p:txBody>
      </p:sp>
      <p:sp>
        <p:nvSpPr>
          <p:cNvPr id="4" name="Slide Number Placeholder 3"/>
          <p:cNvSpPr>
            <a:spLocks noGrp="1"/>
          </p:cNvSpPr>
          <p:nvPr>
            <p:ph type="sldNum" sz="quarter" idx="5"/>
          </p:nvPr>
        </p:nvSpPr>
        <p:spPr/>
        <p:txBody>
          <a:bodyPr/>
          <a:lstStyle/>
          <a:p>
            <a:fld id="{6715CCA2-F3E7-9C43-9127-57EDE6B6C5DA}" type="slidenum">
              <a:rPr lang="en-US" smtClean="0"/>
              <a:t>36</a:t>
            </a:fld>
            <a:endParaRPr lang="en-US"/>
          </a:p>
        </p:txBody>
      </p:sp>
    </p:spTree>
    <p:extLst>
      <p:ext uri="{BB962C8B-B14F-4D97-AF65-F5344CB8AC3E}">
        <p14:creationId xmlns:p14="http://schemas.microsoft.com/office/powerpoint/2010/main" val="1911035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 is very different for how they handle websites, so buckle up. </a:t>
            </a:r>
          </a:p>
        </p:txBody>
      </p:sp>
      <p:sp>
        <p:nvSpPr>
          <p:cNvPr id="4" name="Slide Number Placeholder 3"/>
          <p:cNvSpPr>
            <a:spLocks noGrp="1"/>
          </p:cNvSpPr>
          <p:nvPr>
            <p:ph type="sldNum" sz="quarter" idx="5"/>
          </p:nvPr>
        </p:nvSpPr>
        <p:spPr/>
        <p:txBody>
          <a:bodyPr/>
          <a:lstStyle/>
          <a:p>
            <a:fld id="{6715CCA2-F3E7-9C43-9127-57EDE6B6C5DA}" type="slidenum">
              <a:rPr lang="en-US" smtClean="0"/>
              <a:t>37</a:t>
            </a:fld>
            <a:endParaRPr lang="en-US"/>
          </a:p>
        </p:txBody>
      </p:sp>
    </p:spTree>
    <p:extLst>
      <p:ext uri="{BB962C8B-B14F-4D97-AF65-F5344CB8AC3E}">
        <p14:creationId xmlns:p14="http://schemas.microsoft.com/office/powerpoint/2010/main" val="2312376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very…nebulous. There are a lot of moving factors in citing MLA websites. The safest thing to do is to ask your professor how they want their citation to be laid out. However, sometimes time is of the essence, and you need to take your best shot. So, here we go!</a:t>
            </a:r>
          </a:p>
        </p:txBody>
      </p:sp>
      <p:sp>
        <p:nvSpPr>
          <p:cNvPr id="4" name="Slide Number Placeholder 3"/>
          <p:cNvSpPr>
            <a:spLocks noGrp="1"/>
          </p:cNvSpPr>
          <p:nvPr>
            <p:ph type="sldNum" sz="quarter" idx="5"/>
          </p:nvPr>
        </p:nvSpPr>
        <p:spPr/>
        <p:txBody>
          <a:bodyPr/>
          <a:lstStyle/>
          <a:p>
            <a:fld id="{6715CCA2-F3E7-9C43-9127-57EDE6B6C5DA}" type="slidenum">
              <a:rPr lang="en-US" smtClean="0"/>
              <a:t>38</a:t>
            </a:fld>
            <a:endParaRPr lang="en-US"/>
          </a:p>
        </p:txBody>
      </p:sp>
    </p:spTree>
    <p:extLst>
      <p:ext uri="{BB962C8B-B14F-4D97-AF65-F5344CB8AC3E}">
        <p14:creationId xmlns:p14="http://schemas.microsoft.com/office/powerpoint/2010/main" val="2485994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of your options for how to cite authors in MLA. Just do your best to find something, anything, that points you to an author. </a:t>
            </a:r>
          </a:p>
        </p:txBody>
      </p:sp>
      <p:sp>
        <p:nvSpPr>
          <p:cNvPr id="4" name="Slide Number Placeholder 3"/>
          <p:cNvSpPr>
            <a:spLocks noGrp="1"/>
          </p:cNvSpPr>
          <p:nvPr>
            <p:ph type="sldNum" sz="quarter" idx="5"/>
          </p:nvPr>
        </p:nvSpPr>
        <p:spPr/>
        <p:txBody>
          <a:bodyPr/>
          <a:lstStyle/>
          <a:p>
            <a:fld id="{6715CCA2-F3E7-9C43-9127-57EDE6B6C5DA}" type="slidenum">
              <a:rPr lang="en-US" smtClean="0"/>
              <a:t>39</a:t>
            </a:fld>
            <a:endParaRPr lang="en-US"/>
          </a:p>
        </p:txBody>
      </p:sp>
    </p:spTree>
    <p:extLst>
      <p:ext uri="{BB962C8B-B14F-4D97-AF65-F5344CB8AC3E}">
        <p14:creationId xmlns:p14="http://schemas.microsoft.com/office/powerpoint/2010/main" val="228747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You can come to me at any time in your research. I might be limited in my resources because of the time crunch, but still try! You’d be amazed at what I can manage in a short amount of time. I’m not going to lecture you about getting your work done in a timely manner. You know we’re racing the clock. I know we’re racing the clock. A lecture isn’t going to help anything. So, we’ll do what we can, and I’ll do my best. I know I’ve slid right under the deadline with plenty of my assignments.</a:t>
            </a:r>
          </a:p>
        </p:txBody>
      </p:sp>
      <p:sp>
        <p:nvSpPr>
          <p:cNvPr id="4" name="Slide Number Placeholder 3"/>
          <p:cNvSpPr>
            <a:spLocks noGrp="1"/>
          </p:cNvSpPr>
          <p:nvPr>
            <p:ph type="sldNum" sz="quarter" idx="5"/>
          </p:nvPr>
        </p:nvSpPr>
        <p:spPr/>
        <p:txBody>
          <a:bodyPr/>
          <a:lstStyle/>
          <a:p>
            <a:fld id="{6715CCA2-F3E7-9C43-9127-57EDE6B6C5DA}" type="slidenum">
              <a:rPr lang="en-US" smtClean="0"/>
              <a:t>4</a:t>
            </a:fld>
            <a:endParaRPr lang="en-US"/>
          </a:p>
        </p:txBody>
      </p:sp>
    </p:spTree>
    <p:extLst>
      <p:ext uri="{BB962C8B-B14F-4D97-AF65-F5344CB8AC3E}">
        <p14:creationId xmlns:p14="http://schemas.microsoft.com/office/powerpoint/2010/main" val="2649619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Dates are so difficult. I totally understand. The more you can find about the date, the better. Don’t beat yourself up if you can’t find anything. There are plenty of websites that don’t date their articles at all. </a:t>
            </a:r>
          </a:p>
        </p:txBody>
      </p:sp>
      <p:sp>
        <p:nvSpPr>
          <p:cNvPr id="4" name="Slide Number Placeholder 3"/>
          <p:cNvSpPr>
            <a:spLocks noGrp="1"/>
          </p:cNvSpPr>
          <p:nvPr>
            <p:ph type="sldNum" sz="quarter" idx="5"/>
          </p:nvPr>
        </p:nvSpPr>
        <p:spPr/>
        <p:txBody>
          <a:bodyPr/>
          <a:lstStyle/>
          <a:p>
            <a:fld id="{6715CCA2-F3E7-9C43-9127-57EDE6B6C5DA}" type="slidenum">
              <a:rPr lang="en-US" smtClean="0"/>
              <a:t>40</a:t>
            </a:fld>
            <a:endParaRPr lang="en-US"/>
          </a:p>
        </p:txBody>
      </p:sp>
    </p:spTree>
    <p:extLst>
      <p:ext uri="{BB962C8B-B14F-4D97-AF65-F5344CB8AC3E}">
        <p14:creationId xmlns:p14="http://schemas.microsoft.com/office/powerpoint/2010/main" val="1509807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in text citations for your paper. They’re pretty straight forward, but I can still give advice if there’s any problems. I can especially give some guidance about Chicago style. Not many professors use it, but if yours does, I’ll walk you through it. </a:t>
            </a:r>
          </a:p>
        </p:txBody>
      </p:sp>
      <p:sp>
        <p:nvSpPr>
          <p:cNvPr id="4" name="Slide Number Placeholder 3"/>
          <p:cNvSpPr>
            <a:spLocks noGrp="1"/>
          </p:cNvSpPr>
          <p:nvPr>
            <p:ph type="sldNum" sz="quarter" idx="5"/>
          </p:nvPr>
        </p:nvSpPr>
        <p:spPr/>
        <p:txBody>
          <a:bodyPr/>
          <a:lstStyle/>
          <a:p>
            <a:fld id="{6715CCA2-F3E7-9C43-9127-57EDE6B6C5DA}" type="slidenum">
              <a:rPr lang="en-US" smtClean="0"/>
              <a:t>41</a:t>
            </a:fld>
            <a:endParaRPr lang="en-US"/>
          </a:p>
        </p:txBody>
      </p:sp>
    </p:spTree>
    <p:extLst>
      <p:ext uri="{BB962C8B-B14F-4D97-AF65-F5344CB8AC3E}">
        <p14:creationId xmlns:p14="http://schemas.microsoft.com/office/powerpoint/2010/main" val="804535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Purdue Owl is a great resource for your citations. It can be confusing sometimes, though. I understand. Don’t be afraid to ask if it’s getting under your skin. </a:t>
            </a:r>
          </a:p>
        </p:txBody>
      </p:sp>
      <p:sp>
        <p:nvSpPr>
          <p:cNvPr id="4" name="Slide Number Placeholder 3"/>
          <p:cNvSpPr>
            <a:spLocks noGrp="1"/>
          </p:cNvSpPr>
          <p:nvPr>
            <p:ph type="sldNum" sz="quarter" idx="5"/>
          </p:nvPr>
        </p:nvSpPr>
        <p:spPr/>
        <p:txBody>
          <a:bodyPr/>
          <a:lstStyle/>
          <a:p>
            <a:fld id="{314386D6-FEB9-A946-B85A-867E71F58E24}" type="slidenum">
              <a:rPr lang="en-US" smtClean="0"/>
              <a:t>42</a:t>
            </a:fld>
            <a:endParaRPr lang="en-US"/>
          </a:p>
        </p:txBody>
      </p:sp>
    </p:spTree>
    <p:extLst>
      <p:ext uri="{BB962C8B-B14F-4D97-AF65-F5344CB8AC3E}">
        <p14:creationId xmlns:p14="http://schemas.microsoft.com/office/powerpoint/2010/main" val="267883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Purdue Owl homepage. Simply click on the style guide you need, and it’ll take you right to the citations page. </a:t>
            </a:r>
          </a:p>
        </p:txBody>
      </p:sp>
      <p:sp>
        <p:nvSpPr>
          <p:cNvPr id="4" name="Slide Number Placeholder 3"/>
          <p:cNvSpPr>
            <a:spLocks noGrp="1"/>
          </p:cNvSpPr>
          <p:nvPr>
            <p:ph type="sldNum" sz="quarter" idx="5"/>
          </p:nvPr>
        </p:nvSpPr>
        <p:spPr/>
        <p:txBody>
          <a:bodyPr/>
          <a:lstStyle/>
          <a:p>
            <a:fld id="{6715CCA2-F3E7-9C43-9127-57EDE6B6C5DA}" type="slidenum">
              <a:rPr lang="en-US" smtClean="0"/>
              <a:t>43</a:t>
            </a:fld>
            <a:endParaRPr lang="en-US"/>
          </a:p>
        </p:txBody>
      </p:sp>
    </p:spTree>
    <p:extLst>
      <p:ext uri="{BB962C8B-B14F-4D97-AF65-F5344CB8AC3E}">
        <p14:creationId xmlns:p14="http://schemas.microsoft.com/office/powerpoint/2010/main" val="71838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most of the things that you’ll need to cite. Sometimes a source doesn’t fit neatly into one of these categories, and we may need to Frankenstein something together to make it work. </a:t>
            </a:r>
          </a:p>
        </p:txBody>
      </p:sp>
      <p:sp>
        <p:nvSpPr>
          <p:cNvPr id="4" name="Slide Number Placeholder 3"/>
          <p:cNvSpPr>
            <a:spLocks noGrp="1"/>
          </p:cNvSpPr>
          <p:nvPr>
            <p:ph type="sldNum" sz="quarter" idx="5"/>
          </p:nvPr>
        </p:nvSpPr>
        <p:spPr/>
        <p:txBody>
          <a:bodyPr/>
          <a:lstStyle/>
          <a:p>
            <a:fld id="{6715CCA2-F3E7-9C43-9127-57EDE6B6C5DA}" type="slidenum">
              <a:rPr lang="en-US" smtClean="0"/>
              <a:t>44</a:t>
            </a:fld>
            <a:endParaRPr lang="en-US"/>
          </a:p>
        </p:txBody>
      </p:sp>
    </p:spTree>
    <p:extLst>
      <p:ext uri="{BB962C8B-B14F-4D97-AF65-F5344CB8AC3E}">
        <p14:creationId xmlns:p14="http://schemas.microsoft.com/office/powerpoint/2010/main" val="3697625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feel confident in your writing ability, we do have a writing center. It's located in the basement of the library. You can schedule either digital or face-to-face meetings, and these people are good at what they do. They won’t tell you that your paper is stupid. They are great about pointing you in the right direction without making you feel bad about your efforts. </a:t>
            </a:r>
          </a:p>
        </p:txBody>
      </p:sp>
      <p:sp>
        <p:nvSpPr>
          <p:cNvPr id="4" name="Slide Number Placeholder 3"/>
          <p:cNvSpPr>
            <a:spLocks noGrp="1"/>
          </p:cNvSpPr>
          <p:nvPr>
            <p:ph type="sldNum" sz="quarter" idx="5"/>
          </p:nvPr>
        </p:nvSpPr>
        <p:spPr/>
        <p:txBody>
          <a:bodyPr/>
          <a:lstStyle/>
          <a:p>
            <a:fld id="{314386D6-FEB9-A946-B85A-867E71F58E24}" type="slidenum">
              <a:rPr lang="en-US" smtClean="0"/>
              <a:t>45</a:t>
            </a:fld>
            <a:endParaRPr lang="en-US"/>
          </a:p>
        </p:txBody>
      </p:sp>
    </p:spTree>
    <p:extLst>
      <p:ext uri="{BB962C8B-B14F-4D97-AF65-F5344CB8AC3E}">
        <p14:creationId xmlns:p14="http://schemas.microsoft.com/office/powerpoint/2010/main" val="99026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if you’re listening to my dulcet tones, you’ve managed to find your way here. </a:t>
            </a:r>
          </a:p>
        </p:txBody>
      </p:sp>
      <p:sp>
        <p:nvSpPr>
          <p:cNvPr id="4" name="Slide Number Placeholder 3"/>
          <p:cNvSpPr>
            <a:spLocks noGrp="1"/>
          </p:cNvSpPr>
          <p:nvPr>
            <p:ph type="sldNum" sz="quarter" idx="5"/>
          </p:nvPr>
        </p:nvSpPr>
        <p:spPr/>
        <p:txBody>
          <a:bodyPr/>
          <a:lstStyle/>
          <a:p>
            <a:fld id="{6715CCA2-F3E7-9C43-9127-57EDE6B6C5DA}" type="slidenum">
              <a:rPr lang="en-US" smtClean="0"/>
              <a:t>46</a:t>
            </a:fld>
            <a:endParaRPr lang="en-US"/>
          </a:p>
        </p:txBody>
      </p:sp>
    </p:spTree>
    <p:extLst>
      <p:ext uri="{BB962C8B-B14F-4D97-AF65-F5344CB8AC3E}">
        <p14:creationId xmlns:p14="http://schemas.microsoft.com/office/powerpoint/2010/main" val="3823945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following methods to contact me. Email is probably the most effective way. I am working on recognizing interpretive dance as a means of communicating your research needs. You’re the most important people that I serve. I’ve worked with professors, university presidents, and I’m a state presenter for the West Virginia Library Association. None of that matters if I can’t help all of you. So, don’t be shy. </a:t>
            </a:r>
          </a:p>
        </p:txBody>
      </p:sp>
      <p:sp>
        <p:nvSpPr>
          <p:cNvPr id="4" name="Slide Number Placeholder 3"/>
          <p:cNvSpPr>
            <a:spLocks noGrp="1"/>
          </p:cNvSpPr>
          <p:nvPr>
            <p:ph type="sldNum" sz="quarter" idx="5"/>
          </p:nvPr>
        </p:nvSpPr>
        <p:spPr/>
        <p:txBody>
          <a:bodyPr/>
          <a:lstStyle/>
          <a:p>
            <a:fld id="{314386D6-FEB9-A946-B85A-867E71F58E24}" type="slidenum">
              <a:rPr lang="en-US" smtClean="0"/>
              <a:t>47</a:t>
            </a:fld>
            <a:endParaRPr lang="en-US"/>
          </a:p>
        </p:txBody>
      </p:sp>
    </p:spTree>
    <p:extLst>
      <p:ext uri="{BB962C8B-B14F-4D97-AF65-F5344CB8AC3E}">
        <p14:creationId xmlns:p14="http://schemas.microsoft.com/office/powerpoint/2010/main" val="4027296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luck on your future assignments! You can always reach out. You can always ask. </a:t>
            </a:r>
          </a:p>
        </p:txBody>
      </p:sp>
      <p:sp>
        <p:nvSpPr>
          <p:cNvPr id="4" name="Slide Number Placeholder 3"/>
          <p:cNvSpPr>
            <a:spLocks noGrp="1"/>
          </p:cNvSpPr>
          <p:nvPr>
            <p:ph type="sldNum" sz="quarter" idx="5"/>
          </p:nvPr>
        </p:nvSpPr>
        <p:spPr/>
        <p:txBody>
          <a:bodyPr/>
          <a:lstStyle/>
          <a:p>
            <a:fld id="{314386D6-FEB9-A946-B85A-867E71F58E24}" type="slidenum">
              <a:rPr lang="en-US" smtClean="0"/>
              <a:t>48</a:t>
            </a:fld>
            <a:endParaRPr lang="en-US"/>
          </a:p>
        </p:txBody>
      </p:sp>
    </p:spTree>
    <p:extLst>
      <p:ext uri="{BB962C8B-B14F-4D97-AF65-F5344CB8AC3E}">
        <p14:creationId xmlns:p14="http://schemas.microsoft.com/office/powerpoint/2010/main" val="109795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Sometimes students feel like they should “know things,” and they feel embarrassed that they don’t. You just want someone to sit you down and explain things in a nonjudgmental way. It’s fine to come to my office with those questions. I won’t laugh or make fun or ask how you possibly couldn’t know that. I have plenty of things that I need someone to explain to me slowly and probably using crayons to illustrate. It doesn’t have to be academically related either. Part of the great thing about being a librarian is that every question is a reference question, and I’m happy to help.</a:t>
            </a:r>
          </a:p>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5</a:t>
            </a:fld>
            <a:endParaRPr lang="en-US"/>
          </a:p>
        </p:txBody>
      </p:sp>
    </p:spTree>
    <p:extLst>
      <p:ext uri="{BB962C8B-B14F-4D97-AF65-F5344CB8AC3E}">
        <p14:creationId xmlns:p14="http://schemas.microsoft.com/office/powerpoint/2010/main" val="386792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can give you so much! Aside from books, we have DVDs, great places to study, board games, hammocks, and interlibrary loans. Libraries borrow from each other, and I can get you just about anything that we don’t have in house. If I had to suggest what we offer the most, that would be our database services</a:t>
            </a:r>
          </a:p>
        </p:txBody>
      </p:sp>
      <p:sp>
        <p:nvSpPr>
          <p:cNvPr id="4" name="Slide Number Placeholder 3"/>
          <p:cNvSpPr>
            <a:spLocks noGrp="1"/>
          </p:cNvSpPr>
          <p:nvPr>
            <p:ph type="sldNum" sz="quarter" idx="5"/>
          </p:nvPr>
        </p:nvSpPr>
        <p:spPr/>
        <p:txBody>
          <a:bodyPr/>
          <a:lstStyle/>
          <a:p>
            <a:fld id="{6715CCA2-F3E7-9C43-9127-57EDE6B6C5DA}" type="slidenum">
              <a:rPr lang="en-US" smtClean="0"/>
              <a:t>6</a:t>
            </a:fld>
            <a:endParaRPr lang="en-US"/>
          </a:p>
        </p:txBody>
      </p:sp>
    </p:spTree>
    <p:extLst>
      <p:ext uri="{BB962C8B-B14F-4D97-AF65-F5344CB8AC3E}">
        <p14:creationId xmlns:p14="http://schemas.microsoft.com/office/powerpoint/2010/main" val="66680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Databases are where you’re going to get those journal articles that your professors seem to be so crazy about. They can be a little cranky and finicky. They’re not exactly intuitive, like sensing misspelled words or a search that’s not quite the actual title. You have to be pretty specific about what you want, and even then it might take some…finesse. You’ll need your school credentials to sign into these. </a:t>
            </a:r>
          </a:p>
        </p:txBody>
      </p:sp>
      <p:sp>
        <p:nvSpPr>
          <p:cNvPr id="4" name="Slide Number Placeholder 3"/>
          <p:cNvSpPr>
            <a:spLocks noGrp="1"/>
          </p:cNvSpPr>
          <p:nvPr>
            <p:ph type="sldNum" sz="quarter" idx="5"/>
          </p:nvPr>
        </p:nvSpPr>
        <p:spPr/>
        <p:txBody>
          <a:bodyPr/>
          <a:lstStyle/>
          <a:p>
            <a:fld id="{6715CCA2-F3E7-9C43-9127-57EDE6B6C5DA}" type="slidenum">
              <a:rPr lang="en-US" smtClean="0"/>
              <a:t>7</a:t>
            </a:fld>
            <a:endParaRPr lang="en-US"/>
          </a:p>
        </p:txBody>
      </p:sp>
    </p:spTree>
    <p:extLst>
      <p:ext uri="{BB962C8B-B14F-4D97-AF65-F5344CB8AC3E}">
        <p14:creationId xmlns:p14="http://schemas.microsoft.com/office/powerpoint/2010/main" val="800442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blown away with how you all can manipulate social media. It’s a little scary when you put your minds to it. Big Data is smarter though. We’re talking lawyers upon lawyers to make sure that their information stays behind paywalls. This means that you have to pay to access their articles. There’s copyright law that gets thrown into the mix as well. These measures are getting more extreme every year, and sometimes you need someone to help navigate the mine field.   </a:t>
            </a:r>
          </a:p>
        </p:txBody>
      </p:sp>
      <p:sp>
        <p:nvSpPr>
          <p:cNvPr id="4" name="Slide Number Placeholder 3"/>
          <p:cNvSpPr>
            <a:spLocks noGrp="1"/>
          </p:cNvSpPr>
          <p:nvPr>
            <p:ph type="sldNum" sz="quarter" idx="5"/>
          </p:nvPr>
        </p:nvSpPr>
        <p:spPr/>
        <p:txBody>
          <a:bodyPr/>
          <a:lstStyle/>
          <a:p>
            <a:fld id="{6715CCA2-F3E7-9C43-9127-57EDE6B6C5DA}" type="slidenum">
              <a:rPr lang="en-US" smtClean="0"/>
              <a:t>8</a:t>
            </a:fld>
            <a:endParaRPr lang="en-US"/>
          </a:p>
        </p:txBody>
      </p:sp>
    </p:spTree>
    <p:extLst>
      <p:ext uri="{BB962C8B-B14F-4D97-AF65-F5344CB8AC3E}">
        <p14:creationId xmlns:p14="http://schemas.microsoft.com/office/powerpoint/2010/main" val="179659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main library webpage. You can use it to search for books, access our databases for journal articles, or seek out a particular database that your professor may want you to use. </a:t>
            </a:r>
          </a:p>
        </p:txBody>
      </p:sp>
      <p:sp>
        <p:nvSpPr>
          <p:cNvPr id="4" name="Slide Number Placeholder 3"/>
          <p:cNvSpPr>
            <a:spLocks noGrp="1"/>
          </p:cNvSpPr>
          <p:nvPr>
            <p:ph type="sldNum" sz="quarter" idx="5"/>
          </p:nvPr>
        </p:nvSpPr>
        <p:spPr/>
        <p:txBody>
          <a:bodyPr/>
          <a:lstStyle/>
          <a:p>
            <a:fld id="{6715CCA2-F3E7-9C43-9127-57EDE6B6C5DA}" type="slidenum">
              <a:rPr lang="en-US" smtClean="0"/>
              <a:t>9</a:t>
            </a:fld>
            <a:endParaRPr lang="en-US"/>
          </a:p>
        </p:txBody>
      </p:sp>
    </p:spTree>
    <p:extLst>
      <p:ext uri="{BB962C8B-B14F-4D97-AF65-F5344CB8AC3E}">
        <p14:creationId xmlns:p14="http://schemas.microsoft.com/office/powerpoint/2010/main" val="337760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DAF61AA-5A98-4049-A93E-477E5505141A}" type="datetimeFigureOut">
              <a:rPr lang="en-US" smtClean="0"/>
              <a:t>8/21/23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3B850FF-6169-4056-8077-06FFA93A5366}"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470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4603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58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59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66163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78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04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98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871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884287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58516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11209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t>8/21/23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19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91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70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AF61AA-5A98-4049-A93E-477E5505141A}" type="datetimeFigureOut">
              <a:rPr lang="en-US" smtClean="0"/>
              <a:t>8/21/23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8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61AA-5A98-4049-A93E-477E5505141A}" type="datetimeFigureOut">
              <a:rPr lang="en-US" smtClean="0"/>
              <a:t>8/21/23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0453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pPr/>
              <a:t>8/21/23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747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t>8/21/23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19704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AF61AA-5A98-4049-A93E-477E5505141A}" type="datetimeFigureOut">
              <a:rPr lang="en-US" smtClean="0"/>
              <a:pPr/>
              <a:t>8/21/23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80318983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16.jp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28.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0.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1.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2.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4.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3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5.png"/><Relationship Id="rId5" Type="http://schemas.openxmlformats.org/officeDocument/2006/relationships/image" Target="../media/image2.jpeg"/><Relationship Id="rId4" Type="http://schemas.openxmlformats.org/officeDocument/2006/relationships/notesSlide" Target="../notesSlides/notesSlide26.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3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8.png"/><Relationship Id="rId5" Type="http://schemas.openxmlformats.org/officeDocument/2006/relationships/image" Target="../media/image2.jpeg"/><Relationship Id="rId4" Type="http://schemas.openxmlformats.org/officeDocument/2006/relationships/notesSlide" Target="../notesSlides/notesSlide27.xm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7.png"/><Relationship Id="rId5" Type="http://schemas.openxmlformats.org/officeDocument/2006/relationships/image" Target="../media/image2.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1.png"/><Relationship Id="rId5" Type="http://schemas.openxmlformats.org/officeDocument/2006/relationships/image" Target="../media/image2.jpeg"/><Relationship Id="rId4" Type="http://schemas.openxmlformats.org/officeDocument/2006/relationships/notesSlide" Target="../notesSlides/notesSlide29.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3.png"/><Relationship Id="rId5" Type="http://schemas.openxmlformats.org/officeDocument/2006/relationships/image" Target="../media/image2.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4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7.png"/><Relationship Id="rId5" Type="http://schemas.openxmlformats.org/officeDocument/2006/relationships/image" Target="../media/image2.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image" Target="../media/image48.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1.png"/><Relationship Id="rId5" Type="http://schemas.openxmlformats.org/officeDocument/2006/relationships/image" Target="../media/image4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5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4.png"/><Relationship Id="rId5" Type="http://schemas.openxmlformats.org/officeDocument/2006/relationships/image" Target="../media/image2.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8.xml"/><Relationship Id="rId9" Type="http://schemas.microsoft.com/office/2007/relationships/diagramDrawing" Target="../diagrams/drawing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1.xml"/><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hyperlink" Target="https://owl.purdue.edu/" TargetMode="Externa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42.xml"/><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4.xml"/><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hyperlink" Target="https://westliberty.edu/writing-center/" TargetMode="External"/><Relationship Id="rId4" Type="http://schemas.openxmlformats.org/officeDocument/2006/relationships/notesSlide" Target="../notesSlides/notesSlide45.xml"/><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slideLayout" Target="../slideLayouts/slideLayout7.xml"/><Relationship Id="rId7" Type="http://schemas.openxmlformats.org/officeDocument/2006/relationships/customXml" Target="../ink/ink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5.png"/><Relationship Id="rId5" Type="http://schemas.openxmlformats.org/officeDocument/2006/relationships/image" Target="../media/image2.jpeg"/><Relationship Id="rId4" Type="http://schemas.openxmlformats.org/officeDocument/2006/relationships/notesSlide" Target="../notesSlides/notesSlide46.xml"/><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diagramData" Target="../diagrams/data3.xml"/><Relationship Id="rId11" Type="http://schemas.openxmlformats.org/officeDocument/2006/relationships/image" Target="../media/image7.png"/><Relationship Id="rId5" Type="http://schemas.openxmlformats.org/officeDocument/2006/relationships/image" Target="../media/image66.jpeg"/><Relationship Id="rId10" Type="http://schemas.microsoft.com/office/2007/relationships/diagramDrawing" Target="../diagrams/drawing3.xml"/><Relationship Id="rId4" Type="http://schemas.openxmlformats.org/officeDocument/2006/relationships/notesSlide" Target="../notesSlides/notesSlide47.xml"/><Relationship Id="rId9" Type="http://schemas.openxmlformats.org/officeDocument/2006/relationships/diagramColors" Target="../diagrams/colors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png"/><Relationship Id="rId5" Type="http://schemas.openxmlformats.org/officeDocument/2006/relationships/image" Target="../media/image67.gif"/><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13" Type="http://schemas.microsoft.com/office/2007/relationships/diagramDrawing" Target="../diagrams/drawing1.xml"/><Relationship Id="rId3" Type="http://schemas.openxmlformats.org/officeDocument/2006/relationships/slideLayout" Target="../slideLayouts/slideLayout18.xml"/><Relationship Id="rId7" Type="http://schemas.openxmlformats.org/officeDocument/2006/relationships/image" Target="../media/image4.png"/><Relationship Id="rId12"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11" Type="http://schemas.openxmlformats.org/officeDocument/2006/relationships/diagramQuickStyle" Target="../diagrams/quickStyle1.xml"/><Relationship Id="rId5" Type="http://schemas.openxmlformats.org/officeDocument/2006/relationships/image" Target="../media/image2.jpeg"/><Relationship Id="rId10" Type="http://schemas.openxmlformats.org/officeDocument/2006/relationships/diagramLayout" Target="../diagrams/layout1.xml"/><Relationship Id="rId4" Type="http://schemas.openxmlformats.org/officeDocument/2006/relationships/notesSlide" Target="../notesSlides/notesSlide6.xml"/><Relationship Id="rId9" Type="http://schemas.openxmlformats.org/officeDocument/2006/relationships/diagramData" Target="../diagrams/data1.xm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572773-EFED-4240-886B-69624490C9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9" name="Picture 8">
              <a:extLst>
                <a:ext uri="{FF2B5EF4-FFF2-40B4-BE49-F238E27FC236}">
                  <a16:creationId xmlns:a16="http://schemas.microsoft.com/office/drawing/2014/main" id="{AA1CA1AF-5204-432F-BD8E-57A786399A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EE3D1EE3-433A-41E2-8487-E98B4F3E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80D43889-CB91-4677-AA9D-108C1AFB82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 name="Picture 11">
              <a:extLst>
                <a:ext uri="{FF2B5EF4-FFF2-40B4-BE49-F238E27FC236}">
                  <a16:creationId xmlns:a16="http://schemas.microsoft.com/office/drawing/2014/main" id="{CA50A65F-E0C2-4FEB-892C-03ACF95DA2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4" name="Straight Connector 13">
            <a:extLst>
              <a:ext uri="{FF2B5EF4-FFF2-40B4-BE49-F238E27FC236}">
                <a16:creationId xmlns:a16="http://schemas.microsoft.com/office/drawing/2014/main" id="{B3C176ED-7D6F-4F56-A1F8-9687B0C63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44F7C90B-8333-4519-BE89-44DEAD4D3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EAE297-BAB5-4C1D-9F2C-D67C4FEC8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456E2-66BF-574E-A2D6-A761EE86D83A}"/>
              </a:ext>
            </a:extLst>
          </p:cNvPr>
          <p:cNvSpPr>
            <a:spLocks noGrp="1"/>
          </p:cNvSpPr>
          <p:nvPr>
            <p:ph type="title"/>
          </p:nvPr>
        </p:nvSpPr>
        <p:spPr>
          <a:xfrm>
            <a:off x="5161547" y="965200"/>
            <a:ext cx="6065253" cy="4927600"/>
          </a:xfrm>
        </p:spPr>
        <p:txBody>
          <a:bodyPr vert="horz" lIns="91440" tIns="45720" rIns="91440" bIns="45720" rtlCol="0" anchor="ctr">
            <a:normAutofit/>
          </a:bodyPr>
          <a:lstStyle/>
          <a:p>
            <a:pPr algn="l"/>
            <a:r>
              <a:rPr lang="en-US" sz="4800" dirty="0">
                <a:solidFill>
                  <a:schemeClr val="tx1"/>
                </a:solidFill>
              </a:rPr>
              <a:t>Making Research Easy(</a:t>
            </a:r>
            <a:r>
              <a:rPr lang="en-US" sz="4800" dirty="0" err="1">
                <a:solidFill>
                  <a:schemeClr val="tx1"/>
                </a:solidFill>
              </a:rPr>
              <a:t>ish</a:t>
            </a:r>
            <a:r>
              <a:rPr lang="en-US" sz="4800" dirty="0">
                <a:solidFill>
                  <a:schemeClr val="tx1"/>
                </a:solidFill>
              </a:rPr>
              <a:t>)</a:t>
            </a:r>
          </a:p>
        </p:txBody>
      </p:sp>
      <p:sp>
        <p:nvSpPr>
          <p:cNvPr id="3" name="Subtitle 2">
            <a:extLst>
              <a:ext uri="{FF2B5EF4-FFF2-40B4-BE49-F238E27FC236}">
                <a16:creationId xmlns:a16="http://schemas.microsoft.com/office/drawing/2014/main" id="{88719914-7BC3-624D-979A-8677BE6A864D}"/>
              </a:ext>
            </a:extLst>
          </p:cNvPr>
          <p:cNvSpPr>
            <a:spLocks noGrp="1"/>
          </p:cNvSpPr>
          <p:nvPr>
            <p:ph sz="quarter" idx="13"/>
          </p:nvPr>
        </p:nvSpPr>
        <p:spPr>
          <a:xfrm>
            <a:off x="965200" y="965200"/>
            <a:ext cx="3220683" cy="4927600"/>
          </a:xfrm>
        </p:spPr>
        <p:txBody>
          <a:bodyPr vert="horz" lIns="91440" tIns="45720" rIns="91440" bIns="45720" rtlCol="0" anchor="ctr">
            <a:normAutofit/>
          </a:bodyPr>
          <a:lstStyle/>
          <a:p>
            <a:pPr marL="0" indent="0" algn="r">
              <a:buNone/>
            </a:pPr>
            <a:r>
              <a:rPr lang="en-US">
                <a:solidFill>
                  <a:schemeClr val="tx1"/>
                </a:solidFill>
              </a:rPr>
              <a:t>Tips and tricks to make something a little more bearable.</a:t>
            </a:r>
          </a:p>
        </p:txBody>
      </p:sp>
      <p:cxnSp>
        <p:nvCxnSpPr>
          <p:cNvPr id="20" name="Straight Connector 19">
            <a:extLst>
              <a:ext uri="{FF2B5EF4-FFF2-40B4-BE49-F238E27FC236}">
                <a16:creationId xmlns:a16="http://schemas.microsoft.com/office/drawing/2014/main" id="{8D6DCE45-FCB6-4B94-8EDA-A0CC941E7B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219" y="1143000"/>
            <a:ext cx="0" cy="442762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Audio Recording Aug 21, 2023 at 10:17:10 AM">
            <a:hlinkClick r:id="" action="ppaction://media"/>
            <a:extLst>
              <a:ext uri="{FF2B5EF4-FFF2-40B4-BE49-F238E27FC236}">
                <a16:creationId xmlns:a16="http://schemas.microsoft.com/office/drawing/2014/main" id="{8A3A5C05-33D4-4CFB-C11B-826E04EC44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9327" y="5892800"/>
            <a:ext cx="812800" cy="812800"/>
          </a:xfrm>
          <a:prstGeom prst="rect">
            <a:avLst/>
          </a:prstGeom>
        </p:spPr>
      </p:pic>
    </p:spTree>
    <p:extLst>
      <p:ext uri="{BB962C8B-B14F-4D97-AF65-F5344CB8AC3E}">
        <p14:creationId xmlns:p14="http://schemas.microsoft.com/office/powerpoint/2010/main" val="579069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0F82E3E-E291-4077-9561-D03BD8817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34" name="Picture 33">
              <a:extLst>
                <a:ext uri="{FF2B5EF4-FFF2-40B4-BE49-F238E27FC236}">
                  <a16:creationId xmlns:a16="http://schemas.microsoft.com/office/drawing/2014/main" id="{064A9319-91FB-4B4F-815A-A046C6378C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1365E65E-138F-4485-AA9E-188DF346C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82DE2924-A79E-4612-8899-041380003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37" name="Picture 36">
              <a:extLst>
                <a:ext uri="{FF2B5EF4-FFF2-40B4-BE49-F238E27FC236}">
                  <a16:creationId xmlns:a16="http://schemas.microsoft.com/office/drawing/2014/main" id="{594B8494-882E-4FE9-BFAD-2651558746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39" name="Straight Connector 38">
            <a:extLst>
              <a:ext uri="{FF2B5EF4-FFF2-40B4-BE49-F238E27FC236}">
                <a16:creationId xmlns:a16="http://schemas.microsoft.com/office/drawing/2014/main" id="{9A5BFCFB-CCDF-43A8-888F-E16CF73D2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87A84A88-56D8-46EF-B003-C467C54DD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42" name="Rectangle 41">
              <a:extLst>
                <a:ext uri="{FF2B5EF4-FFF2-40B4-BE49-F238E27FC236}">
                  <a16:creationId xmlns:a16="http://schemas.microsoft.com/office/drawing/2014/main" id="{BE02409C-AAC9-4B71-B433-1F0477989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04F123D-B711-484C-90B7-7E3EEA5402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4" name="Picture 43">
                <a:extLst>
                  <a:ext uri="{FF2B5EF4-FFF2-40B4-BE49-F238E27FC236}">
                    <a16:creationId xmlns:a16="http://schemas.microsoft.com/office/drawing/2014/main" id="{FF5BA041-244A-457E-846E-ED0CBCD0EB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21C4581C-A5C4-46B6-994D-8E954AC8A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6" name="Picture 45">
                <a:extLst>
                  <a:ext uri="{FF2B5EF4-FFF2-40B4-BE49-F238E27FC236}">
                    <a16:creationId xmlns:a16="http://schemas.microsoft.com/office/drawing/2014/main" id="{A50DE8B2-6159-4CEA-9388-88C104386FA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7" name="Picture 46">
                <a:extLst>
                  <a:ext uri="{FF2B5EF4-FFF2-40B4-BE49-F238E27FC236}">
                    <a16:creationId xmlns:a16="http://schemas.microsoft.com/office/drawing/2014/main" id="{06A4A158-2E58-432F-839F-5B3A8133B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8013290" y="1041401"/>
            <a:ext cx="3079006" cy="2345264"/>
          </a:xfrm>
        </p:spPr>
        <p:txBody>
          <a:bodyPr vert="horz" lIns="91440" tIns="45720" rIns="91440" bIns="45720" rtlCol="0" anchor="b">
            <a:normAutofit/>
          </a:bodyPr>
          <a:lstStyle/>
          <a:p>
            <a:pPr>
              <a:lnSpc>
                <a:spcPct val="90000"/>
              </a:lnSpc>
            </a:pPr>
            <a:r>
              <a:rPr lang="en-US" sz="5000" dirty="0"/>
              <a:t>How to enhance your search</a:t>
            </a:r>
          </a:p>
        </p:txBody>
      </p:sp>
      <p:sp>
        <p:nvSpPr>
          <p:cNvPr id="3" name="Text Placeholder 2"/>
          <p:cNvSpPr>
            <a:spLocks noGrp="1"/>
          </p:cNvSpPr>
          <p:nvPr>
            <p:ph type="body" idx="1"/>
          </p:nvPr>
        </p:nvSpPr>
        <p:spPr>
          <a:xfrm>
            <a:off x="7999431" y="3657596"/>
            <a:ext cx="3092865" cy="1933463"/>
          </a:xfrm>
        </p:spPr>
        <p:txBody>
          <a:bodyPr vert="horz" lIns="91440" tIns="45720" rIns="91440" bIns="45720" rtlCol="0" anchor="t">
            <a:normAutofit/>
          </a:bodyPr>
          <a:lstStyle/>
          <a:p>
            <a:r>
              <a:rPr lang="en-US" sz="2100"/>
              <a:t>For the overachievers in the room</a:t>
            </a:r>
          </a:p>
        </p:txBody>
      </p:sp>
      <p:sp>
        <p:nvSpPr>
          <p:cNvPr id="49" name="Rectangle 48">
            <a:extLst>
              <a:ext uri="{FF2B5EF4-FFF2-40B4-BE49-F238E27FC236}">
                <a16:creationId xmlns:a16="http://schemas.microsoft.com/office/drawing/2014/main" id="{1B057C70-1B97-42CE-9C74-A2B72760F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with medium confidence">
            <a:extLst>
              <a:ext uri="{FF2B5EF4-FFF2-40B4-BE49-F238E27FC236}">
                <a16:creationId xmlns:a16="http://schemas.microsoft.com/office/drawing/2014/main" id="{EAD28E2A-54FA-A362-D018-7A16733A2384}"/>
              </a:ext>
            </a:extLst>
          </p:cNvPr>
          <p:cNvPicPr>
            <a:picLocks noChangeAspect="1"/>
          </p:cNvPicPr>
          <p:nvPr/>
        </p:nvPicPr>
        <p:blipFill>
          <a:blip r:embed="rId10"/>
          <a:stretch>
            <a:fillRect/>
          </a:stretch>
        </p:blipFill>
        <p:spPr>
          <a:xfrm>
            <a:off x="1412683" y="1712825"/>
            <a:ext cx="5784083" cy="3253546"/>
          </a:xfrm>
          <a:prstGeom prst="rect">
            <a:avLst/>
          </a:prstGeom>
        </p:spPr>
      </p:pic>
      <p:cxnSp>
        <p:nvCxnSpPr>
          <p:cNvPr id="51" name="Straight Connector 50">
            <a:extLst>
              <a:ext uri="{FF2B5EF4-FFF2-40B4-BE49-F238E27FC236}">
                <a16:creationId xmlns:a16="http://schemas.microsoft.com/office/drawing/2014/main" id="{0EC6C006-F859-490E-A780-57D4CC5306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pic>
        <p:nvPicPr>
          <p:cNvPr id="4" name="Audio Recording Aug 21, 2023 at 10:28:44 AM">
            <a:hlinkClick r:id="" action="ppaction://media"/>
            <a:extLst>
              <a:ext uri="{FF2B5EF4-FFF2-40B4-BE49-F238E27FC236}">
                <a16:creationId xmlns:a16="http://schemas.microsoft.com/office/drawing/2014/main" id="{83009C9F-1941-C5B0-EE81-068614D063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73632" y="6045200"/>
            <a:ext cx="812800" cy="812800"/>
          </a:xfrm>
          <a:prstGeom prst="rect">
            <a:avLst/>
          </a:prstGeom>
        </p:spPr>
      </p:pic>
    </p:spTree>
    <p:extLst>
      <p:ext uri="{BB962C8B-B14F-4D97-AF65-F5344CB8AC3E}">
        <p14:creationId xmlns:p14="http://schemas.microsoft.com/office/powerpoint/2010/main" val="39688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75B9-AB04-C246-A47F-9F3A58AFF108}"/>
              </a:ext>
            </a:extLst>
          </p:cNvPr>
          <p:cNvSpPr>
            <a:spLocks noGrp="1"/>
          </p:cNvSpPr>
          <p:nvPr>
            <p:ph type="title"/>
          </p:nvPr>
        </p:nvSpPr>
        <p:spPr/>
        <p:txBody>
          <a:bodyPr/>
          <a:lstStyle/>
          <a:p>
            <a:r>
              <a:rPr lang="en-US" dirty="0"/>
              <a:t>Use Your Big Kid Words</a:t>
            </a:r>
          </a:p>
        </p:txBody>
      </p:sp>
      <p:pic>
        <p:nvPicPr>
          <p:cNvPr id="9" name="Picture 8" descr="A picture containing text, book&#10;&#10;Description automatically generated">
            <a:extLst>
              <a:ext uri="{FF2B5EF4-FFF2-40B4-BE49-F238E27FC236}">
                <a16:creationId xmlns:a16="http://schemas.microsoft.com/office/drawing/2014/main" id="{2203127E-494C-A90D-2360-578CA812A4F9}"/>
              </a:ext>
            </a:extLst>
          </p:cNvPr>
          <p:cNvPicPr>
            <a:picLocks noChangeAspect="1"/>
          </p:cNvPicPr>
          <p:nvPr/>
        </p:nvPicPr>
        <p:blipFill>
          <a:blip r:embed="rId5"/>
          <a:stretch>
            <a:fillRect/>
          </a:stretch>
        </p:blipFill>
        <p:spPr>
          <a:xfrm>
            <a:off x="703458" y="2013907"/>
            <a:ext cx="3707930" cy="2201101"/>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AD471CB0-7335-408D-4B95-40EDDD7FDC4E}"/>
              </a:ext>
            </a:extLst>
          </p:cNvPr>
          <p:cNvPicPr>
            <a:picLocks noChangeAspect="1"/>
          </p:cNvPicPr>
          <p:nvPr/>
        </p:nvPicPr>
        <p:blipFill>
          <a:blip r:embed="rId6"/>
          <a:stretch>
            <a:fillRect/>
          </a:stretch>
        </p:blipFill>
        <p:spPr>
          <a:xfrm>
            <a:off x="1217199" y="4086878"/>
            <a:ext cx="3472982" cy="2072196"/>
          </a:xfrm>
          <a:prstGeom prst="rect">
            <a:avLst/>
          </a:prstGeom>
        </p:spPr>
      </p:pic>
      <p:pic>
        <p:nvPicPr>
          <p:cNvPr id="13" name="Picture 12" descr="Text&#10;&#10;Description automatically generated">
            <a:extLst>
              <a:ext uri="{FF2B5EF4-FFF2-40B4-BE49-F238E27FC236}">
                <a16:creationId xmlns:a16="http://schemas.microsoft.com/office/drawing/2014/main" id="{F5EF8D96-2335-6281-67DE-70B73897B024}"/>
              </a:ext>
            </a:extLst>
          </p:cNvPr>
          <p:cNvPicPr>
            <a:picLocks noChangeAspect="1"/>
          </p:cNvPicPr>
          <p:nvPr/>
        </p:nvPicPr>
        <p:blipFill>
          <a:blip r:embed="rId7"/>
          <a:stretch>
            <a:fillRect/>
          </a:stretch>
        </p:blipFill>
        <p:spPr>
          <a:xfrm>
            <a:off x="4328947" y="2496500"/>
            <a:ext cx="3378757" cy="1991639"/>
          </a:xfrm>
          <a:prstGeom prst="rect">
            <a:avLst/>
          </a:prstGeom>
        </p:spPr>
      </p:pic>
      <p:pic>
        <p:nvPicPr>
          <p:cNvPr id="15" name="Picture 14" descr="A page from a book&#10;&#10;Description automatically generated with low confidence">
            <a:extLst>
              <a:ext uri="{FF2B5EF4-FFF2-40B4-BE49-F238E27FC236}">
                <a16:creationId xmlns:a16="http://schemas.microsoft.com/office/drawing/2014/main" id="{AAEDB97F-A1F0-D9B8-5010-F85F9B3967EA}"/>
              </a:ext>
            </a:extLst>
          </p:cNvPr>
          <p:cNvPicPr>
            <a:picLocks noChangeAspect="1"/>
          </p:cNvPicPr>
          <p:nvPr/>
        </p:nvPicPr>
        <p:blipFill>
          <a:blip r:embed="rId8"/>
          <a:stretch>
            <a:fillRect/>
          </a:stretch>
        </p:blipFill>
        <p:spPr>
          <a:xfrm>
            <a:off x="7623356" y="2013906"/>
            <a:ext cx="3709837" cy="2201101"/>
          </a:xfrm>
          <a:prstGeom prst="rect">
            <a:avLst/>
          </a:prstGeom>
        </p:spPr>
      </p:pic>
      <p:pic>
        <p:nvPicPr>
          <p:cNvPr id="17" name="Picture 16" descr="A picture containing text, book&#10;&#10;Description automatically generated">
            <a:extLst>
              <a:ext uri="{FF2B5EF4-FFF2-40B4-BE49-F238E27FC236}">
                <a16:creationId xmlns:a16="http://schemas.microsoft.com/office/drawing/2014/main" id="{708F0639-456F-56B0-968F-EA464127D5AB}"/>
              </a:ext>
            </a:extLst>
          </p:cNvPr>
          <p:cNvPicPr>
            <a:picLocks noChangeAspect="1"/>
          </p:cNvPicPr>
          <p:nvPr/>
        </p:nvPicPr>
        <p:blipFill>
          <a:blip r:embed="rId9"/>
          <a:stretch>
            <a:fillRect/>
          </a:stretch>
        </p:blipFill>
        <p:spPr>
          <a:xfrm>
            <a:off x="5638371" y="4086878"/>
            <a:ext cx="3606636" cy="2138936"/>
          </a:xfrm>
          <a:prstGeom prst="rect">
            <a:avLst/>
          </a:prstGeom>
        </p:spPr>
      </p:pic>
      <p:sp>
        <p:nvSpPr>
          <p:cNvPr id="18" name="TextBox 17">
            <a:extLst>
              <a:ext uri="{FF2B5EF4-FFF2-40B4-BE49-F238E27FC236}">
                <a16:creationId xmlns:a16="http://schemas.microsoft.com/office/drawing/2014/main" id="{20B39008-9CA1-7A17-87A1-C548ABC6A164}"/>
              </a:ext>
            </a:extLst>
          </p:cNvPr>
          <p:cNvSpPr txBox="1"/>
          <p:nvPr/>
        </p:nvSpPr>
        <p:spPr>
          <a:xfrm>
            <a:off x="9289886" y="5856482"/>
            <a:ext cx="2238286" cy="369332"/>
          </a:xfrm>
          <a:prstGeom prst="rect">
            <a:avLst/>
          </a:prstGeom>
          <a:noFill/>
        </p:spPr>
        <p:txBody>
          <a:bodyPr wrap="square" rtlCol="0">
            <a:spAutoFit/>
          </a:bodyPr>
          <a:lstStyle/>
          <a:p>
            <a:r>
              <a:rPr lang="en-US" dirty="0"/>
              <a:t>Used with permission</a:t>
            </a:r>
          </a:p>
        </p:txBody>
      </p:sp>
      <p:pic>
        <p:nvPicPr>
          <p:cNvPr id="3" name="Audio Recording Aug 21, 2023 at 10:29:42 AM">
            <a:hlinkClick r:id="" action="ppaction://media"/>
            <a:extLst>
              <a:ext uri="{FF2B5EF4-FFF2-40B4-BE49-F238E27FC236}">
                <a16:creationId xmlns:a16="http://schemas.microsoft.com/office/drawing/2014/main" id="{738A15F5-7841-C985-C5D7-2DFFE85941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68401" y="5010154"/>
            <a:ext cx="812800" cy="812800"/>
          </a:xfrm>
          <a:prstGeom prst="rect">
            <a:avLst/>
          </a:prstGeom>
        </p:spPr>
      </p:pic>
    </p:spTree>
    <p:extLst>
      <p:ext uri="{BB962C8B-B14F-4D97-AF65-F5344CB8AC3E}">
        <p14:creationId xmlns:p14="http://schemas.microsoft.com/office/powerpoint/2010/main" val="27402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118" y="1058486"/>
            <a:ext cx="5219807" cy="914400"/>
          </a:xfrm>
        </p:spPr>
        <p:txBody>
          <a:bodyPr>
            <a:noAutofit/>
          </a:bodyPr>
          <a:lstStyle/>
          <a:p>
            <a:r>
              <a:rPr lang="en-US" sz="4400" dirty="0"/>
              <a:t>Behold the side bar awesomeness</a:t>
            </a:r>
          </a:p>
        </p:txBody>
      </p:sp>
      <p:sp>
        <p:nvSpPr>
          <p:cNvPr id="4" name="Content Placeholder 3"/>
          <p:cNvSpPr>
            <a:spLocks noGrp="1"/>
          </p:cNvSpPr>
          <p:nvPr>
            <p:ph sz="half" idx="2"/>
          </p:nvPr>
        </p:nvSpPr>
        <p:spPr>
          <a:xfrm>
            <a:off x="6039355" y="2337784"/>
            <a:ext cx="3566160" cy="3977640"/>
          </a:xfrm>
        </p:spPr>
        <p:txBody>
          <a:bodyPr>
            <a:normAutofit/>
          </a:bodyPr>
          <a:lstStyle/>
          <a:p>
            <a:r>
              <a:rPr lang="en-US" dirty="0"/>
              <a:t>Make sure to click “Full Text”</a:t>
            </a:r>
          </a:p>
          <a:p>
            <a:r>
              <a:rPr lang="en-US" dirty="0"/>
              <a:t>Select “Scholarly (Peer Reviewed) Journals</a:t>
            </a:r>
          </a:p>
          <a:p>
            <a:r>
              <a:rPr lang="en-US" dirty="0"/>
              <a:t>Make sure the dates are set to current trends</a:t>
            </a:r>
          </a:p>
          <a:p>
            <a:r>
              <a:rPr lang="en-US" dirty="0"/>
              <a:t>Check “Academic Journals”</a:t>
            </a:r>
          </a:p>
        </p:txBody>
      </p:sp>
      <p:pic>
        <p:nvPicPr>
          <p:cNvPr id="11" name="Content Placeholder 10" descr="Graphical user interface, application&#10;&#10;Description automatically generated">
            <a:extLst>
              <a:ext uri="{FF2B5EF4-FFF2-40B4-BE49-F238E27FC236}">
                <a16:creationId xmlns:a16="http://schemas.microsoft.com/office/drawing/2014/main" id="{E3350529-692D-D44D-AE88-6AB8AFAB8FB9}"/>
              </a:ext>
            </a:extLst>
          </p:cNvPr>
          <p:cNvPicPr>
            <a:picLocks noGrp="1" noChangeAspect="1"/>
          </p:cNvPicPr>
          <p:nvPr>
            <p:ph sz="half" idx="1"/>
          </p:nvPr>
        </p:nvPicPr>
        <p:blipFill>
          <a:blip r:embed="rId5"/>
          <a:stretch>
            <a:fillRect/>
          </a:stretch>
        </p:blipFill>
        <p:spPr>
          <a:xfrm>
            <a:off x="1809947" y="0"/>
            <a:ext cx="1150069" cy="6839308"/>
          </a:xfrm>
        </p:spPr>
      </p:pic>
      <p:cxnSp>
        <p:nvCxnSpPr>
          <p:cNvPr id="13" name="Straight Arrow Connector 12">
            <a:extLst>
              <a:ext uri="{FF2B5EF4-FFF2-40B4-BE49-F238E27FC236}">
                <a16:creationId xmlns:a16="http://schemas.microsoft.com/office/drawing/2014/main" id="{438DDA34-88C3-7190-BF23-0F60437EF21B}"/>
              </a:ext>
            </a:extLst>
          </p:cNvPr>
          <p:cNvCxnSpPr>
            <a:cxnSpLocks/>
          </p:cNvCxnSpPr>
          <p:nvPr/>
        </p:nvCxnSpPr>
        <p:spPr>
          <a:xfrm flipH="1">
            <a:off x="2712464" y="4134010"/>
            <a:ext cx="722299"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99F756-C6CF-F31B-A4F9-AE82EC561595}"/>
              </a:ext>
            </a:extLst>
          </p:cNvPr>
          <p:cNvCxnSpPr>
            <a:cxnSpLocks/>
          </p:cNvCxnSpPr>
          <p:nvPr/>
        </p:nvCxnSpPr>
        <p:spPr>
          <a:xfrm flipH="1">
            <a:off x="2712464" y="4278726"/>
            <a:ext cx="722299" cy="0"/>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0D6D67-D2BC-880C-2836-E40054CE9851}"/>
              </a:ext>
            </a:extLst>
          </p:cNvPr>
          <p:cNvCxnSpPr>
            <a:cxnSpLocks/>
          </p:cNvCxnSpPr>
          <p:nvPr/>
        </p:nvCxnSpPr>
        <p:spPr>
          <a:xfrm flipH="1">
            <a:off x="2960016" y="5147022"/>
            <a:ext cx="722299" cy="0"/>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B94554-E3F0-ED9D-6782-729B9B07F9FD}"/>
              </a:ext>
            </a:extLst>
          </p:cNvPr>
          <p:cNvCxnSpPr>
            <a:cxnSpLocks/>
          </p:cNvCxnSpPr>
          <p:nvPr/>
        </p:nvCxnSpPr>
        <p:spPr>
          <a:xfrm flipH="1">
            <a:off x="2772656" y="5992265"/>
            <a:ext cx="722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AAC89B-192D-BBF6-3C63-E7EC63DB1092}"/>
              </a:ext>
            </a:extLst>
          </p:cNvPr>
          <p:cNvSpPr txBox="1"/>
          <p:nvPr/>
        </p:nvSpPr>
        <p:spPr>
          <a:xfrm>
            <a:off x="3588635" y="3853860"/>
            <a:ext cx="1822101" cy="309108"/>
          </a:xfrm>
          <a:prstGeom prst="rect">
            <a:avLst/>
          </a:prstGeom>
          <a:noFill/>
          <a:ln>
            <a:solidFill>
              <a:schemeClr val="accent5">
                <a:lumMod val="75000"/>
              </a:schemeClr>
            </a:solidFill>
          </a:ln>
        </p:spPr>
        <p:txBody>
          <a:bodyPr wrap="square" rtlCol="0">
            <a:spAutoFit/>
          </a:bodyPr>
          <a:lstStyle/>
          <a:p>
            <a:r>
              <a:rPr lang="en-US" sz="1400" dirty="0"/>
              <a:t>Always click “full text”</a:t>
            </a:r>
          </a:p>
        </p:txBody>
      </p:sp>
      <p:sp>
        <p:nvSpPr>
          <p:cNvPr id="19" name="TextBox 18">
            <a:extLst>
              <a:ext uri="{FF2B5EF4-FFF2-40B4-BE49-F238E27FC236}">
                <a16:creationId xmlns:a16="http://schemas.microsoft.com/office/drawing/2014/main" id="{A200F7E4-19BB-FD76-2C20-EA472EF67C0E}"/>
              </a:ext>
            </a:extLst>
          </p:cNvPr>
          <p:cNvSpPr txBox="1"/>
          <p:nvPr/>
        </p:nvSpPr>
        <p:spPr>
          <a:xfrm>
            <a:off x="3574635" y="4189655"/>
            <a:ext cx="2188287" cy="523220"/>
          </a:xfrm>
          <a:prstGeom prst="rect">
            <a:avLst/>
          </a:prstGeom>
          <a:noFill/>
          <a:ln>
            <a:solidFill>
              <a:schemeClr val="accent4">
                <a:lumMod val="60000"/>
                <a:lumOff val="40000"/>
              </a:schemeClr>
            </a:solidFill>
          </a:ln>
        </p:spPr>
        <p:txBody>
          <a:bodyPr wrap="square" rtlCol="0">
            <a:spAutoFit/>
          </a:bodyPr>
          <a:lstStyle/>
          <a:p>
            <a:r>
              <a:rPr lang="en-US" sz="1400" dirty="0"/>
              <a:t>This is the research your professors want</a:t>
            </a:r>
          </a:p>
        </p:txBody>
      </p:sp>
      <p:sp>
        <p:nvSpPr>
          <p:cNvPr id="20" name="TextBox 19">
            <a:extLst>
              <a:ext uri="{FF2B5EF4-FFF2-40B4-BE49-F238E27FC236}">
                <a16:creationId xmlns:a16="http://schemas.microsoft.com/office/drawing/2014/main" id="{8A567679-FE1E-7128-BC4A-214348884E3F}"/>
              </a:ext>
            </a:extLst>
          </p:cNvPr>
          <p:cNvSpPr txBox="1"/>
          <p:nvPr/>
        </p:nvSpPr>
        <p:spPr>
          <a:xfrm>
            <a:off x="3727300" y="4885412"/>
            <a:ext cx="1997746" cy="523220"/>
          </a:xfrm>
          <a:prstGeom prst="rect">
            <a:avLst/>
          </a:prstGeom>
          <a:noFill/>
          <a:ln>
            <a:solidFill>
              <a:schemeClr val="accent2">
                <a:lumMod val="60000"/>
                <a:lumOff val="40000"/>
              </a:schemeClr>
            </a:solidFill>
          </a:ln>
        </p:spPr>
        <p:txBody>
          <a:bodyPr wrap="square" rtlCol="0">
            <a:spAutoFit/>
          </a:bodyPr>
          <a:lstStyle/>
          <a:p>
            <a:r>
              <a:rPr lang="en-US" sz="1400" dirty="0"/>
              <a:t>Be aware of your research expiration date</a:t>
            </a:r>
          </a:p>
        </p:txBody>
      </p:sp>
      <p:sp>
        <p:nvSpPr>
          <p:cNvPr id="21" name="TextBox 20">
            <a:extLst>
              <a:ext uri="{FF2B5EF4-FFF2-40B4-BE49-F238E27FC236}">
                <a16:creationId xmlns:a16="http://schemas.microsoft.com/office/drawing/2014/main" id="{8CC13A13-BB16-CB0E-01C2-03342E34E45C}"/>
              </a:ext>
            </a:extLst>
          </p:cNvPr>
          <p:cNvSpPr txBox="1"/>
          <p:nvPr/>
        </p:nvSpPr>
        <p:spPr>
          <a:xfrm>
            <a:off x="3574635" y="5692152"/>
            <a:ext cx="2581644" cy="584775"/>
          </a:xfrm>
          <a:prstGeom prst="rect">
            <a:avLst/>
          </a:prstGeom>
          <a:noFill/>
          <a:ln>
            <a:solidFill>
              <a:schemeClr val="accent1">
                <a:lumMod val="75000"/>
              </a:schemeClr>
            </a:solidFill>
          </a:ln>
        </p:spPr>
        <p:txBody>
          <a:bodyPr wrap="square" rtlCol="0">
            <a:spAutoFit/>
          </a:bodyPr>
          <a:lstStyle/>
          <a:p>
            <a:r>
              <a:rPr lang="en-US" sz="1600" dirty="0"/>
              <a:t>Academic journals are safe sources</a:t>
            </a:r>
          </a:p>
        </p:txBody>
      </p:sp>
      <p:pic>
        <p:nvPicPr>
          <p:cNvPr id="3" name="Audio Recording Aug 21, 2023 at 10:31:45 AM">
            <a:hlinkClick r:id="" action="ppaction://media"/>
            <a:extLst>
              <a:ext uri="{FF2B5EF4-FFF2-40B4-BE49-F238E27FC236}">
                <a16:creationId xmlns:a16="http://schemas.microsoft.com/office/drawing/2014/main" id="{47FA1DF9-4F65-84A3-1456-F885C5847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0240" y="5464127"/>
            <a:ext cx="812800" cy="812800"/>
          </a:xfrm>
          <a:prstGeom prst="rect">
            <a:avLst/>
          </a:prstGeom>
        </p:spPr>
      </p:pic>
    </p:spTree>
    <p:extLst>
      <p:ext uri="{BB962C8B-B14F-4D97-AF65-F5344CB8AC3E}">
        <p14:creationId xmlns:p14="http://schemas.microsoft.com/office/powerpoint/2010/main" val="20838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25FE-BBBD-A44B-B9B2-6A0CEB00C82F}"/>
              </a:ext>
            </a:extLst>
          </p:cNvPr>
          <p:cNvSpPr>
            <a:spLocks noGrp="1"/>
          </p:cNvSpPr>
          <p:nvPr>
            <p:ph type="title"/>
          </p:nvPr>
        </p:nvSpPr>
        <p:spPr/>
        <p:txBody>
          <a:bodyPr/>
          <a:lstStyle/>
          <a:p>
            <a:r>
              <a:rPr lang="en-US" dirty="0"/>
              <a:t>Search Result citation info</a:t>
            </a:r>
          </a:p>
        </p:txBody>
      </p:sp>
      <p:pic>
        <p:nvPicPr>
          <p:cNvPr id="5" name="Content Placeholder 4">
            <a:extLst>
              <a:ext uri="{FF2B5EF4-FFF2-40B4-BE49-F238E27FC236}">
                <a16:creationId xmlns:a16="http://schemas.microsoft.com/office/drawing/2014/main" id="{0890C492-0C1F-0042-8E99-EC4FBEA55D60}"/>
              </a:ext>
            </a:extLst>
          </p:cNvPr>
          <p:cNvPicPr>
            <a:picLocks noGrp="1" noChangeAspect="1"/>
          </p:cNvPicPr>
          <p:nvPr>
            <p:ph idx="1"/>
          </p:nvPr>
        </p:nvPicPr>
        <p:blipFill>
          <a:blip r:embed="rId5"/>
          <a:stretch>
            <a:fillRect/>
          </a:stretch>
        </p:blipFill>
        <p:spPr>
          <a:xfrm>
            <a:off x="1568674" y="2171701"/>
            <a:ext cx="8936035" cy="3896590"/>
          </a:xfrm>
        </p:spPr>
      </p:pic>
      <p:pic>
        <p:nvPicPr>
          <p:cNvPr id="3" name="Audio Recording Aug 21, 2023 at 10:36:34 AM">
            <a:hlinkClick r:id="" action="ppaction://media"/>
            <a:extLst>
              <a:ext uri="{FF2B5EF4-FFF2-40B4-BE49-F238E27FC236}">
                <a16:creationId xmlns:a16="http://schemas.microsoft.com/office/drawing/2014/main" id="{35BCDC52-DA81-BFF4-6EFC-CF486B7B3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598" y="5469468"/>
            <a:ext cx="812800" cy="812800"/>
          </a:xfrm>
          <a:prstGeom prst="rect">
            <a:avLst/>
          </a:prstGeom>
        </p:spPr>
      </p:pic>
    </p:spTree>
    <p:extLst>
      <p:ext uri="{BB962C8B-B14F-4D97-AF65-F5344CB8AC3E}">
        <p14:creationId xmlns:p14="http://schemas.microsoft.com/office/powerpoint/2010/main" val="426256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Article Breakdown</a:t>
            </a:r>
          </a:p>
        </p:txBody>
      </p:sp>
      <p:pic>
        <p:nvPicPr>
          <p:cNvPr id="6" name="Content Placeholder 5" descr="A screenshot of a computer&#10;&#10;Description automatically generated">
            <a:extLst>
              <a:ext uri="{FF2B5EF4-FFF2-40B4-BE49-F238E27FC236}">
                <a16:creationId xmlns:a16="http://schemas.microsoft.com/office/drawing/2014/main" id="{66603342-2B63-8B41-15AF-4410BABC83CF}"/>
              </a:ext>
            </a:extLst>
          </p:cNvPr>
          <p:cNvPicPr>
            <a:picLocks noGrp="1" noChangeAspect="1"/>
          </p:cNvPicPr>
          <p:nvPr>
            <p:ph idx="1"/>
          </p:nvPr>
        </p:nvPicPr>
        <p:blipFill>
          <a:blip r:embed="rId5"/>
          <a:stretch>
            <a:fillRect/>
          </a:stretch>
        </p:blipFill>
        <p:spPr>
          <a:xfrm>
            <a:off x="871654" y="2456232"/>
            <a:ext cx="10623611" cy="2888919"/>
          </a:xfrm>
        </p:spPr>
      </p:pic>
      <p:cxnSp>
        <p:nvCxnSpPr>
          <p:cNvPr id="8" name="Straight Arrow Connector 7">
            <a:extLst>
              <a:ext uri="{FF2B5EF4-FFF2-40B4-BE49-F238E27FC236}">
                <a16:creationId xmlns:a16="http://schemas.microsoft.com/office/drawing/2014/main" id="{E12C127A-067D-7F8F-2361-0BBD247E011E}"/>
              </a:ext>
            </a:extLst>
          </p:cNvPr>
          <p:cNvCxnSpPr/>
          <p:nvPr/>
        </p:nvCxnSpPr>
        <p:spPr>
          <a:xfrm>
            <a:off x="10402822" y="2787433"/>
            <a:ext cx="493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0CA829-AB25-B3BE-684E-130EE6627DF8}"/>
              </a:ext>
            </a:extLst>
          </p:cNvPr>
          <p:cNvCxnSpPr/>
          <p:nvPr/>
        </p:nvCxnSpPr>
        <p:spPr>
          <a:xfrm>
            <a:off x="10502588" y="4854498"/>
            <a:ext cx="394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208036-C39C-4C73-E762-7E7347591E11}"/>
              </a:ext>
            </a:extLst>
          </p:cNvPr>
          <p:cNvCxnSpPr/>
          <p:nvPr/>
        </p:nvCxnSpPr>
        <p:spPr>
          <a:xfrm>
            <a:off x="7121912" y="2285999"/>
            <a:ext cx="0" cy="334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405F927-16B4-1656-5065-D8DEAEA8C199}"/>
              </a:ext>
            </a:extLst>
          </p:cNvPr>
          <p:cNvCxnSpPr/>
          <p:nvPr/>
        </p:nvCxnSpPr>
        <p:spPr>
          <a:xfrm flipV="1">
            <a:off x="1970049" y="3429000"/>
            <a:ext cx="0" cy="332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Recording Aug 21, 2023 at 10:39:43 AM">
            <a:hlinkClick r:id="" action="ppaction://media"/>
            <a:extLst>
              <a:ext uri="{FF2B5EF4-FFF2-40B4-BE49-F238E27FC236}">
                <a16:creationId xmlns:a16="http://schemas.microsoft.com/office/drawing/2014/main" id="{2A7ABB1C-A49E-C233-81EC-1E1D8C0B0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0240" y="5515384"/>
            <a:ext cx="812800" cy="812800"/>
          </a:xfrm>
          <a:prstGeom prst="rect">
            <a:avLst/>
          </a:prstGeom>
        </p:spPr>
      </p:pic>
    </p:spTree>
    <p:extLst>
      <p:ext uri="{BB962C8B-B14F-4D97-AF65-F5344CB8AC3E}">
        <p14:creationId xmlns:p14="http://schemas.microsoft.com/office/powerpoint/2010/main" val="35687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572773-EFED-4240-886B-69624490C9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9" name="Picture 8">
              <a:extLst>
                <a:ext uri="{FF2B5EF4-FFF2-40B4-BE49-F238E27FC236}">
                  <a16:creationId xmlns:a16="http://schemas.microsoft.com/office/drawing/2014/main" id="{AA1CA1AF-5204-432F-BD8E-57A786399A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EE3D1EE3-433A-41E2-8487-E98B4F3E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80D43889-CB91-4677-AA9D-108C1AFB82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 name="Picture 11">
              <a:extLst>
                <a:ext uri="{FF2B5EF4-FFF2-40B4-BE49-F238E27FC236}">
                  <a16:creationId xmlns:a16="http://schemas.microsoft.com/office/drawing/2014/main" id="{CA50A65F-E0C2-4FEB-892C-03ACF95DA2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4" name="Straight Connector 13">
            <a:extLst>
              <a:ext uri="{FF2B5EF4-FFF2-40B4-BE49-F238E27FC236}">
                <a16:creationId xmlns:a16="http://schemas.microsoft.com/office/drawing/2014/main" id="{B3C176ED-7D6F-4F56-A1F8-9687B0C63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7E3F2784-92E5-48AF-8AA7-DA101BE3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DC48685-54C0-406B-BCC6-CD5287724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8">
              <a:duotone>
                <a:schemeClr val="bg2">
                  <a:shade val="45000"/>
                  <a:satMod val="135000"/>
                </a:schemeClr>
                <a:prstClr val="white"/>
              </a:duotone>
            </a:blip>
            <a:srcRect/>
            <a:tile tx="0" ty="0" sx="90000" sy="100000" flip="none" algn="ctr"/>
          </a:blipFill>
          <a:ln>
            <a:noFill/>
          </a:ln>
          <a:effectLst>
            <a:outerShdw blurRad="114300" dist="139700" dir="3000000" sx="98000" sy="98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F936D-2E4C-B542-AD6B-A2DE39DFA408}"/>
              </a:ext>
            </a:extLst>
          </p:cNvPr>
          <p:cNvSpPr>
            <a:spLocks noGrp="1"/>
          </p:cNvSpPr>
          <p:nvPr>
            <p:ph type="title"/>
          </p:nvPr>
        </p:nvSpPr>
        <p:spPr>
          <a:xfrm>
            <a:off x="2698861" y="1871131"/>
            <a:ext cx="6815669" cy="2349721"/>
          </a:xfrm>
        </p:spPr>
        <p:txBody>
          <a:bodyPr vert="horz" lIns="91440" tIns="45720" rIns="91440" bIns="45720" rtlCol="0" anchor="ctr">
            <a:normAutofit/>
          </a:bodyPr>
          <a:lstStyle/>
          <a:p>
            <a:r>
              <a:rPr lang="en-US">
                <a:solidFill>
                  <a:srgbClr val="212121"/>
                </a:solidFill>
              </a:rPr>
              <a:t>Wait! I need more help!</a:t>
            </a:r>
          </a:p>
        </p:txBody>
      </p:sp>
      <p:sp>
        <p:nvSpPr>
          <p:cNvPr id="3" name="Text Placeholder 2">
            <a:extLst>
              <a:ext uri="{FF2B5EF4-FFF2-40B4-BE49-F238E27FC236}">
                <a16:creationId xmlns:a16="http://schemas.microsoft.com/office/drawing/2014/main" id="{7E00B751-E912-6643-A8E4-A5A40CF3F9B5}"/>
              </a:ext>
            </a:extLst>
          </p:cNvPr>
          <p:cNvSpPr>
            <a:spLocks noGrp="1"/>
          </p:cNvSpPr>
          <p:nvPr>
            <p:ph type="body" idx="1"/>
          </p:nvPr>
        </p:nvSpPr>
        <p:spPr>
          <a:xfrm>
            <a:off x="2698861" y="4463715"/>
            <a:ext cx="6815669" cy="514683"/>
          </a:xfrm>
        </p:spPr>
        <p:txBody>
          <a:bodyPr vert="horz" lIns="91440" tIns="45720" rIns="91440" bIns="45720" rtlCol="0" anchor="t">
            <a:normAutofit/>
          </a:bodyPr>
          <a:lstStyle/>
          <a:p>
            <a:r>
              <a:rPr lang="en-US" sz="2100">
                <a:solidFill>
                  <a:srgbClr val="212121"/>
                </a:solidFill>
              </a:rPr>
              <a:t>I thought that I was ok, but I’m not. </a:t>
            </a:r>
          </a:p>
        </p:txBody>
      </p:sp>
      <p:cxnSp>
        <p:nvCxnSpPr>
          <p:cNvPr id="20" name="Straight Connector 19">
            <a:extLst>
              <a:ext uri="{FF2B5EF4-FFF2-40B4-BE49-F238E27FC236}">
                <a16:creationId xmlns:a16="http://schemas.microsoft.com/office/drawing/2014/main" id="{DE9E818D-F990-490E-9599-A842EBC9B0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0895" y="4280121"/>
            <a:ext cx="1371600"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4" name="Audio Recording Aug 21, 2023 at 10:40:41 AM">
            <a:hlinkClick r:id="" action="ppaction://media"/>
            <a:extLst>
              <a:ext uri="{FF2B5EF4-FFF2-40B4-BE49-F238E27FC236}">
                <a16:creationId xmlns:a16="http://schemas.microsoft.com/office/drawing/2014/main" id="{17291A71-4959-260E-3200-EF43316201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6025" y="6059426"/>
            <a:ext cx="812800" cy="812800"/>
          </a:xfrm>
          <a:prstGeom prst="rect">
            <a:avLst/>
          </a:prstGeom>
        </p:spPr>
      </p:pic>
    </p:spTree>
    <p:extLst>
      <p:ext uri="{BB962C8B-B14F-4D97-AF65-F5344CB8AC3E}">
        <p14:creationId xmlns:p14="http://schemas.microsoft.com/office/powerpoint/2010/main" val="5913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3" name="Picture 32">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6" name="Picture 35">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38" name="Straight Connector 37">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41" name="Rectangle 40">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3" name="Picture 42">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6" name="Picture 45">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E68CF9F5-E4C3-EF4A-B26C-85B461E416BE}"/>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dirty="0"/>
              <a:t>You are the rock star</a:t>
            </a:r>
          </a:p>
        </p:txBody>
      </p:sp>
      <p:cxnSp>
        <p:nvCxnSpPr>
          <p:cNvPr id="48" name="Straight Connector 47">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ED1BC28-DF44-E440-8F7B-62FF4D196215}"/>
              </a:ext>
            </a:extLst>
          </p:cNvPr>
          <p:cNvSpPr>
            <a:spLocks noGrp="1"/>
          </p:cNvSpPr>
          <p:nvPr>
            <p:ph sz="half" idx="1"/>
          </p:nvPr>
        </p:nvSpPr>
        <p:spPr>
          <a:xfrm>
            <a:off x="1295401" y="2493774"/>
            <a:ext cx="3660057" cy="3382094"/>
          </a:xfrm>
        </p:spPr>
        <p:txBody>
          <a:bodyPr vert="horz" lIns="91440" tIns="45720" rIns="91440" bIns="45720" rtlCol="0" anchor="t">
            <a:normAutofit/>
          </a:bodyPr>
          <a:lstStyle/>
          <a:p>
            <a:pPr algn="ctr">
              <a:lnSpc>
                <a:spcPct val="90000"/>
              </a:lnSpc>
            </a:pPr>
            <a:r>
              <a:rPr lang="en-US" sz="1600" dirty="0"/>
              <a:t>Unless I am in a meeting, everything stops when you come to my office</a:t>
            </a:r>
          </a:p>
          <a:p>
            <a:pPr algn="ctr">
              <a:lnSpc>
                <a:spcPct val="90000"/>
              </a:lnSpc>
            </a:pPr>
            <a:r>
              <a:rPr lang="en-US" sz="1600" dirty="0"/>
              <a:t>Ask for me at the reference desk. They can point out my office.</a:t>
            </a:r>
          </a:p>
          <a:p>
            <a:pPr algn="ctr">
              <a:lnSpc>
                <a:spcPct val="90000"/>
              </a:lnSpc>
            </a:pPr>
            <a:r>
              <a:rPr lang="en-US" sz="1600" dirty="0"/>
              <a:t>HOWEVER! You are not required to come to my office in person. </a:t>
            </a:r>
          </a:p>
          <a:p>
            <a:pPr algn="ctr">
              <a:lnSpc>
                <a:spcPct val="90000"/>
              </a:lnSpc>
            </a:pPr>
            <a:r>
              <a:rPr lang="en-US" sz="1600" dirty="0"/>
              <a:t>I read your emails as soon as I can. </a:t>
            </a:r>
          </a:p>
          <a:p>
            <a:pPr algn="ctr">
              <a:lnSpc>
                <a:spcPct val="90000"/>
              </a:lnSpc>
            </a:pPr>
            <a:r>
              <a:rPr lang="en-US" sz="1600" dirty="0"/>
              <a:t>Your homework hours are not traditional business hours, but I’m limited in the evening</a:t>
            </a:r>
          </a:p>
        </p:txBody>
      </p:sp>
      <p:pic>
        <p:nvPicPr>
          <p:cNvPr id="10" name="Content Placeholder 9" descr="A picture containing text, book&#10;&#10;Description automatically generated">
            <a:extLst>
              <a:ext uri="{FF2B5EF4-FFF2-40B4-BE49-F238E27FC236}">
                <a16:creationId xmlns:a16="http://schemas.microsoft.com/office/drawing/2014/main" id="{C3926FF2-C06E-C0B6-2A08-239BCF67E358}"/>
              </a:ext>
            </a:extLst>
          </p:cNvPr>
          <p:cNvPicPr>
            <a:picLocks noGrp="1" noChangeAspect="1"/>
          </p:cNvPicPr>
          <p:nvPr>
            <p:ph sz="half" idx="2"/>
          </p:nvPr>
        </p:nvPicPr>
        <p:blipFill>
          <a:blip r:embed="rId8"/>
          <a:stretch>
            <a:fillRect/>
          </a:stretch>
        </p:blipFill>
        <p:spPr>
          <a:xfrm>
            <a:off x="6079681" y="982131"/>
            <a:ext cx="4147440" cy="4893735"/>
          </a:xfrm>
          <a:prstGeom prst="rect">
            <a:avLst/>
          </a:prstGeom>
          <a:ln w="57150" cmpd="thickThin">
            <a:solidFill>
              <a:schemeClr val="tx1">
                <a:lumMod val="50000"/>
                <a:lumOff val="50000"/>
              </a:schemeClr>
            </a:solidFill>
            <a:miter lim="800000"/>
          </a:ln>
        </p:spPr>
      </p:pic>
      <p:pic>
        <p:nvPicPr>
          <p:cNvPr id="4" name="Audio Recording Aug 21, 2023 at 10:42:49 AM">
            <a:hlinkClick r:id="" action="ppaction://media"/>
            <a:extLst>
              <a:ext uri="{FF2B5EF4-FFF2-40B4-BE49-F238E27FC236}">
                <a16:creationId xmlns:a16="http://schemas.microsoft.com/office/drawing/2014/main" id="{2D3FF649-43FB-DA0A-064D-983E8C34AE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3632" y="6034270"/>
            <a:ext cx="812800" cy="812800"/>
          </a:xfrm>
          <a:prstGeom prst="rect">
            <a:avLst/>
          </a:prstGeom>
        </p:spPr>
      </p:pic>
    </p:spTree>
    <p:extLst>
      <p:ext uri="{BB962C8B-B14F-4D97-AF65-F5344CB8AC3E}">
        <p14:creationId xmlns:p14="http://schemas.microsoft.com/office/powerpoint/2010/main" val="288303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1" name="Picture 40">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 name="Rectangle 41">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3" name="Picture 42">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4" name="Picture 43">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46" name="Straight Connector 45">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49" name="Rectangle 48">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1" name="Picture 50">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3" name="Picture 52">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4" name="Picture 53">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CBCE4DB2-AB2C-EA4E-8665-83D1D5DBC13A}"/>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2100"/>
              <a:t>What if you came to the library for help, and the articles ended up not being useful?</a:t>
            </a:r>
          </a:p>
        </p:txBody>
      </p:sp>
      <p:sp>
        <p:nvSpPr>
          <p:cNvPr id="56" name="Rectangle 55">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looking at another person&#10;&#10;Description automatically generated with medium confidence">
            <a:extLst>
              <a:ext uri="{FF2B5EF4-FFF2-40B4-BE49-F238E27FC236}">
                <a16:creationId xmlns:a16="http://schemas.microsoft.com/office/drawing/2014/main" id="{83AE50B7-F704-46D1-F5DF-1AF85D3B78C2}"/>
              </a:ext>
            </a:extLst>
          </p:cNvPr>
          <p:cNvPicPr>
            <a:picLocks noGrp="1" noChangeAspect="1"/>
          </p:cNvPicPr>
          <p:nvPr>
            <p:ph sz="half" idx="2"/>
          </p:nvPr>
        </p:nvPicPr>
        <p:blipFill rotWithShape="1">
          <a:blip r:embed="rId8"/>
          <a:srcRect r="12446" b="-2"/>
          <a:stretch/>
        </p:blipFill>
        <p:spPr>
          <a:xfrm>
            <a:off x="1412683" y="1410208"/>
            <a:ext cx="5278777" cy="3858780"/>
          </a:xfrm>
          <a:prstGeom prst="rect">
            <a:avLst/>
          </a:prstGeom>
        </p:spPr>
      </p:pic>
      <p:cxnSp>
        <p:nvCxnSpPr>
          <p:cNvPr id="58" name="Straight Connector 57">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D75E691B-FC69-1647-B825-E1AF6E9F7996}"/>
              </a:ext>
            </a:extLst>
          </p:cNvPr>
          <p:cNvSpPr>
            <a:spLocks noGrp="1"/>
          </p:cNvSpPr>
          <p:nvPr>
            <p:ph sz="half" idx="1"/>
          </p:nvPr>
        </p:nvSpPr>
        <p:spPr>
          <a:xfrm>
            <a:off x="7535824" y="2556932"/>
            <a:ext cx="3360771" cy="3318936"/>
          </a:xfrm>
        </p:spPr>
        <p:txBody>
          <a:bodyPr vert="horz" lIns="91440" tIns="45720" rIns="91440" bIns="45720" rtlCol="0" anchor="t">
            <a:normAutofit/>
          </a:bodyPr>
          <a:lstStyle/>
          <a:p>
            <a:pPr>
              <a:lnSpc>
                <a:spcPct val="90000"/>
              </a:lnSpc>
            </a:pPr>
            <a:r>
              <a:rPr lang="en-US" sz="2200"/>
              <a:t>It happens!</a:t>
            </a:r>
          </a:p>
          <a:p>
            <a:pPr>
              <a:lnSpc>
                <a:spcPct val="90000"/>
              </a:lnSpc>
            </a:pPr>
            <a:r>
              <a:rPr lang="en-US" sz="2200"/>
              <a:t>Research is a cycle</a:t>
            </a:r>
          </a:p>
          <a:p>
            <a:pPr>
              <a:lnSpc>
                <a:spcPct val="90000"/>
              </a:lnSpc>
            </a:pPr>
            <a:r>
              <a:rPr lang="en-US" sz="2200"/>
              <a:t>We will find new articles</a:t>
            </a:r>
          </a:p>
          <a:p>
            <a:pPr>
              <a:lnSpc>
                <a:spcPct val="90000"/>
              </a:lnSpc>
            </a:pPr>
            <a:r>
              <a:rPr lang="en-US" sz="2200"/>
              <a:t>It won’t hurt my feelings if those articles didn’t work out</a:t>
            </a:r>
          </a:p>
          <a:p>
            <a:pPr>
              <a:lnSpc>
                <a:spcPct val="90000"/>
              </a:lnSpc>
            </a:pPr>
            <a:r>
              <a:rPr lang="en-US" sz="2200"/>
              <a:t>Come back as often as you need </a:t>
            </a:r>
          </a:p>
        </p:txBody>
      </p:sp>
      <p:pic>
        <p:nvPicPr>
          <p:cNvPr id="3" name="Audio Recording Aug 21, 2023 at 10:44:05 AM">
            <a:hlinkClick r:id="" action="ppaction://media"/>
            <a:extLst>
              <a:ext uri="{FF2B5EF4-FFF2-40B4-BE49-F238E27FC236}">
                <a16:creationId xmlns:a16="http://schemas.microsoft.com/office/drawing/2014/main" id="{B44BDFBE-0F95-9454-9F08-D7031F201A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03467" y="5550240"/>
            <a:ext cx="812800" cy="812800"/>
          </a:xfrm>
          <a:prstGeom prst="rect">
            <a:avLst/>
          </a:prstGeom>
        </p:spPr>
      </p:pic>
    </p:spTree>
    <p:extLst>
      <p:ext uri="{BB962C8B-B14F-4D97-AF65-F5344CB8AC3E}">
        <p14:creationId xmlns:p14="http://schemas.microsoft.com/office/powerpoint/2010/main" val="221665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52">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54" name="Picture 53">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6" name="Picture 55">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57" name="Picture 56">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76" name="Straight Connector 58">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77" name="Rectangle 60">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een and black cartoon of a person wearing sunglasses&#10;&#10;Description automatically generated">
            <a:extLst>
              <a:ext uri="{FF2B5EF4-FFF2-40B4-BE49-F238E27FC236}">
                <a16:creationId xmlns:a16="http://schemas.microsoft.com/office/drawing/2014/main" id="{9869C335-68B0-A7D5-7580-7F1F8495554C}"/>
              </a:ext>
            </a:extLst>
          </p:cNvPr>
          <p:cNvPicPr>
            <a:picLocks noGrp="1" noChangeAspect="1"/>
          </p:cNvPicPr>
          <p:nvPr>
            <p:ph idx="1"/>
          </p:nvPr>
        </p:nvPicPr>
        <p:blipFill rotWithShape="1">
          <a:blip r:embed="rId7">
            <a:alphaModFix amt="50000"/>
          </a:blip>
          <a:srcRect t="32406" b="11344"/>
          <a:stretch/>
        </p:blipFill>
        <p:spPr>
          <a:xfrm>
            <a:off x="20" y="10"/>
            <a:ext cx="12191980" cy="6857990"/>
          </a:xfrm>
          <a:prstGeom prst="rect">
            <a:avLst/>
          </a:prstGeom>
        </p:spPr>
      </p:pic>
      <p:sp>
        <p:nvSpPr>
          <p:cNvPr id="4" name="Title 3">
            <a:extLst>
              <a:ext uri="{FF2B5EF4-FFF2-40B4-BE49-F238E27FC236}">
                <a16:creationId xmlns:a16="http://schemas.microsoft.com/office/drawing/2014/main" id="{33743309-8C58-4E44-9B1E-821F739DBD53}"/>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rgbClr val="FFFFFF"/>
                </a:solidFill>
              </a:rPr>
              <a:t>Citing your articles</a:t>
            </a:r>
          </a:p>
        </p:txBody>
      </p:sp>
      <p:sp>
        <p:nvSpPr>
          <p:cNvPr id="2" name="Text Placeholder 1">
            <a:extLst>
              <a:ext uri="{FF2B5EF4-FFF2-40B4-BE49-F238E27FC236}">
                <a16:creationId xmlns:a16="http://schemas.microsoft.com/office/drawing/2014/main" id="{E1B81928-F1D8-1C44-BD15-83831FD2CF6E}"/>
              </a:ext>
            </a:extLst>
          </p:cNvPr>
          <p:cNvSpPr>
            <a:spLocks noGrp="1"/>
          </p:cNvSpPr>
          <p:nvPr>
            <p:ph type="body" sz="half" idx="2"/>
          </p:nvPr>
        </p:nvSpPr>
        <p:spPr>
          <a:xfrm>
            <a:off x="2692398" y="3657597"/>
            <a:ext cx="6815669" cy="1320802"/>
          </a:xfrm>
        </p:spPr>
        <p:txBody>
          <a:bodyPr vert="horz" lIns="91440" tIns="45720" rIns="91440" bIns="45720" rtlCol="0" anchor="t">
            <a:normAutofit/>
          </a:bodyPr>
          <a:lstStyle/>
          <a:p>
            <a:r>
              <a:rPr lang="en-US" sz="2100">
                <a:solidFill>
                  <a:srgbClr val="FFFFFF"/>
                </a:solidFill>
              </a:rPr>
              <a:t>Plagiarism is sort of a big deal. </a:t>
            </a:r>
          </a:p>
        </p:txBody>
      </p:sp>
      <p:cxnSp>
        <p:nvCxnSpPr>
          <p:cNvPr id="78" name="Straight Connector 62">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3" name="Audio Recording Aug 21, 2023 at 10:44:33 AM">
            <a:hlinkClick r:id="" action="ppaction://media"/>
            <a:extLst>
              <a:ext uri="{FF2B5EF4-FFF2-40B4-BE49-F238E27FC236}">
                <a16:creationId xmlns:a16="http://schemas.microsoft.com/office/drawing/2014/main" id="{44F373C9-7245-DA62-9E53-A963B57AC1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2300" y="6043414"/>
            <a:ext cx="812800" cy="812800"/>
          </a:xfrm>
          <a:prstGeom prst="rect">
            <a:avLst/>
          </a:prstGeom>
        </p:spPr>
      </p:pic>
    </p:spTree>
    <p:extLst>
      <p:ext uri="{BB962C8B-B14F-4D97-AF65-F5344CB8AC3E}">
        <p14:creationId xmlns:p14="http://schemas.microsoft.com/office/powerpoint/2010/main" val="17850835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Citations</a:t>
            </a:r>
          </a:p>
        </p:txBody>
      </p:sp>
      <p:sp>
        <p:nvSpPr>
          <p:cNvPr id="3" name="Content Placeholder 2"/>
          <p:cNvSpPr>
            <a:spLocks noGrp="1"/>
          </p:cNvSpPr>
          <p:nvPr>
            <p:ph sz="half" idx="1"/>
          </p:nvPr>
        </p:nvSpPr>
        <p:spPr/>
        <p:txBody>
          <a:bodyPr>
            <a:normAutofit/>
          </a:bodyPr>
          <a:lstStyle/>
          <a:p>
            <a:r>
              <a:rPr lang="en-US" dirty="0"/>
              <a:t>Cite your sources or face some consequences</a:t>
            </a:r>
          </a:p>
          <a:p>
            <a:r>
              <a:rPr lang="en-US" dirty="0"/>
              <a:t>Failure to cite is plagiarism</a:t>
            </a:r>
          </a:p>
          <a:p>
            <a:r>
              <a:rPr lang="en-US" dirty="0"/>
              <a:t>Plagiarism can cause you to fail an assignment or even fail the class</a:t>
            </a:r>
          </a:p>
          <a:p>
            <a:r>
              <a:rPr lang="en-US" dirty="0"/>
              <a:t>If you’re stuck, I will email you the proper citation format</a:t>
            </a:r>
          </a:p>
        </p:txBody>
      </p:sp>
      <p:pic>
        <p:nvPicPr>
          <p:cNvPr id="5" name="Content Placeholder 4" descr="wikipedian_protester.png"/>
          <p:cNvPicPr>
            <a:picLocks noGrp="1" noChangeAspect="1"/>
          </p:cNvPicPr>
          <p:nvPr>
            <p:ph sz="half" idx="2"/>
          </p:nvPr>
        </p:nvPicPr>
        <p:blipFill>
          <a:blip r:embed="rId5">
            <a:extLst>
              <a:ext uri="{28A0092B-C50C-407E-A947-70E740481C1C}">
                <a14:useLocalDpi xmlns:a14="http://schemas.microsoft.com/office/drawing/2010/main" val="0"/>
              </a:ext>
            </a:extLst>
          </a:blip>
          <a:srcRect t="-45232" b="-45232"/>
          <a:stretch>
            <a:fillRect/>
          </a:stretch>
        </p:blipFill>
        <p:spPr>
          <a:xfrm>
            <a:off x="6297168" y="1650029"/>
            <a:ext cx="4450080" cy="4963551"/>
          </a:xfrm>
        </p:spPr>
      </p:pic>
      <p:sp>
        <p:nvSpPr>
          <p:cNvPr id="4" name="TextBox 3"/>
          <p:cNvSpPr txBox="1"/>
          <p:nvPr/>
        </p:nvSpPr>
        <p:spPr>
          <a:xfrm>
            <a:off x="6864511" y="5374697"/>
            <a:ext cx="3882737" cy="369332"/>
          </a:xfrm>
          <a:prstGeom prst="rect">
            <a:avLst/>
          </a:prstGeom>
          <a:noFill/>
        </p:spPr>
        <p:txBody>
          <a:bodyPr wrap="square" rtlCol="0">
            <a:spAutoFit/>
          </a:bodyPr>
          <a:lstStyle/>
          <a:p>
            <a:r>
              <a:rPr lang="en-US" dirty="0"/>
              <a:t>Credit: Randal Munroe “XKCD”</a:t>
            </a:r>
          </a:p>
        </p:txBody>
      </p:sp>
      <p:pic>
        <p:nvPicPr>
          <p:cNvPr id="6" name="Audio Recording Aug 21, 2023 at 10:45:33 AM">
            <a:hlinkClick r:id="" action="ppaction://media"/>
            <a:extLst>
              <a:ext uri="{FF2B5EF4-FFF2-40B4-BE49-F238E27FC236}">
                <a16:creationId xmlns:a16="http://schemas.microsoft.com/office/drawing/2014/main" id="{41D39E5E-31E2-85C9-A105-E1D0E87B07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5056" y="5550219"/>
            <a:ext cx="812800" cy="812800"/>
          </a:xfrm>
          <a:prstGeom prst="rect">
            <a:avLst/>
          </a:prstGeom>
        </p:spPr>
      </p:pic>
    </p:spTree>
    <p:extLst>
      <p:ext uri="{BB962C8B-B14F-4D97-AF65-F5344CB8AC3E}">
        <p14:creationId xmlns:p14="http://schemas.microsoft.com/office/powerpoint/2010/main" val="42050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214" name="Group 213">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15" name="Picture 214">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6" name="Rectangle 215">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7" name="Picture 216">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18" name="Picture 217">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20" name="Straight Connector 219">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22" name="Group 221">
            <a:extLst>
              <a:ext uri="{FF2B5EF4-FFF2-40B4-BE49-F238E27FC236}">
                <a16:creationId xmlns:a16="http://schemas.microsoft.com/office/drawing/2014/main" id="{5E6E1520-2FF6-4854-9AF4-AEF2311B5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23" name="Rectangle 222">
              <a:extLst>
                <a:ext uri="{FF2B5EF4-FFF2-40B4-BE49-F238E27FC236}">
                  <a16:creationId xmlns:a16="http://schemas.microsoft.com/office/drawing/2014/main" id="{BA5D1594-F7BA-4C1C-9385-FD09BD2A6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251BC212-81ED-4D4F-A9E1-FE62C9B06D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5" name="Picture 224">
                <a:extLst>
                  <a:ext uri="{FF2B5EF4-FFF2-40B4-BE49-F238E27FC236}">
                    <a16:creationId xmlns:a16="http://schemas.microsoft.com/office/drawing/2014/main" id="{A2993D6C-D352-4196-8909-21BFE98637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6" name="Rectangle 225">
                <a:extLst>
                  <a:ext uri="{FF2B5EF4-FFF2-40B4-BE49-F238E27FC236}">
                    <a16:creationId xmlns:a16="http://schemas.microsoft.com/office/drawing/2014/main" id="{DC52BDAD-556E-4C4C-B776-FD44D9082A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7" name="Picture 226">
                <a:extLst>
                  <a:ext uri="{FF2B5EF4-FFF2-40B4-BE49-F238E27FC236}">
                    <a16:creationId xmlns:a16="http://schemas.microsoft.com/office/drawing/2014/main" id="{46D91A09-3DF6-490E-955F-8671B86A13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28" name="Picture 227">
                <a:extLst>
                  <a:ext uri="{FF2B5EF4-FFF2-40B4-BE49-F238E27FC236}">
                    <a16:creationId xmlns:a16="http://schemas.microsoft.com/office/drawing/2014/main" id="{DEAA77F7-514B-46E6-980A-60EF524833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753F407A-DB34-E64D-8376-D9342B572556}"/>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3700" dirty="0"/>
              <a:t>A little bit about my office</a:t>
            </a:r>
          </a:p>
        </p:txBody>
      </p:sp>
      <p:sp>
        <p:nvSpPr>
          <p:cNvPr id="230" name="Rectangle 229">
            <a:extLst>
              <a:ext uri="{FF2B5EF4-FFF2-40B4-BE49-F238E27FC236}">
                <a16:creationId xmlns:a16="http://schemas.microsoft.com/office/drawing/2014/main" id="{64D0FF6F-093D-47AB-9CBA-8BBEF7F73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picture containing text, library&#10;&#10;Description automatically generated">
            <a:extLst>
              <a:ext uri="{FF2B5EF4-FFF2-40B4-BE49-F238E27FC236}">
                <a16:creationId xmlns:a16="http://schemas.microsoft.com/office/drawing/2014/main" id="{DB0C4085-719E-443E-923C-631A1E5F1BB9}"/>
              </a:ext>
            </a:extLst>
          </p:cNvPr>
          <p:cNvPicPr>
            <a:picLocks noGrp="1" noChangeAspect="1"/>
          </p:cNvPicPr>
          <p:nvPr>
            <p:ph sz="quarter" idx="13"/>
          </p:nvPr>
        </p:nvPicPr>
        <p:blipFill>
          <a:blip r:embed="rId8"/>
          <a:stretch>
            <a:fillRect/>
          </a:stretch>
        </p:blipFill>
        <p:spPr>
          <a:xfrm>
            <a:off x="1412683" y="1844606"/>
            <a:ext cx="5278777" cy="2989983"/>
          </a:xfrm>
          <a:prstGeom prst="rect">
            <a:avLst/>
          </a:prstGeom>
        </p:spPr>
      </p:pic>
      <p:cxnSp>
        <p:nvCxnSpPr>
          <p:cNvPr id="232" name="Straight Connector 231">
            <a:extLst>
              <a:ext uri="{FF2B5EF4-FFF2-40B4-BE49-F238E27FC236}">
                <a16:creationId xmlns:a16="http://schemas.microsoft.com/office/drawing/2014/main" id="{1163510C-FF2B-41B2-AEFC-A952A75074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E2673941-9CD9-CC45-AF6F-4E8C4920FBA5}"/>
              </a:ext>
            </a:extLst>
          </p:cNvPr>
          <p:cNvSpPr>
            <a:spLocks noGrp="1"/>
          </p:cNvSpPr>
          <p:nvPr>
            <p:ph sz="quarter" idx="14"/>
          </p:nvPr>
        </p:nvSpPr>
        <p:spPr>
          <a:xfrm>
            <a:off x="7535824" y="2556932"/>
            <a:ext cx="3360771" cy="3318936"/>
          </a:xfrm>
        </p:spPr>
        <p:txBody>
          <a:bodyPr vert="horz" lIns="91440" tIns="45720" rIns="91440" bIns="45720" rtlCol="0" anchor="t">
            <a:normAutofit/>
          </a:bodyPr>
          <a:lstStyle/>
          <a:p>
            <a:pPr>
              <a:lnSpc>
                <a:spcPct val="90000"/>
              </a:lnSpc>
            </a:pPr>
            <a:r>
              <a:rPr lang="en-US" sz="1900"/>
              <a:t>My favorite part of my job is helping with research</a:t>
            </a:r>
          </a:p>
          <a:p>
            <a:pPr>
              <a:lnSpc>
                <a:spcPct val="90000"/>
              </a:lnSpc>
            </a:pPr>
            <a:r>
              <a:rPr lang="en-US" sz="1900"/>
              <a:t>I’m a student too, and I get the whole research deal</a:t>
            </a:r>
          </a:p>
          <a:p>
            <a:pPr>
              <a:lnSpc>
                <a:spcPct val="90000"/>
              </a:lnSpc>
            </a:pPr>
            <a:r>
              <a:rPr lang="en-US" sz="1900"/>
              <a:t>I have plants in my office you can garden</a:t>
            </a:r>
          </a:p>
          <a:p>
            <a:pPr>
              <a:lnSpc>
                <a:spcPct val="90000"/>
              </a:lnSpc>
            </a:pPr>
            <a:r>
              <a:rPr lang="en-US" sz="1900"/>
              <a:t>You can talk to me about your cruddy day</a:t>
            </a:r>
          </a:p>
          <a:p>
            <a:pPr>
              <a:lnSpc>
                <a:spcPct val="90000"/>
              </a:lnSpc>
            </a:pPr>
            <a:r>
              <a:rPr lang="en-US" sz="1900"/>
              <a:t>My office is Safe Fortress 3.6</a:t>
            </a:r>
            <a:r>
              <a:rPr lang="en-US" sz="1900" baseline="30000"/>
              <a:t>TM</a:t>
            </a:r>
            <a:r>
              <a:rPr lang="en-US" sz="1900"/>
              <a:t> </a:t>
            </a:r>
          </a:p>
        </p:txBody>
      </p:sp>
      <p:pic>
        <p:nvPicPr>
          <p:cNvPr id="3" name="Audio Recording Aug 21, 2023 at 10:18:41 AM">
            <a:hlinkClick r:id="" action="ppaction://media"/>
            <a:extLst>
              <a:ext uri="{FF2B5EF4-FFF2-40B4-BE49-F238E27FC236}">
                <a16:creationId xmlns:a16="http://schemas.microsoft.com/office/drawing/2014/main" id="{CD346816-CA77-7A3C-1CE7-E848E67F3E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5619" y="5446013"/>
            <a:ext cx="812800" cy="812800"/>
          </a:xfrm>
          <a:prstGeom prst="rect">
            <a:avLst/>
          </a:prstGeom>
        </p:spPr>
      </p:pic>
    </p:spTree>
    <p:extLst>
      <p:ext uri="{BB962C8B-B14F-4D97-AF65-F5344CB8AC3E}">
        <p14:creationId xmlns:p14="http://schemas.microsoft.com/office/powerpoint/2010/main" val="18339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5" name="Picture 14">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8" name="Picture 17">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0" name="Straight Connector 19">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3" name="Rectangle 22">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5" name="Picture 24">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8" name="Picture 27">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6E3EA9D-AC15-814B-9778-4339E9182971}"/>
              </a:ext>
            </a:extLst>
          </p:cNvPr>
          <p:cNvSpPr>
            <a:spLocks noGrp="1"/>
          </p:cNvSpPr>
          <p:nvPr>
            <p:ph type="title"/>
          </p:nvPr>
        </p:nvSpPr>
        <p:spPr>
          <a:xfrm>
            <a:off x="1295402" y="982132"/>
            <a:ext cx="3660056" cy="1325373"/>
          </a:xfrm>
        </p:spPr>
        <p:txBody>
          <a:bodyPr vert="horz" lIns="91440" tIns="45720" rIns="91440" bIns="45720" rtlCol="0" anchor="b">
            <a:normAutofit fontScale="90000"/>
          </a:bodyPr>
          <a:lstStyle/>
          <a:p>
            <a:r>
              <a:rPr lang="en-US" sz="3200" spc="90" dirty="0"/>
              <a:t>How would your professor even know…</a:t>
            </a:r>
          </a:p>
        </p:txBody>
      </p:sp>
      <p:cxnSp>
        <p:nvCxnSpPr>
          <p:cNvPr id="30" name="Straight Connector 29">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DE979EAB-B914-8B4A-BFFE-E37DE1A042AD}"/>
              </a:ext>
            </a:extLst>
          </p:cNvPr>
          <p:cNvSpPr>
            <a:spLocks noGrp="1"/>
          </p:cNvSpPr>
          <p:nvPr>
            <p:ph sz="half" idx="1"/>
          </p:nvPr>
        </p:nvSpPr>
        <p:spPr>
          <a:xfrm>
            <a:off x="1295401" y="2493774"/>
            <a:ext cx="3660057" cy="3382094"/>
          </a:xfrm>
        </p:spPr>
        <p:txBody>
          <a:bodyPr vert="horz" lIns="91440" tIns="45720" rIns="91440" bIns="45720" rtlCol="0" anchor="t">
            <a:normAutofit fontScale="85000" lnSpcReduction="10000"/>
          </a:bodyPr>
          <a:lstStyle/>
          <a:p>
            <a:pPr marL="342900" algn="ctr"/>
            <a:r>
              <a:rPr lang="en-US" dirty="0"/>
              <a:t>It’s obvious when you’re synthesizing someone else’s idea into your paper.</a:t>
            </a:r>
          </a:p>
          <a:p>
            <a:pPr marL="342900" algn="ctr"/>
            <a:r>
              <a:rPr lang="en-US" dirty="0"/>
              <a:t>You go from sounding like a freshman, to a grad student, and back to a freshman</a:t>
            </a:r>
          </a:p>
          <a:p>
            <a:pPr marL="342900" algn="ctr"/>
            <a:r>
              <a:rPr lang="en-US" dirty="0"/>
              <a:t>There are too many factors to try to change to sound like you</a:t>
            </a:r>
          </a:p>
          <a:p>
            <a:pPr marL="342900" algn="ctr"/>
            <a:r>
              <a:rPr lang="en-US" dirty="0"/>
              <a:t>You don’t want to have that awkward conversation</a:t>
            </a:r>
          </a:p>
        </p:txBody>
      </p:sp>
      <p:pic>
        <p:nvPicPr>
          <p:cNvPr id="9" name="Content Placeholder 8" descr="A person wearing a tie&#10;&#10;Description automatically generated">
            <a:extLst>
              <a:ext uri="{FF2B5EF4-FFF2-40B4-BE49-F238E27FC236}">
                <a16:creationId xmlns:a16="http://schemas.microsoft.com/office/drawing/2014/main" id="{1BB94B05-B993-7444-B54E-4CA98931E111}"/>
              </a:ext>
            </a:extLst>
          </p:cNvPr>
          <p:cNvPicPr>
            <a:picLocks noGrp="1" noChangeAspect="1"/>
          </p:cNvPicPr>
          <p:nvPr>
            <p:ph sz="half" idx="2"/>
          </p:nvPr>
        </p:nvPicPr>
        <p:blipFill rotWithShape="1">
          <a:blip r:embed="rId8"/>
          <a:srcRect r="3" b="547"/>
          <a:stretch/>
        </p:blipFill>
        <p:spPr>
          <a:xfrm>
            <a:off x="5642940" y="982131"/>
            <a:ext cx="5020921" cy="4893735"/>
          </a:xfrm>
          <a:prstGeom prst="rect">
            <a:avLst/>
          </a:prstGeom>
          <a:ln w="57150" cmpd="thickThin">
            <a:solidFill>
              <a:schemeClr val="tx1">
                <a:lumMod val="50000"/>
                <a:lumOff val="50000"/>
              </a:schemeClr>
            </a:solidFill>
            <a:miter lim="800000"/>
          </a:ln>
        </p:spPr>
      </p:pic>
      <p:pic>
        <p:nvPicPr>
          <p:cNvPr id="3" name="Audio Recording Aug 21, 2023 at 10:46:46 AM">
            <a:hlinkClick r:id="" action="ppaction://media"/>
            <a:extLst>
              <a:ext uri="{FF2B5EF4-FFF2-40B4-BE49-F238E27FC236}">
                <a16:creationId xmlns:a16="http://schemas.microsoft.com/office/drawing/2014/main" id="{6282EE91-7765-B821-D6FD-77E7CE45F1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38191" y="5469466"/>
            <a:ext cx="812800" cy="812800"/>
          </a:xfrm>
          <a:prstGeom prst="rect">
            <a:avLst/>
          </a:prstGeom>
        </p:spPr>
      </p:pic>
    </p:spTree>
    <p:extLst>
      <p:ext uri="{BB962C8B-B14F-4D97-AF65-F5344CB8AC3E}">
        <p14:creationId xmlns:p14="http://schemas.microsoft.com/office/powerpoint/2010/main" val="244952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68" name="Group 45">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7" name="Picture 46">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9" name="Picture 48">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0" name="Picture 49">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69" name="Straight Connector 51">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70" name="Group 53">
            <a:extLst>
              <a:ext uri="{FF2B5EF4-FFF2-40B4-BE49-F238E27FC236}">
                <a16:creationId xmlns:a16="http://schemas.microsoft.com/office/drawing/2014/main" id="{1488DB6F-238F-4BEF-B28F-87D9F674A3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5" name="Rectangle 54">
              <a:extLst>
                <a:ext uri="{FF2B5EF4-FFF2-40B4-BE49-F238E27FC236}">
                  <a16:creationId xmlns:a16="http://schemas.microsoft.com/office/drawing/2014/main" id="{DD071421-D153-4C0F-A43D-77AF883B3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55">
              <a:extLst>
                <a:ext uri="{FF2B5EF4-FFF2-40B4-BE49-F238E27FC236}">
                  <a16:creationId xmlns:a16="http://schemas.microsoft.com/office/drawing/2014/main" id="{E871F7D8-217E-4113-83FA-FFAC54BE7F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7" name="Picture 56">
                <a:extLst>
                  <a:ext uri="{FF2B5EF4-FFF2-40B4-BE49-F238E27FC236}">
                    <a16:creationId xmlns:a16="http://schemas.microsoft.com/office/drawing/2014/main" id="{AE6B31E5-D515-487D-98AE-A3251F2F16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2" name="Rectangle 57">
                <a:extLst>
                  <a:ext uri="{FF2B5EF4-FFF2-40B4-BE49-F238E27FC236}">
                    <a16:creationId xmlns:a16="http://schemas.microsoft.com/office/drawing/2014/main" id="{8DFB339C-7306-4C4B-A75F-5BEE240BA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9" name="Picture 58">
                <a:extLst>
                  <a:ext uri="{FF2B5EF4-FFF2-40B4-BE49-F238E27FC236}">
                    <a16:creationId xmlns:a16="http://schemas.microsoft.com/office/drawing/2014/main" id="{A1202C9E-12FB-4368-AD4E-40992C25144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3" name="Picture 59">
                <a:extLst>
                  <a:ext uri="{FF2B5EF4-FFF2-40B4-BE49-F238E27FC236}">
                    <a16:creationId xmlns:a16="http://schemas.microsoft.com/office/drawing/2014/main" id="{F3E08DAB-0254-426B-80D4-79EF92845E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B0903FF-2B08-2140-90AE-CF155035EB52}"/>
              </a:ext>
            </a:extLst>
          </p:cNvPr>
          <p:cNvSpPr>
            <a:spLocks noGrp="1"/>
          </p:cNvSpPr>
          <p:nvPr>
            <p:ph type="title"/>
          </p:nvPr>
        </p:nvSpPr>
        <p:spPr>
          <a:xfrm>
            <a:off x="6094412" y="982132"/>
            <a:ext cx="4802185" cy="1303867"/>
          </a:xfrm>
        </p:spPr>
        <p:txBody>
          <a:bodyPr vert="horz" lIns="91440" tIns="45720" rIns="91440" bIns="45720" rtlCol="0" anchor="ctr">
            <a:normAutofit/>
          </a:bodyPr>
          <a:lstStyle/>
          <a:p>
            <a:r>
              <a:rPr lang="en-US" spc="90"/>
              <a:t>Citation machines</a:t>
            </a:r>
          </a:p>
        </p:txBody>
      </p:sp>
      <p:sp>
        <p:nvSpPr>
          <p:cNvPr id="74" name="Rectangle 61">
            <a:extLst>
              <a:ext uri="{FF2B5EF4-FFF2-40B4-BE49-F238E27FC236}">
                <a16:creationId xmlns:a16="http://schemas.microsoft.com/office/drawing/2014/main" id="{9B796F99-70AC-4221-AB20-DFE95996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A picture containing text, person, newspaper, person&#10;&#10;Description automatically generated">
            <a:extLst>
              <a:ext uri="{FF2B5EF4-FFF2-40B4-BE49-F238E27FC236}">
                <a16:creationId xmlns:a16="http://schemas.microsoft.com/office/drawing/2014/main" id="{5AD82BD6-BC8B-BA4D-AC5B-7B9FE002AC0E}"/>
              </a:ext>
            </a:extLst>
          </p:cNvPr>
          <p:cNvPicPr>
            <a:picLocks noGrp="1" noChangeAspect="1"/>
          </p:cNvPicPr>
          <p:nvPr>
            <p:ph sz="half" idx="2"/>
          </p:nvPr>
        </p:nvPicPr>
        <p:blipFill rotWithShape="1">
          <a:blip r:embed="rId8"/>
          <a:srcRect r="534" b="-4"/>
          <a:stretch/>
        </p:blipFill>
        <p:spPr>
          <a:xfrm>
            <a:off x="1412683" y="1410208"/>
            <a:ext cx="3876801" cy="3858780"/>
          </a:xfrm>
          <a:prstGeom prst="rect">
            <a:avLst/>
          </a:prstGeom>
        </p:spPr>
      </p:pic>
      <p:cxnSp>
        <p:nvCxnSpPr>
          <p:cNvPr id="64" name="Straight Connector 63">
            <a:extLst>
              <a:ext uri="{FF2B5EF4-FFF2-40B4-BE49-F238E27FC236}">
                <a16:creationId xmlns:a16="http://schemas.microsoft.com/office/drawing/2014/main" id="{3017F138-68A9-4F3F-B240-D26602C26C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C216FB2-62B5-264A-A3E7-6CA451C87DAE}"/>
              </a:ext>
            </a:extLst>
          </p:cNvPr>
          <p:cNvSpPr>
            <a:spLocks noGrp="1"/>
          </p:cNvSpPr>
          <p:nvPr>
            <p:ph sz="half" idx="1"/>
          </p:nvPr>
        </p:nvSpPr>
        <p:spPr>
          <a:xfrm>
            <a:off x="6094412" y="2556932"/>
            <a:ext cx="4802184" cy="3318936"/>
          </a:xfrm>
        </p:spPr>
        <p:txBody>
          <a:bodyPr vert="horz" lIns="91440" tIns="45720" rIns="91440" bIns="45720" rtlCol="0" anchor="t">
            <a:normAutofit/>
          </a:bodyPr>
          <a:lstStyle/>
          <a:p>
            <a:pPr marL="342900">
              <a:lnSpc>
                <a:spcPct val="90000"/>
              </a:lnSpc>
            </a:pPr>
            <a:r>
              <a:rPr lang="en-US" sz="2000" dirty="0"/>
              <a:t>You’re too green in learning citations to know when a machine spits out an error</a:t>
            </a:r>
          </a:p>
          <a:p>
            <a:pPr marL="342900">
              <a:lnSpc>
                <a:spcPct val="90000"/>
              </a:lnSpc>
            </a:pPr>
            <a:r>
              <a:rPr lang="en-US" sz="2000" dirty="0"/>
              <a:t>You need the practice of building citations and learning the form</a:t>
            </a:r>
          </a:p>
          <a:p>
            <a:pPr marL="342900">
              <a:lnSpc>
                <a:spcPct val="90000"/>
              </a:lnSpc>
            </a:pPr>
            <a:r>
              <a:rPr lang="en-US" sz="2000" dirty="0"/>
              <a:t>It’s really easy for experienced citers to see the errors. Your professor has seen hundreds over the course of a semester and have the form memorized</a:t>
            </a:r>
          </a:p>
          <a:p>
            <a:pPr marL="342900">
              <a:lnSpc>
                <a:spcPct val="90000"/>
              </a:lnSpc>
            </a:pPr>
            <a:r>
              <a:rPr lang="en-US" sz="2000" dirty="0"/>
              <a:t>Do. The. Work. The time for machines will come. But not now. </a:t>
            </a:r>
          </a:p>
        </p:txBody>
      </p:sp>
      <p:pic>
        <p:nvPicPr>
          <p:cNvPr id="4" name="Audio Recording Aug 21, 2023 at 10:53:43 AM">
            <a:hlinkClick r:id="" action="ppaction://media"/>
            <a:extLst>
              <a:ext uri="{FF2B5EF4-FFF2-40B4-BE49-F238E27FC236}">
                <a16:creationId xmlns:a16="http://schemas.microsoft.com/office/drawing/2014/main" id="{369F268E-8A87-E057-2C07-865AE522E9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94140" y="5546297"/>
            <a:ext cx="812800" cy="812800"/>
          </a:xfrm>
          <a:prstGeom prst="rect">
            <a:avLst/>
          </a:prstGeom>
        </p:spPr>
      </p:pic>
    </p:spTree>
    <p:extLst>
      <p:ext uri="{BB962C8B-B14F-4D97-AF65-F5344CB8AC3E}">
        <p14:creationId xmlns:p14="http://schemas.microsoft.com/office/powerpoint/2010/main" val="17067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7" name="Straight Connector 16">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488DB6F-238F-4BEF-B28F-87D9F674A3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 name="Rectangle 19">
              <a:extLst>
                <a:ext uri="{FF2B5EF4-FFF2-40B4-BE49-F238E27FC236}">
                  <a16:creationId xmlns:a16="http://schemas.microsoft.com/office/drawing/2014/main" id="{DD071421-D153-4C0F-A43D-77AF883B3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871F7D8-217E-4113-83FA-FFAC54BE7F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AE6B31E5-D515-487D-98AE-A3251F2F16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8DFB339C-7306-4C4B-A75F-5BEE240BA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A1202C9E-12FB-4368-AD4E-40992C25144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F3E08DAB-0254-426B-80D4-79EF92845E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909402D6-3AC9-3249-99DD-46B590406860}"/>
              </a:ext>
            </a:extLst>
          </p:cNvPr>
          <p:cNvSpPr>
            <a:spLocks noGrp="1"/>
          </p:cNvSpPr>
          <p:nvPr>
            <p:ph type="title"/>
          </p:nvPr>
        </p:nvSpPr>
        <p:spPr>
          <a:xfrm>
            <a:off x="6094412" y="982132"/>
            <a:ext cx="4802185" cy="1303867"/>
          </a:xfrm>
        </p:spPr>
        <p:txBody>
          <a:bodyPr vert="horz" lIns="91440" tIns="45720" rIns="91440" bIns="45720" rtlCol="0" anchor="ctr">
            <a:normAutofit/>
          </a:bodyPr>
          <a:lstStyle/>
          <a:p>
            <a:r>
              <a:rPr lang="en-US" sz="4100"/>
              <a:t>Citations done! Right?</a:t>
            </a:r>
          </a:p>
        </p:txBody>
      </p:sp>
      <p:sp>
        <p:nvSpPr>
          <p:cNvPr id="27" name="Rectangle 26">
            <a:extLst>
              <a:ext uri="{FF2B5EF4-FFF2-40B4-BE49-F238E27FC236}">
                <a16:creationId xmlns:a16="http://schemas.microsoft.com/office/drawing/2014/main" id="{9B796F99-70AC-4221-AB20-DFE95996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in a suit and tie&#10;&#10;Description automatically generated">
            <a:extLst>
              <a:ext uri="{FF2B5EF4-FFF2-40B4-BE49-F238E27FC236}">
                <a16:creationId xmlns:a16="http://schemas.microsoft.com/office/drawing/2014/main" id="{276F9159-F82D-D445-8C50-930C4B247878}"/>
              </a:ext>
            </a:extLst>
          </p:cNvPr>
          <p:cNvPicPr>
            <a:picLocks noGrp="1" noChangeAspect="1"/>
          </p:cNvPicPr>
          <p:nvPr>
            <p:ph sz="half" idx="2"/>
          </p:nvPr>
        </p:nvPicPr>
        <p:blipFill rotWithShape="1">
          <a:blip r:embed="rId8"/>
          <a:srcRect b="465"/>
          <a:stretch/>
        </p:blipFill>
        <p:spPr>
          <a:xfrm>
            <a:off x="1412683" y="1410208"/>
            <a:ext cx="3876801" cy="3858780"/>
          </a:xfrm>
          <a:prstGeom prst="rect">
            <a:avLst/>
          </a:prstGeom>
        </p:spPr>
      </p:pic>
      <p:cxnSp>
        <p:nvCxnSpPr>
          <p:cNvPr id="29" name="Straight Connector 28">
            <a:extLst>
              <a:ext uri="{FF2B5EF4-FFF2-40B4-BE49-F238E27FC236}">
                <a16:creationId xmlns:a16="http://schemas.microsoft.com/office/drawing/2014/main" id="{3017F138-68A9-4F3F-B240-D26602C26C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AEAA1DF-9133-334A-ACEA-4D75403FB54D}"/>
              </a:ext>
            </a:extLst>
          </p:cNvPr>
          <p:cNvSpPr>
            <a:spLocks noGrp="1"/>
          </p:cNvSpPr>
          <p:nvPr>
            <p:ph sz="half" idx="1"/>
          </p:nvPr>
        </p:nvSpPr>
        <p:spPr>
          <a:xfrm>
            <a:off x="6094412" y="2556932"/>
            <a:ext cx="4802184" cy="3318936"/>
          </a:xfrm>
        </p:spPr>
        <p:txBody>
          <a:bodyPr vert="horz" lIns="91440" tIns="45720" rIns="91440" bIns="45720" rtlCol="0" anchor="t">
            <a:normAutofit/>
          </a:bodyPr>
          <a:lstStyle/>
          <a:p>
            <a:pPr marL="342900"/>
            <a:r>
              <a:rPr lang="en-US"/>
              <a:t>I did the things! All of my citations are done, nice and neat, resting comfortably at the end of my paper. All done. </a:t>
            </a:r>
          </a:p>
          <a:p>
            <a:pPr marL="342900"/>
            <a:r>
              <a:rPr lang="en-US"/>
              <a:t>Or not.</a:t>
            </a:r>
          </a:p>
          <a:p>
            <a:pPr marL="342900"/>
            <a:r>
              <a:rPr lang="en-US"/>
              <a:t>Because there are in text citations. </a:t>
            </a:r>
          </a:p>
        </p:txBody>
      </p:sp>
      <p:pic>
        <p:nvPicPr>
          <p:cNvPr id="4" name="Audio Recording Aug 21, 2023 at 10:54:11 AM">
            <a:hlinkClick r:id="" action="ppaction://media"/>
            <a:extLst>
              <a:ext uri="{FF2B5EF4-FFF2-40B4-BE49-F238E27FC236}">
                <a16:creationId xmlns:a16="http://schemas.microsoft.com/office/drawing/2014/main" id="{A3ADF913-CCA6-4985-009A-77FDD9B159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5619" y="5463032"/>
            <a:ext cx="812800" cy="812800"/>
          </a:xfrm>
          <a:prstGeom prst="rect">
            <a:avLst/>
          </a:prstGeom>
        </p:spPr>
      </p:pic>
    </p:spTree>
    <p:extLst>
      <p:ext uri="{BB962C8B-B14F-4D97-AF65-F5344CB8AC3E}">
        <p14:creationId xmlns:p14="http://schemas.microsoft.com/office/powerpoint/2010/main" val="31079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604E06-DF9D-4C49-8314-4F0307BD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p:spPr>
        <p:style>
          <a:lnRef idx="0">
            <a:scrgbClr r="0" g="0" b="0"/>
          </a:lnRef>
          <a:fillRef idx="1003">
            <a:schemeClr val="dk1"/>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CF166AD8-180F-4585-8444-D6E3F1B03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795" y="643468"/>
            <a:ext cx="10905066" cy="5571065"/>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extrusionH="76200" contourW="12700">
            <a:bevelT w="19050" h="0" prst="coolSlant"/>
            <a:extrusionClr>
              <a:schemeClr val="accent3">
                <a:lumMod val="50000"/>
              </a:schemeClr>
            </a:extrusionClr>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19DD48-144F-4836-9C0F-7A3BFC28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524" y="809244"/>
            <a:ext cx="10579608" cy="5239512"/>
          </a:xfrm>
          <a:prstGeom prst="rect">
            <a:avLst/>
          </a:prstGeom>
          <a:ln w="15875">
            <a:noFill/>
            <a:miter lim="800000"/>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C7715D84-D2D9-844E-933B-5795206B3BD2}"/>
              </a:ext>
            </a:extLst>
          </p:cNvPr>
          <p:cNvSpPr>
            <a:spLocks noGrp="1"/>
          </p:cNvSpPr>
          <p:nvPr>
            <p:ph type="title"/>
          </p:nvPr>
        </p:nvSpPr>
        <p:spPr>
          <a:xfrm>
            <a:off x="1295402" y="1508760"/>
            <a:ext cx="2918458" cy="3840480"/>
          </a:xfrm>
        </p:spPr>
        <p:txBody>
          <a:bodyPr>
            <a:normAutofit/>
          </a:bodyPr>
          <a:lstStyle/>
          <a:p>
            <a:r>
              <a:rPr lang="en-US">
                <a:solidFill>
                  <a:schemeClr val="tx1"/>
                </a:solidFill>
              </a:rPr>
              <a:t>Story Time…</a:t>
            </a:r>
          </a:p>
        </p:txBody>
      </p:sp>
      <p:cxnSp>
        <p:nvCxnSpPr>
          <p:cNvPr id="17" name="Straight Connector 16">
            <a:extLst>
              <a:ext uri="{FF2B5EF4-FFF2-40B4-BE49-F238E27FC236}">
                <a16:creationId xmlns:a16="http://schemas.microsoft.com/office/drawing/2014/main" id="{14379797-D651-47FF-942A-A38CFE97E5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219" y="1508760"/>
            <a:ext cx="0" cy="384048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C2856DA-25A0-0D43-BA9F-589227111880}"/>
              </a:ext>
            </a:extLst>
          </p:cNvPr>
          <p:cNvSpPr>
            <a:spLocks noGrp="1"/>
          </p:cNvSpPr>
          <p:nvPr>
            <p:ph idx="1"/>
          </p:nvPr>
        </p:nvSpPr>
        <p:spPr>
          <a:xfrm>
            <a:off x="4907279" y="1508760"/>
            <a:ext cx="5989317" cy="3840480"/>
          </a:xfrm>
        </p:spPr>
        <p:txBody>
          <a:bodyPr anchor="ctr">
            <a:normAutofit/>
          </a:bodyPr>
          <a:lstStyle/>
          <a:p>
            <a:r>
              <a:rPr lang="en-US" sz="2000">
                <a:solidFill>
                  <a:schemeClr val="tx1"/>
                </a:solidFill>
              </a:rPr>
              <a:t>Once upon a time, I had a student ask me to check her end references. I was a young, idealistic librarian, full of hope, and I didn’t think to check her in text citations. She failed her paper because she didn’t have any. Her professor informed her that only failing her paper was an act of mercy. She was told that she should have been reported for plagiarism. </a:t>
            </a:r>
          </a:p>
          <a:p>
            <a:r>
              <a:rPr lang="en-US" sz="2000">
                <a:solidFill>
                  <a:schemeClr val="tx1"/>
                </a:solidFill>
              </a:rPr>
              <a:t>The End. </a:t>
            </a:r>
          </a:p>
        </p:txBody>
      </p:sp>
      <p:pic>
        <p:nvPicPr>
          <p:cNvPr id="2" name="Audio Recording Aug 21, 2023 at 10:55:31 AM">
            <a:hlinkClick r:id="" action="ppaction://media"/>
            <a:extLst>
              <a:ext uri="{FF2B5EF4-FFF2-40B4-BE49-F238E27FC236}">
                <a16:creationId xmlns:a16="http://schemas.microsoft.com/office/drawing/2014/main" id="{391733AC-EA28-F88C-8571-0183D9AF6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1252" y="5484622"/>
            <a:ext cx="812800" cy="812800"/>
          </a:xfrm>
          <a:prstGeom prst="rect">
            <a:avLst/>
          </a:prstGeom>
        </p:spPr>
      </p:pic>
    </p:spTree>
    <p:extLst>
      <p:ext uri="{BB962C8B-B14F-4D97-AF65-F5344CB8AC3E}">
        <p14:creationId xmlns:p14="http://schemas.microsoft.com/office/powerpoint/2010/main" val="39605429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8" name="Straight Connector 17">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1" name="Rectangle 20">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3" name="Picture 22">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6" name="Picture 25">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151C4D61-BD79-594C-916A-D6F191A9323C}"/>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a:t>Important Note</a:t>
            </a:r>
          </a:p>
        </p:txBody>
      </p:sp>
      <p:cxnSp>
        <p:nvCxnSpPr>
          <p:cNvPr id="28" name="Straight Connector 27">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DD305DAF-291A-8A47-BAD5-94DD1CFBA3F7}"/>
              </a:ext>
            </a:extLst>
          </p:cNvPr>
          <p:cNvSpPr>
            <a:spLocks noGrp="1"/>
          </p:cNvSpPr>
          <p:nvPr>
            <p:ph sz="half" idx="1"/>
          </p:nvPr>
        </p:nvSpPr>
        <p:spPr>
          <a:xfrm>
            <a:off x="1295401" y="2493774"/>
            <a:ext cx="3660057" cy="3382094"/>
          </a:xfrm>
        </p:spPr>
        <p:txBody>
          <a:bodyPr vert="horz" lIns="91440" tIns="45720" rIns="91440" bIns="45720" rtlCol="0" anchor="t">
            <a:normAutofit/>
          </a:bodyPr>
          <a:lstStyle/>
          <a:p>
            <a:pPr algn="ctr"/>
            <a:r>
              <a:rPr lang="en-US" sz="2000" dirty="0"/>
              <a:t>I don’t expect you to memorize the following slides</a:t>
            </a:r>
          </a:p>
          <a:p>
            <a:pPr algn="ctr"/>
            <a:r>
              <a:rPr lang="en-US" sz="2000" dirty="0"/>
              <a:t>They’re there for your benefit if you download the presentation</a:t>
            </a:r>
          </a:p>
          <a:p>
            <a:pPr algn="ctr"/>
            <a:r>
              <a:rPr lang="en-US" sz="2000" dirty="0"/>
              <a:t>They act as a reference point or a guide for when you’re actually doing your homework. I’ll show you how to download later. </a:t>
            </a:r>
          </a:p>
          <a:p>
            <a:pPr algn="ctr"/>
            <a:r>
              <a:rPr lang="en-US" sz="2000" dirty="0"/>
              <a:t>Here. Have a puppy. </a:t>
            </a:r>
          </a:p>
        </p:txBody>
      </p:sp>
      <p:pic>
        <p:nvPicPr>
          <p:cNvPr id="7" name="Content Placeholder 6" descr="A dog sitting in the grass&#10;&#10;Description automatically generated with medium confidence">
            <a:extLst>
              <a:ext uri="{FF2B5EF4-FFF2-40B4-BE49-F238E27FC236}">
                <a16:creationId xmlns:a16="http://schemas.microsoft.com/office/drawing/2014/main" id="{1AF617F3-093B-C74C-999E-5ECFECC0D522}"/>
              </a:ext>
            </a:extLst>
          </p:cNvPr>
          <p:cNvPicPr>
            <a:picLocks noGrp="1" noChangeAspect="1"/>
          </p:cNvPicPr>
          <p:nvPr>
            <p:ph sz="half" idx="2"/>
          </p:nvPr>
        </p:nvPicPr>
        <p:blipFill rotWithShape="1">
          <a:blip r:embed="rId8"/>
          <a:srcRect t="1113" r="1" b="6963"/>
          <a:stretch/>
        </p:blipFill>
        <p:spPr>
          <a:xfrm>
            <a:off x="5484919" y="982131"/>
            <a:ext cx="5336964" cy="4893735"/>
          </a:xfrm>
          <a:prstGeom prst="rect">
            <a:avLst/>
          </a:prstGeom>
          <a:ln w="57150" cmpd="thickThin">
            <a:solidFill>
              <a:schemeClr val="tx1">
                <a:lumMod val="50000"/>
                <a:lumOff val="50000"/>
              </a:schemeClr>
            </a:solidFill>
            <a:miter lim="800000"/>
          </a:ln>
        </p:spPr>
      </p:pic>
      <p:pic>
        <p:nvPicPr>
          <p:cNvPr id="3" name="Audio Recording Aug 21, 2023 at 10:56:52 AM">
            <a:hlinkClick r:id="" action="ppaction://media"/>
            <a:extLst>
              <a:ext uri="{FF2B5EF4-FFF2-40B4-BE49-F238E27FC236}">
                <a16:creationId xmlns:a16="http://schemas.microsoft.com/office/drawing/2014/main" id="{2DA41D3F-F1F6-A57F-5E59-E209DBB42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68100" y="5487416"/>
            <a:ext cx="812800" cy="812800"/>
          </a:xfrm>
          <a:prstGeom prst="rect">
            <a:avLst/>
          </a:prstGeom>
        </p:spPr>
      </p:pic>
    </p:spTree>
    <p:extLst>
      <p:ext uri="{BB962C8B-B14F-4D97-AF65-F5344CB8AC3E}">
        <p14:creationId xmlns:p14="http://schemas.microsoft.com/office/powerpoint/2010/main" val="411392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C144-FD32-DD9D-ACDC-D2B03BDBF766}"/>
              </a:ext>
            </a:extLst>
          </p:cNvPr>
          <p:cNvSpPr>
            <a:spLocks noGrp="1"/>
          </p:cNvSpPr>
          <p:nvPr>
            <p:ph type="title"/>
          </p:nvPr>
        </p:nvSpPr>
        <p:spPr/>
        <p:txBody>
          <a:bodyPr/>
          <a:lstStyle/>
          <a:p>
            <a:r>
              <a:rPr lang="en-US" dirty="0"/>
              <a:t>Journal Articles for the Win!</a:t>
            </a:r>
          </a:p>
        </p:txBody>
      </p:sp>
      <p:pic>
        <p:nvPicPr>
          <p:cNvPr id="5" name="Content Placeholder 4" descr="Graphical user interface, text&#10;&#10;Description automatically generated">
            <a:extLst>
              <a:ext uri="{FF2B5EF4-FFF2-40B4-BE49-F238E27FC236}">
                <a16:creationId xmlns:a16="http://schemas.microsoft.com/office/drawing/2014/main" id="{D01EE877-FFEA-7799-891F-CDC713FC833D}"/>
              </a:ext>
            </a:extLst>
          </p:cNvPr>
          <p:cNvPicPr>
            <a:picLocks noGrp="1" noChangeAspect="1"/>
          </p:cNvPicPr>
          <p:nvPr>
            <p:ph idx="1"/>
          </p:nvPr>
        </p:nvPicPr>
        <p:blipFill>
          <a:blip r:embed="rId5"/>
          <a:stretch>
            <a:fillRect/>
          </a:stretch>
        </p:blipFill>
        <p:spPr>
          <a:xfrm>
            <a:off x="2818614" y="2498962"/>
            <a:ext cx="6344240" cy="3552774"/>
          </a:xfrm>
        </p:spPr>
      </p:pic>
      <p:pic>
        <p:nvPicPr>
          <p:cNvPr id="3" name="Audio Recording Aug 21, 2023 at 10:57:16 AM">
            <a:hlinkClick r:id="" action="ppaction://media"/>
            <a:extLst>
              <a:ext uri="{FF2B5EF4-FFF2-40B4-BE49-F238E27FC236}">
                <a16:creationId xmlns:a16="http://schemas.microsoft.com/office/drawing/2014/main" id="{4988638E-06BE-61D0-35DC-BDB37A089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598" y="5645336"/>
            <a:ext cx="812800" cy="812800"/>
          </a:xfrm>
          <a:prstGeom prst="rect">
            <a:avLst/>
          </a:prstGeom>
        </p:spPr>
      </p:pic>
    </p:spTree>
    <p:extLst>
      <p:ext uri="{BB962C8B-B14F-4D97-AF65-F5344CB8AC3E}">
        <p14:creationId xmlns:p14="http://schemas.microsoft.com/office/powerpoint/2010/main" val="275656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2C6C-10D2-8772-8F38-BB3353347CBB}"/>
              </a:ext>
            </a:extLst>
          </p:cNvPr>
          <p:cNvSpPr>
            <a:spLocks noGrp="1"/>
          </p:cNvSpPr>
          <p:nvPr>
            <p:ph type="title"/>
          </p:nvPr>
        </p:nvSpPr>
        <p:spPr/>
        <p:txBody>
          <a:bodyPr vert="horz" lIns="91440" tIns="45720" rIns="91440" bIns="45720" rtlCol="0" anchor="ctr">
            <a:normAutofit/>
          </a:bodyPr>
          <a:lstStyle/>
          <a:p>
            <a:pPr>
              <a:lnSpc>
                <a:spcPct val="90000"/>
              </a:lnSpc>
            </a:pPr>
            <a:r>
              <a:rPr lang="en-US" sz="4100" dirty="0"/>
              <a:t>APA Style Guide</a:t>
            </a:r>
          </a:p>
        </p:txBody>
      </p:sp>
      <p:pic>
        <p:nvPicPr>
          <p:cNvPr id="8" name="Picture 7" descr="A picture containing text&#10;&#10;Description automatically generated">
            <a:extLst>
              <a:ext uri="{FF2B5EF4-FFF2-40B4-BE49-F238E27FC236}">
                <a16:creationId xmlns:a16="http://schemas.microsoft.com/office/drawing/2014/main" id="{5AE57716-1311-FAB5-585C-6D7C7B0DCF1B}"/>
              </a:ext>
            </a:extLst>
          </p:cNvPr>
          <p:cNvPicPr>
            <a:picLocks noChangeAspect="1"/>
          </p:cNvPicPr>
          <p:nvPr/>
        </p:nvPicPr>
        <p:blipFill>
          <a:blip r:embed="rId6"/>
          <a:stretch>
            <a:fillRect/>
          </a:stretch>
        </p:blipFill>
        <p:spPr>
          <a:xfrm>
            <a:off x="4397536" y="4018853"/>
            <a:ext cx="5386017" cy="987228"/>
          </a:xfrm>
          <a:prstGeom prst="rect">
            <a:avLst/>
          </a:prstGeom>
        </p:spPr>
      </p:pic>
      <p:sp>
        <p:nvSpPr>
          <p:cNvPr id="9" name="TextBox 8">
            <a:extLst>
              <a:ext uri="{FF2B5EF4-FFF2-40B4-BE49-F238E27FC236}">
                <a16:creationId xmlns:a16="http://schemas.microsoft.com/office/drawing/2014/main" id="{F83B1251-06D5-08E9-ED10-19BA3BA4395A}"/>
              </a:ext>
            </a:extLst>
          </p:cNvPr>
          <p:cNvSpPr txBox="1"/>
          <p:nvPr/>
        </p:nvSpPr>
        <p:spPr>
          <a:xfrm>
            <a:off x="4670297" y="5022153"/>
            <a:ext cx="5113256" cy="646331"/>
          </a:xfrm>
          <a:prstGeom prst="rect">
            <a:avLst/>
          </a:prstGeom>
          <a:noFill/>
        </p:spPr>
        <p:txBody>
          <a:bodyPr wrap="square" rtlCol="0">
            <a:spAutoFit/>
          </a:bodyPr>
          <a:lstStyle/>
          <a:p>
            <a:r>
              <a:rPr lang="en-US" dirty="0"/>
              <a:t>You’ve got all the stuff, and this is all where it goes. Tucking in the crazy one comma at a time. </a:t>
            </a:r>
          </a:p>
        </p:txBody>
      </p:sp>
      <p:pic>
        <p:nvPicPr>
          <p:cNvPr id="7" name="Picture 6">
            <a:extLst>
              <a:ext uri="{FF2B5EF4-FFF2-40B4-BE49-F238E27FC236}">
                <a16:creationId xmlns:a16="http://schemas.microsoft.com/office/drawing/2014/main" id="{1916DDFA-AEDE-98BF-C287-B78B1040D2F8}"/>
              </a:ext>
            </a:extLst>
          </p:cNvPr>
          <p:cNvPicPr>
            <a:picLocks noChangeAspect="1"/>
          </p:cNvPicPr>
          <p:nvPr/>
        </p:nvPicPr>
        <p:blipFill>
          <a:blip r:embed="rId7"/>
          <a:stretch>
            <a:fillRect/>
          </a:stretch>
        </p:blipFill>
        <p:spPr>
          <a:xfrm>
            <a:off x="3733797" y="2724019"/>
            <a:ext cx="7316553" cy="896636"/>
          </a:xfrm>
          <a:prstGeom prst="rect">
            <a:avLst/>
          </a:prstGeom>
        </p:spPr>
      </p:pic>
      <p:pic>
        <p:nvPicPr>
          <p:cNvPr id="11" name="Picture 10" descr="A colorful text on a white background&#10;&#10;Description automatically generated">
            <a:extLst>
              <a:ext uri="{FF2B5EF4-FFF2-40B4-BE49-F238E27FC236}">
                <a16:creationId xmlns:a16="http://schemas.microsoft.com/office/drawing/2014/main" id="{7EABDD1A-14C9-BA92-2C61-CF05D6F9303E}"/>
              </a:ext>
            </a:extLst>
          </p:cNvPr>
          <p:cNvPicPr>
            <a:picLocks noChangeAspect="1"/>
          </p:cNvPicPr>
          <p:nvPr/>
        </p:nvPicPr>
        <p:blipFill>
          <a:blip r:embed="rId8"/>
          <a:stretch>
            <a:fillRect/>
          </a:stretch>
        </p:blipFill>
        <p:spPr>
          <a:xfrm>
            <a:off x="998105" y="3161615"/>
            <a:ext cx="2618704" cy="2183703"/>
          </a:xfrm>
          <a:prstGeom prst="rect">
            <a:avLst/>
          </a:prstGeom>
        </p:spPr>
      </p:pic>
      <p:pic>
        <p:nvPicPr>
          <p:cNvPr id="3" name="Audio Recording Aug 21, 2023 at 10:57:38 AM">
            <a:hlinkClick r:id="" action="ppaction://media"/>
            <a:extLst>
              <a:ext uri="{FF2B5EF4-FFF2-40B4-BE49-F238E27FC236}">
                <a16:creationId xmlns:a16="http://schemas.microsoft.com/office/drawing/2014/main" id="{157D0E70-0F6F-829B-E051-90660C1E60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37041" y="5469468"/>
            <a:ext cx="812800" cy="812800"/>
          </a:xfrm>
          <a:prstGeom prst="rect">
            <a:avLst/>
          </a:prstGeom>
        </p:spPr>
      </p:pic>
    </p:spTree>
    <p:extLst>
      <p:ext uri="{BB962C8B-B14F-4D97-AF65-F5344CB8AC3E}">
        <p14:creationId xmlns:p14="http://schemas.microsoft.com/office/powerpoint/2010/main" val="26188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ADDD-D494-0DEF-1D3E-3C672C7CBD65}"/>
              </a:ext>
            </a:extLst>
          </p:cNvPr>
          <p:cNvSpPr>
            <a:spLocks noGrp="1"/>
          </p:cNvSpPr>
          <p:nvPr>
            <p:ph type="title"/>
          </p:nvPr>
        </p:nvSpPr>
        <p:spPr/>
        <p:txBody>
          <a:bodyPr vert="horz" lIns="91440" tIns="45720" rIns="91440" bIns="45720" rtlCol="0" anchor="ctr">
            <a:normAutofit/>
          </a:bodyPr>
          <a:lstStyle/>
          <a:p>
            <a:r>
              <a:rPr lang="en-US" dirty="0"/>
              <a:t>Authors</a:t>
            </a:r>
          </a:p>
        </p:txBody>
      </p:sp>
      <p:pic>
        <p:nvPicPr>
          <p:cNvPr id="4" name="Picture 3" descr="A close-up of a text&#10;&#10;Description automatically generated">
            <a:extLst>
              <a:ext uri="{FF2B5EF4-FFF2-40B4-BE49-F238E27FC236}">
                <a16:creationId xmlns:a16="http://schemas.microsoft.com/office/drawing/2014/main" id="{95A043A0-4DD3-E940-BEDF-88FCBC048BD4}"/>
              </a:ext>
            </a:extLst>
          </p:cNvPr>
          <p:cNvPicPr>
            <a:picLocks noChangeAspect="1"/>
          </p:cNvPicPr>
          <p:nvPr/>
        </p:nvPicPr>
        <p:blipFill>
          <a:blip r:embed="rId6"/>
          <a:stretch>
            <a:fillRect/>
          </a:stretch>
        </p:blipFill>
        <p:spPr>
          <a:xfrm>
            <a:off x="1295402" y="2451475"/>
            <a:ext cx="6965730" cy="2199292"/>
          </a:xfrm>
          <a:prstGeom prst="rect">
            <a:avLst/>
          </a:prstGeom>
        </p:spPr>
      </p:pic>
      <p:pic>
        <p:nvPicPr>
          <p:cNvPr id="8" name="Picture 7" descr="A close up of text&#10;&#10;Description automatically generated">
            <a:extLst>
              <a:ext uri="{FF2B5EF4-FFF2-40B4-BE49-F238E27FC236}">
                <a16:creationId xmlns:a16="http://schemas.microsoft.com/office/drawing/2014/main" id="{1BB77AB2-C27F-E94F-6373-7CD8757D6526}"/>
              </a:ext>
            </a:extLst>
          </p:cNvPr>
          <p:cNvPicPr>
            <a:picLocks noChangeAspect="1"/>
          </p:cNvPicPr>
          <p:nvPr/>
        </p:nvPicPr>
        <p:blipFill>
          <a:blip r:embed="rId7"/>
          <a:stretch>
            <a:fillRect/>
          </a:stretch>
        </p:blipFill>
        <p:spPr>
          <a:xfrm>
            <a:off x="1295402" y="4751588"/>
            <a:ext cx="6370780" cy="1324832"/>
          </a:xfrm>
          <a:prstGeom prst="rect">
            <a:avLst/>
          </a:prstGeom>
        </p:spPr>
      </p:pic>
      <p:pic>
        <p:nvPicPr>
          <p:cNvPr id="11" name="Picture 10" descr="A colorful text on a white background&#10;&#10;Description automatically generated">
            <a:extLst>
              <a:ext uri="{FF2B5EF4-FFF2-40B4-BE49-F238E27FC236}">
                <a16:creationId xmlns:a16="http://schemas.microsoft.com/office/drawing/2014/main" id="{15B4BA92-165B-5985-6B5C-2FC5B117A827}"/>
              </a:ext>
            </a:extLst>
          </p:cNvPr>
          <p:cNvPicPr>
            <a:picLocks noChangeAspect="1"/>
          </p:cNvPicPr>
          <p:nvPr/>
        </p:nvPicPr>
        <p:blipFill>
          <a:blip r:embed="rId8"/>
          <a:stretch>
            <a:fillRect/>
          </a:stretch>
        </p:blipFill>
        <p:spPr>
          <a:xfrm>
            <a:off x="8362732" y="3008124"/>
            <a:ext cx="2750432" cy="2293549"/>
          </a:xfrm>
          <a:prstGeom prst="rect">
            <a:avLst/>
          </a:prstGeom>
        </p:spPr>
      </p:pic>
      <p:pic>
        <p:nvPicPr>
          <p:cNvPr id="3" name="Audio Recording Aug 21, 2023 at 10:57:54 AM">
            <a:hlinkClick r:id="" action="ppaction://media"/>
            <a:extLst>
              <a:ext uri="{FF2B5EF4-FFF2-40B4-BE49-F238E27FC236}">
                <a16:creationId xmlns:a16="http://schemas.microsoft.com/office/drawing/2014/main" id="{FBEA50CA-DDD6-3E21-F04F-F414229936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98048" y="5469468"/>
            <a:ext cx="812800" cy="812800"/>
          </a:xfrm>
          <a:prstGeom prst="rect">
            <a:avLst/>
          </a:prstGeom>
        </p:spPr>
      </p:pic>
    </p:spTree>
    <p:extLst>
      <p:ext uri="{BB962C8B-B14F-4D97-AF65-F5344CB8AC3E}">
        <p14:creationId xmlns:p14="http://schemas.microsoft.com/office/powerpoint/2010/main" val="38309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20F0-384D-A3A6-FE4E-B77A505FA17F}"/>
              </a:ext>
            </a:extLst>
          </p:cNvPr>
          <p:cNvSpPr>
            <a:spLocks noGrp="1"/>
          </p:cNvSpPr>
          <p:nvPr>
            <p:ph type="title"/>
          </p:nvPr>
        </p:nvSpPr>
        <p:spPr/>
        <p:txBody>
          <a:bodyPr vert="horz" lIns="91440" tIns="45720" rIns="91440" bIns="45720" rtlCol="0" anchor="ctr">
            <a:normAutofit/>
          </a:bodyPr>
          <a:lstStyle/>
          <a:p>
            <a:pPr>
              <a:lnSpc>
                <a:spcPct val="90000"/>
              </a:lnSpc>
            </a:pPr>
            <a:r>
              <a:rPr lang="en-US" sz="3700"/>
              <a:t>Less than optimal citations</a:t>
            </a:r>
          </a:p>
        </p:txBody>
      </p:sp>
      <p:pic>
        <p:nvPicPr>
          <p:cNvPr id="4" name="Picture 3" descr="A colorful text on a white background&#10;&#10;Description automatically generated">
            <a:extLst>
              <a:ext uri="{FF2B5EF4-FFF2-40B4-BE49-F238E27FC236}">
                <a16:creationId xmlns:a16="http://schemas.microsoft.com/office/drawing/2014/main" id="{469079D3-F3E6-0F9B-D983-3A3AE7566507}"/>
              </a:ext>
            </a:extLst>
          </p:cNvPr>
          <p:cNvPicPr>
            <a:picLocks noChangeAspect="1"/>
          </p:cNvPicPr>
          <p:nvPr/>
        </p:nvPicPr>
        <p:blipFill>
          <a:blip r:embed="rId6"/>
          <a:stretch>
            <a:fillRect/>
          </a:stretch>
        </p:blipFill>
        <p:spPr>
          <a:xfrm>
            <a:off x="8013304" y="2675659"/>
            <a:ext cx="2883294" cy="240434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095EC21-EDA6-4AE2-19D5-893146143658}"/>
              </a:ext>
            </a:extLst>
          </p:cNvPr>
          <p:cNvPicPr>
            <a:picLocks noChangeAspect="1"/>
          </p:cNvPicPr>
          <p:nvPr/>
        </p:nvPicPr>
        <p:blipFill>
          <a:blip r:embed="rId7"/>
          <a:stretch>
            <a:fillRect/>
          </a:stretch>
        </p:blipFill>
        <p:spPr>
          <a:xfrm>
            <a:off x="1088737" y="2482273"/>
            <a:ext cx="6664028" cy="3558309"/>
          </a:xfrm>
          <a:prstGeom prst="rect">
            <a:avLst/>
          </a:prstGeom>
        </p:spPr>
      </p:pic>
      <p:pic>
        <p:nvPicPr>
          <p:cNvPr id="3" name="Audio Recording Aug 21, 2023 at 10:58:08 AM">
            <a:hlinkClick r:id="" action="ppaction://media"/>
            <a:extLst>
              <a:ext uri="{FF2B5EF4-FFF2-40B4-BE49-F238E27FC236}">
                <a16:creationId xmlns:a16="http://schemas.microsoft.com/office/drawing/2014/main" id="{2053E2AA-3444-1E8A-DE3A-CE40485F96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98048" y="5497092"/>
            <a:ext cx="812800" cy="812800"/>
          </a:xfrm>
          <a:prstGeom prst="rect">
            <a:avLst/>
          </a:prstGeom>
        </p:spPr>
      </p:pic>
    </p:spTree>
    <p:extLst>
      <p:ext uri="{BB962C8B-B14F-4D97-AF65-F5344CB8AC3E}">
        <p14:creationId xmlns:p14="http://schemas.microsoft.com/office/powerpoint/2010/main" val="21397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B04A-9E91-0934-D662-986E311AEC33}"/>
              </a:ext>
            </a:extLst>
          </p:cNvPr>
          <p:cNvSpPr>
            <a:spLocks noGrp="1"/>
          </p:cNvSpPr>
          <p:nvPr>
            <p:ph type="title"/>
          </p:nvPr>
        </p:nvSpPr>
        <p:spPr/>
        <p:txBody>
          <a:bodyPr vert="horz" lIns="91440" tIns="45720" rIns="91440" bIns="45720" rtlCol="0" anchor="ctr">
            <a:normAutofit/>
          </a:bodyPr>
          <a:lstStyle/>
          <a:p>
            <a:pPr>
              <a:lnSpc>
                <a:spcPct val="90000"/>
              </a:lnSpc>
            </a:pPr>
            <a:r>
              <a:rPr lang="en-US" sz="4100"/>
              <a:t>MLA Styleguide</a:t>
            </a:r>
          </a:p>
        </p:txBody>
      </p:sp>
      <p:pic>
        <p:nvPicPr>
          <p:cNvPr id="28" name="Picture 27">
            <a:extLst>
              <a:ext uri="{FF2B5EF4-FFF2-40B4-BE49-F238E27FC236}">
                <a16:creationId xmlns:a16="http://schemas.microsoft.com/office/drawing/2014/main" id="{1B955B63-F563-CD24-E888-EDA752F61EF7}"/>
              </a:ext>
            </a:extLst>
          </p:cNvPr>
          <p:cNvPicPr>
            <a:picLocks noChangeAspect="1"/>
          </p:cNvPicPr>
          <p:nvPr/>
        </p:nvPicPr>
        <p:blipFill>
          <a:blip r:embed="rId6"/>
          <a:stretch>
            <a:fillRect/>
          </a:stretch>
        </p:blipFill>
        <p:spPr>
          <a:xfrm>
            <a:off x="4178516" y="4248113"/>
            <a:ext cx="5384800" cy="622300"/>
          </a:xfrm>
          <a:prstGeom prst="rect">
            <a:avLst/>
          </a:prstGeom>
        </p:spPr>
      </p:pic>
      <p:sp>
        <p:nvSpPr>
          <p:cNvPr id="30" name="TextBox 29">
            <a:extLst>
              <a:ext uri="{FF2B5EF4-FFF2-40B4-BE49-F238E27FC236}">
                <a16:creationId xmlns:a16="http://schemas.microsoft.com/office/drawing/2014/main" id="{B47C58D3-2A39-49AD-1005-93A55286687D}"/>
              </a:ext>
            </a:extLst>
          </p:cNvPr>
          <p:cNvSpPr txBox="1"/>
          <p:nvPr/>
        </p:nvSpPr>
        <p:spPr>
          <a:xfrm>
            <a:off x="4711658" y="4890116"/>
            <a:ext cx="5439905" cy="369332"/>
          </a:xfrm>
          <a:prstGeom prst="rect">
            <a:avLst/>
          </a:prstGeom>
          <a:noFill/>
        </p:spPr>
        <p:txBody>
          <a:bodyPr wrap="square" rtlCol="0">
            <a:spAutoFit/>
          </a:bodyPr>
          <a:lstStyle/>
          <a:p>
            <a:r>
              <a:rPr lang="en-US" dirty="0"/>
              <a:t>All your heartburn lined up appropriately.</a:t>
            </a:r>
          </a:p>
        </p:txBody>
      </p:sp>
      <p:pic>
        <p:nvPicPr>
          <p:cNvPr id="6" name="Content Placeholder 5" descr="A close up of text&#10;&#10;Description automatically generated">
            <a:extLst>
              <a:ext uri="{FF2B5EF4-FFF2-40B4-BE49-F238E27FC236}">
                <a16:creationId xmlns:a16="http://schemas.microsoft.com/office/drawing/2014/main" id="{F6ECE00E-FFB0-A550-0F35-4AC049DF3034}"/>
              </a:ext>
            </a:extLst>
          </p:cNvPr>
          <p:cNvPicPr>
            <a:picLocks noGrp="1" noChangeAspect="1"/>
          </p:cNvPicPr>
          <p:nvPr>
            <p:ph sz="half" idx="2"/>
          </p:nvPr>
        </p:nvPicPr>
        <p:blipFill>
          <a:blip r:embed="rId7"/>
          <a:stretch>
            <a:fillRect/>
          </a:stretch>
        </p:blipFill>
        <p:spPr>
          <a:xfrm>
            <a:off x="3733249" y="2777066"/>
            <a:ext cx="7342406" cy="1303867"/>
          </a:xfrm>
        </p:spPr>
      </p:pic>
      <p:pic>
        <p:nvPicPr>
          <p:cNvPr id="11" name="Content Placeholder 10" descr="A list of text on a white background&#10;&#10;Description automatically generated">
            <a:extLst>
              <a:ext uri="{FF2B5EF4-FFF2-40B4-BE49-F238E27FC236}">
                <a16:creationId xmlns:a16="http://schemas.microsoft.com/office/drawing/2014/main" id="{6E3F0C0E-A0F4-173A-4429-332A40F59DD8}"/>
              </a:ext>
            </a:extLst>
          </p:cNvPr>
          <p:cNvPicPr>
            <a:picLocks noGrp="1" noChangeAspect="1"/>
          </p:cNvPicPr>
          <p:nvPr>
            <p:ph sz="half" idx="1"/>
          </p:nvPr>
        </p:nvPicPr>
        <p:blipFill>
          <a:blip r:embed="rId8"/>
          <a:stretch>
            <a:fillRect/>
          </a:stretch>
        </p:blipFill>
        <p:spPr>
          <a:xfrm>
            <a:off x="1116345" y="2565931"/>
            <a:ext cx="2468784" cy="2535061"/>
          </a:xfrm>
        </p:spPr>
      </p:pic>
      <p:pic>
        <p:nvPicPr>
          <p:cNvPr id="3" name="Audio Recording Aug 21, 2023 at 10:59:00 AM">
            <a:hlinkClick r:id="" action="ppaction://media"/>
            <a:extLst>
              <a:ext uri="{FF2B5EF4-FFF2-40B4-BE49-F238E27FC236}">
                <a16:creationId xmlns:a16="http://schemas.microsoft.com/office/drawing/2014/main" id="{97E9CA66-268D-DA26-30DA-38686933A7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4406" y="5570728"/>
            <a:ext cx="812800" cy="812800"/>
          </a:xfrm>
          <a:prstGeom prst="rect">
            <a:avLst/>
          </a:prstGeom>
        </p:spPr>
      </p:pic>
    </p:spTree>
    <p:extLst>
      <p:ext uri="{BB962C8B-B14F-4D97-AF65-F5344CB8AC3E}">
        <p14:creationId xmlns:p14="http://schemas.microsoft.com/office/powerpoint/2010/main" val="5238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1" name="Picture 70">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2" name="Rectangle 71">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3" name="Picture 72">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4" name="Picture 73">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76" name="Straight Connector 75">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78" name="Group 77">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79" name="Rectangle 78">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81" name="Picture 80">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2" name="Rectangle 81">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83" name="Picture 82">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84" name="Picture 83">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C776E14-3171-A64D-8FD3-4320C82AF9F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dirty="0"/>
              <a:t>Confidentiality</a:t>
            </a:r>
          </a:p>
        </p:txBody>
      </p:sp>
      <p:cxnSp>
        <p:nvCxnSpPr>
          <p:cNvPr id="86" name="Straight Connector 85">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ABFBFE64-5394-4406-A7F5-AD958CDD6118}"/>
              </a:ext>
            </a:extLst>
          </p:cNvPr>
          <p:cNvSpPr>
            <a:spLocks noGrp="1"/>
          </p:cNvSpPr>
          <p:nvPr>
            <p:ph sz="quarter" idx="13"/>
          </p:nvPr>
        </p:nvSpPr>
        <p:spPr>
          <a:xfrm>
            <a:off x="1295401" y="2493774"/>
            <a:ext cx="3660057" cy="3382094"/>
          </a:xfrm>
        </p:spPr>
        <p:txBody>
          <a:bodyPr vert="horz" lIns="91440" tIns="45720" rIns="91440" bIns="45720" rtlCol="0" anchor="t">
            <a:normAutofit/>
          </a:bodyPr>
          <a:lstStyle/>
          <a:p>
            <a:pPr algn="ctr"/>
            <a:r>
              <a:rPr lang="en-US" sz="1600" dirty="0"/>
              <a:t>I believe in student confidentiality, and I’ll work hard to protect it</a:t>
            </a:r>
          </a:p>
          <a:p>
            <a:pPr algn="ctr"/>
            <a:r>
              <a:rPr lang="en-US" sz="1600" dirty="0"/>
              <a:t>Unless attendance is required for an assignment, I do not tattle to your professor about if or when I help you</a:t>
            </a:r>
          </a:p>
          <a:p>
            <a:pPr algn="ctr"/>
            <a:r>
              <a:rPr lang="en-US" sz="1600" dirty="0"/>
              <a:t>I can help you store books that you aren’t safe to bring home</a:t>
            </a:r>
          </a:p>
          <a:p>
            <a:pPr algn="ctr"/>
            <a:r>
              <a:rPr lang="en-US" sz="1600" dirty="0"/>
              <a:t>I have only broken confidentiality </a:t>
            </a:r>
            <a:r>
              <a:rPr lang="en-US" sz="1600" dirty="0">
                <a:solidFill>
                  <a:srgbClr val="FF0000"/>
                </a:solidFill>
              </a:rPr>
              <a:t>once</a:t>
            </a:r>
          </a:p>
          <a:p>
            <a:pPr algn="ctr"/>
            <a:r>
              <a:rPr lang="en-US" sz="1600" dirty="0">
                <a:solidFill>
                  <a:schemeClr val="tx2"/>
                </a:solidFill>
              </a:rPr>
              <a:t>Apparently, my threshold is perpetuating a class 4 felony</a:t>
            </a:r>
          </a:p>
        </p:txBody>
      </p:sp>
      <p:pic>
        <p:nvPicPr>
          <p:cNvPr id="6" name="Content Placeholder 5" descr="A picture containing text, person, indoor&#10;&#10;Description automatically generated">
            <a:extLst>
              <a:ext uri="{FF2B5EF4-FFF2-40B4-BE49-F238E27FC236}">
                <a16:creationId xmlns:a16="http://schemas.microsoft.com/office/drawing/2014/main" id="{889B3507-AFDA-CFC4-7EEF-251A024C102F}"/>
              </a:ext>
            </a:extLst>
          </p:cNvPr>
          <p:cNvPicPr>
            <a:picLocks noGrp="1" noChangeAspect="1"/>
          </p:cNvPicPr>
          <p:nvPr>
            <p:ph sz="quarter" idx="14"/>
          </p:nvPr>
        </p:nvPicPr>
        <p:blipFill>
          <a:blip r:embed="rId6"/>
          <a:stretch>
            <a:fillRect/>
          </a:stretch>
        </p:blipFill>
        <p:spPr>
          <a:xfrm>
            <a:off x="5604581" y="982131"/>
            <a:ext cx="5097640"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83922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194E-DD23-AA78-705A-7FB2DBC14CBE}"/>
              </a:ext>
            </a:extLst>
          </p:cNvPr>
          <p:cNvSpPr>
            <a:spLocks noGrp="1"/>
          </p:cNvSpPr>
          <p:nvPr>
            <p:ph type="title"/>
          </p:nvPr>
        </p:nvSpPr>
        <p:spPr/>
        <p:txBody>
          <a:bodyPr/>
          <a:lstStyle/>
          <a:p>
            <a:r>
              <a:rPr lang="en-US" dirty="0"/>
              <a:t>Multiple Authors</a:t>
            </a:r>
          </a:p>
        </p:txBody>
      </p:sp>
      <p:pic>
        <p:nvPicPr>
          <p:cNvPr id="5" name="Content Placeholder 4" descr="A screenshot of a computer&#10;&#10;Description automatically generated">
            <a:extLst>
              <a:ext uri="{FF2B5EF4-FFF2-40B4-BE49-F238E27FC236}">
                <a16:creationId xmlns:a16="http://schemas.microsoft.com/office/drawing/2014/main" id="{17E0D1FE-94DC-6150-D941-D5F47C5BB56A}"/>
              </a:ext>
            </a:extLst>
          </p:cNvPr>
          <p:cNvPicPr>
            <a:picLocks noGrp="1" noChangeAspect="1"/>
          </p:cNvPicPr>
          <p:nvPr>
            <p:ph idx="1"/>
          </p:nvPr>
        </p:nvPicPr>
        <p:blipFill>
          <a:blip r:embed="rId5"/>
          <a:stretch>
            <a:fillRect/>
          </a:stretch>
        </p:blipFill>
        <p:spPr>
          <a:xfrm>
            <a:off x="1295402" y="2825092"/>
            <a:ext cx="6736229" cy="2616703"/>
          </a:xfrm>
        </p:spPr>
      </p:pic>
      <p:pic>
        <p:nvPicPr>
          <p:cNvPr id="4" name="Picture 3" descr="A list of text on a white background&#10;&#10;Description automatically generated">
            <a:extLst>
              <a:ext uri="{FF2B5EF4-FFF2-40B4-BE49-F238E27FC236}">
                <a16:creationId xmlns:a16="http://schemas.microsoft.com/office/drawing/2014/main" id="{A68A5679-104E-08DC-1B99-1792F15FC095}"/>
              </a:ext>
            </a:extLst>
          </p:cNvPr>
          <p:cNvPicPr>
            <a:picLocks noChangeAspect="1"/>
          </p:cNvPicPr>
          <p:nvPr/>
        </p:nvPicPr>
        <p:blipFill>
          <a:blip r:embed="rId6"/>
          <a:stretch>
            <a:fillRect/>
          </a:stretch>
        </p:blipFill>
        <p:spPr>
          <a:xfrm>
            <a:off x="8320532" y="2825092"/>
            <a:ext cx="2463800" cy="2540000"/>
          </a:xfrm>
          <a:prstGeom prst="rect">
            <a:avLst/>
          </a:prstGeom>
        </p:spPr>
      </p:pic>
      <p:pic>
        <p:nvPicPr>
          <p:cNvPr id="3" name="Audio Recording Aug 21, 2023 at 10:59:16 AM">
            <a:hlinkClick r:id="" action="ppaction://media"/>
            <a:extLst>
              <a:ext uri="{FF2B5EF4-FFF2-40B4-BE49-F238E27FC236}">
                <a16:creationId xmlns:a16="http://schemas.microsoft.com/office/drawing/2014/main" id="{4C8A95D1-3A69-4EF2-5D55-4194BEDFB0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23446" y="5497785"/>
            <a:ext cx="812800" cy="812800"/>
          </a:xfrm>
          <a:prstGeom prst="rect">
            <a:avLst/>
          </a:prstGeom>
        </p:spPr>
      </p:pic>
    </p:spTree>
    <p:extLst>
      <p:ext uri="{BB962C8B-B14F-4D97-AF65-F5344CB8AC3E}">
        <p14:creationId xmlns:p14="http://schemas.microsoft.com/office/powerpoint/2010/main" val="1382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B08B-900F-B83E-0557-0CD5942501B3}"/>
              </a:ext>
            </a:extLst>
          </p:cNvPr>
          <p:cNvSpPr>
            <a:spLocks noGrp="1"/>
          </p:cNvSpPr>
          <p:nvPr>
            <p:ph type="title"/>
          </p:nvPr>
        </p:nvSpPr>
        <p:spPr/>
        <p:txBody>
          <a:bodyPr vert="horz" lIns="91440" tIns="45720" rIns="91440" bIns="45720" rtlCol="0" anchor="ctr">
            <a:normAutofit/>
          </a:bodyPr>
          <a:lstStyle/>
          <a:p>
            <a:r>
              <a:rPr lang="en-US" dirty="0"/>
              <a:t>Date Variations</a:t>
            </a:r>
          </a:p>
        </p:txBody>
      </p:sp>
      <p:pic>
        <p:nvPicPr>
          <p:cNvPr id="10" name="Content Placeholder 9" descr="A list of text on a white background&#10;&#10;Description automatically generated">
            <a:extLst>
              <a:ext uri="{FF2B5EF4-FFF2-40B4-BE49-F238E27FC236}">
                <a16:creationId xmlns:a16="http://schemas.microsoft.com/office/drawing/2014/main" id="{D8D3B06D-C50C-9460-E02A-25CC4D698898}"/>
              </a:ext>
            </a:extLst>
          </p:cNvPr>
          <p:cNvPicPr>
            <a:picLocks noGrp="1" noChangeAspect="1"/>
          </p:cNvPicPr>
          <p:nvPr>
            <p:ph idx="4294967295"/>
          </p:nvPr>
        </p:nvPicPr>
        <p:blipFill>
          <a:blip r:embed="rId6"/>
          <a:stretch>
            <a:fillRect/>
          </a:stretch>
        </p:blipFill>
        <p:spPr>
          <a:xfrm>
            <a:off x="8626764" y="2871499"/>
            <a:ext cx="2355273" cy="2417741"/>
          </a:xfrm>
        </p:spPr>
      </p:pic>
      <p:pic>
        <p:nvPicPr>
          <p:cNvPr id="28" name="Picture 27" descr="A screenshot of a computer&#10;&#10;Description automatically generated">
            <a:extLst>
              <a:ext uri="{FF2B5EF4-FFF2-40B4-BE49-F238E27FC236}">
                <a16:creationId xmlns:a16="http://schemas.microsoft.com/office/drawing/2014/main" id="{95E5A217-DED4-69F4-C68A-32859E276309}"/>
              </a:ext>
            </a:extLst>
          </p:cNvPr>
          <p:cNvPicPr>
            <a:picLocks noChangeAspect="1"/>
          </p:cNvPicPr>
          <p:nvPr/>
        </p:nvPicPr>
        <p:blipFill>
          <a:blip r:embed="rId7"/>
          <a:stretch>
            <a:fillRect/>
          </a:stretch>
        </p:blipFill>
        <p:spPr>
          <a:xfrm>
            <a:off x="1021195" y="2581563"/>
            <a:ext cx="7494732" cy="3086687"/>
          </a:xfrm>
          <a:prstGeom prst="rect">
            <a:avLst/>
          </a:prstGeom>
        </p:spPr>
      </p:pic>
      <p:pic>
        <p:nvPicPr>
          <p:cNvPr id="3" name="Audio Recording Aug 21, 2023 at 10:59:55 AM">
            <a:hlinkClick r:id="" action="ppaction://media"/>
            <a:extLst>
              <a:ext uri="{FF2B5EF4-FFF2-40B4-BE49-F238E27FC236}">
                <a16:creationId xmlns:a16="http://schemas.microsoft.com/office/drawing/2014/main" id="{65C4D722-4477-9719-A506-6FC08C4854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64405" y="5558536"/>
            <a:ext cx="812800" cy="812800"/>
          </a:xfrm>
          <a:prstGeom prst="rect">
            <a:avLst/>
          </a:prstGeom>
        </p:spPr>
      </p:pic>
    </p:spTree>
    <p:extLst>
      <p:ext uri="{BB962C8B-B14F-4D97-AF65-F5344CB8AC3E}">
        <p14:creationId xmlns:p14="http://schemas.microsoft.com/office/powerpoint/2010/main" val="263100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F7E2-D499-FDD5-2DA7-53672E602DFC}"/>
              </a:ext>
            </a:extLst>
          </p:cNvPr>
          <p:cNvSpPr>
            <a:spLocks noGrp="1"/>
          </p:cNvSpPr>
          <p:nvPr>
            <p:ph type="title"/>
          </p:nvPr>
        </p:nvSpPr>
        <p:spPr/>
        <p:txBody>
          <a:bodyPr vert="horz" lIns="91440" tIns="45720" rIns="91440" bIns="45720" rtlCol="0" anchor="ctr">
            <a:normAutofit/>
          </a:bodyPr>
          <a:lstStyle/>
          <a:p>
            <a:r>
              <a:rPr lang="en-US" dirty="0"/>
              <a:t>Not the best situation</a:t>
            </a:r>
          </a:p>
        </p:txBody>
      </p:sp>
      <p:pic>
        <p:nvPicPr>
          <p:cNvPr id="5" name="Picture 4" descr="A screenshot of a web page&#10;&#10;Description automatically generated">
            <a:extLst>
              <a:ext uri="{FF2B5EF4-FFF2-40B4-BE49-F238E27FC236}">
                <a16:creationId xmlns:a16="http://schemas.microsoft.com/office/drawing/2014/main" id="{325613C5-279C-66A1-CAE4-04A3C09EADC7}"/>
              </a:ext>
            </a:extLst>
          </p:cNvPr>
          <p:cNvPicPr>
            <a:picLocks noChangeAspect="1"/>
          </p:cNvPicPr>
          <p:nvPr/>
        </p:nvPicPr>
        <p:blipFill>
          <a:blip r:embed="rId6"/>
          <a:stretch>
            <a:fillRect/>
          </a:stretch>
        </p:blipFill>
        <p:spPr>
          <a:xfrm>
            <a:off x="1295402" y="2496862"/>
            <a:ext cx="5629564" cy="3379006"/>
          </a:xfrm>
          <a:prstGeom prst="rect">
            <a:avLst/>
          </a:prstGeom>
        </p:spPr>
      </p:pic>
      <p:pic>
        <p:nvPicPr>
          <p:cNvPr id="8" name="Picture 7" descr="A list of text on a white background&#10;&#10;Description automatically generated">
            <a:extLst>
              <a:ext uri="{FF2B5EF4-FFF2-40B4-BE49-F238E27FC236}">
                <a16:creationId xmlns:a16="http://schemas.microsoft.com/office/drawing/2014/main" id="{D27B6092-D166-0F46-1609-4C6F6F3417CB}"/>
              </a:ext>
            </a:extLst>
          </p:cNvPr>
          <p:cNvPicPr>
            <a:picLocks noChangeAspect="1"/>
          </p:cNvPicPr>
          <p:nvPr/>
        </p:nvPicPr>
        <p:blipFill>
          <a:blip r:embed="rId7"/>
          <a:stretch>
            <a:fillRect/>
          </a:stretch>
        </p:blipFill>
        <p:spPr>
          <a:xfrm>
            <a:off x="7778173" y="2821115"/>
            <a:ext cx="2659114" cy="2730500"/>
          </a:xfrm>
          <a:prstGeom prst="rect">
            <a:avLst/>
          </a:prstGeom>
        </p:spPr>
      </p:pic>
      <p:pic>
        <p:nvPicPr>
          <p:cNvPr id="3" name="Audio Recording Aug 21, 2023 at 11:00:32 AM">
            <a:hlinkClick r:id="" action="ppaction://media"/>
            <a:extLst>
              <a:ext uri="{FF2B5EF4-FFF2-40B4-BE49-F238E27FC236}">
                <a16:creationId xmlns:a16="http://schemas.microsoft.com/office/drawing/2014/main" id="{011E4CCF-C987-AA88-F7C6-6D42F1D460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84094" y="5551615"/>
            <a:ext cx="812800" cy="812800"/>
          </a:xfrm>
          <a:prstGeom prst="rect">
            <a:avLst/>
          </a:prstGeom>
        </p:spPr>
      </p:pic>
    </p:spTree>
    <p:extLst>
      <p:ext uri="{BB962C8B-B14F-4D97-AF65-F5344CB8AC3E}">
        <p14:creationId xmlns:p14="http://schemas.microsoft.com/office/powerpoint/2010/main" val="252230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2BCE-40FD-A806-D6DA-97103534D5AA}"/>
              </a:ext>
            </a:extLst>
          </p:cNvPr>
          <p:cNvSpPr>
            <a:spLocks noGrp="1"/>
          </p:cNvSpPr>
          <p:nvPr>
            <p:ph type="title"/>
          </p:nvPr>
        </p:nvSpPr>
        <p:spPr/>
        <p:txBody>
          <a:bodyPr/>
          <a:lstStyle/>
          <a:p>
            <a:r>
              <a:rPr lang="en-US" dirty="0"/>
              <a:t>Websites Are Great!</a:t>
            </a:r>
          </a:p>
        </p:txBody>
      </p:sp>
      <p:pic>
        <p:nvPicPr>
          <p:cNvPr id="7" name="Content Placeholder 6" descr="A person in a garment talking on a phone next to a person in a cape&#10;&#10;Description automatically generated">
            <a:extLst>
              <a:ext uri="{FF2B5EF4-FFF2-40B4-BE49-F238E27FC236}">
                <a16:creationId xmlns:a16="http://schemas.microsoft.com/office/drawing/2014/main" id="{28BC2F4B-D30F-655D-3BC3-B5863A8F3BC9}"/>
              </a:ext>
            </a:extLst>
          </p:cNvPr>
          <p:cNvPicPr>
            <a:picLocks noGrp="1" noChangeAspect="1"/>
          </p:cNvPicPr>
          <p:nvPr>
            <p:ph idx="1"/>
          </p:nvPr>
        </p:nvPicPr>
        <p:blipFill>
          <a:blip r:embed="rId5"/>
          <a:stretch>
            <a:fillRect/>
          </a:stretch>
        </p:blipFill>
        <p:spPr>
          <a:xfrm>
            <a:off x="4206655" y="2557463"/>
            <a:ext cx="3778690" cy="3317875"/>
          </a:xfrm>
        </p:spPr>
      </p:pic>
      <p:pic>
        <p:nvPicPr>
          <p:cNvPr id="3" name="Audio Recording Aug 21, 2023 at 11:00:59 AM">
            <a:hlinkClick r:id="" action="ppaction://media"/>
            <a:extLst>
              <a:ext uri="{FF2B5EF4-FFF2-40B4-BE49-F238E27FC236}">
                <a16:creationId xmlns:a16="http://schemas.microsoft.com/office/drawing/2014/main" id="{0845B39C-39C8-EE0F-DE44-C12962029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598" y="5656072"/>
            <a:ext cx="812800" cy="812800"/>
          </a:xfrm>
          <a:prstGeom prst="rect">
            <a:avLst/>
          </a:prstGeom>
        </p:spPr>
      </p:pic>
    </p:spTree>
    <p:extLst>
      <p:ext uri="{BB962C8B-B14F-4D97-AF65-F5344CB8AC3E}">
        <p14:creationId xmlns:p14="http://schemas.microsoft.com/office/powerpoint/2010/main" val="2642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BFB4-604B-944B-6705-B4E285A89833}"/>
              </a:ext>
            </a:extLst>
          </p:cNvPr>
          <p:cNvSpPr>
            <a:spLocks noGrp="1"/>
          </p:cNvSpPr>
          <p:nvPr>
            <p:ph type="title"/>
          </p:nvPr>
        </p:nvSpPr>
        <p:spPr/>
        <p:txBody>
          <a:bodyPr/>
          <a:lstStyle/>
          <a:p>
            <a:r>
              <a:rPr lang="en-US" dirty="0"/>
              <a:t>APA Style Guide</a:t>
            </a:r>
          </a:p>
        </p:txBody>
      </p:sp>
      <p:pic>
        <p:nvPicPr>
          <p:cNvPr id="6" name="Content Placeholder 5" descr="Text&#10;&#10;Description automatically generated">
            <a:extLst>
              <a:ext uri="{FF2B5EF4-FFF2-40B4-BE49-F238E27FC236}">
                <a16:creationId xmlns:a16="http://schemas.microsoft.com/office/drawing/2014/main" id="{A6780136-6146-8C2E-11A4-69C34418F168}"/>
              </a:ext>
            </a:extLst>
          </p:cNvPr>
          <p:cNvPicPr>
            <a:picLocks noGrp="1" noChangeAspect="1"/>
          </p:cNvPicPr>
          <p:nvPr>
            <p:ph sz="half" idx="1"/>
          </p:nvPr>
        </p:nvPicPr>
        <p:blipFill>
          <a:blip r:embed="rId5"/>
          <a:stretch>
            <a:fillRect/>
          </a:stretch>
        </p:blipFill>
        <p:spPr>
          <a:xfrm>
            <a:off x="1295402" y="2669007"/>
            <a:ext cx="3174259" cy="1902995"/>
          </a:xfrm>
        </p:spPr>
      </p:pic>
      <p:pic>
        <p:nvPicPr>
          <p:cNvPr id="10" name="Picture 9">
            <a:extLst>
              <a:ext uri="{FF2B5EF4-FFF2-40B4-BE49-F238E27FC236}">
                <a16:creationId xmlns:a16="http://schemas.microsoft.com/office/drawing/2014/main" id="{D323DBC9-85B8-77E3-FD93-631C8F2B5B7E}"/>
              </a:ext>
            </a:extLst>
          </p:cNvPr>
          <p:cNvPicPr>
            <a:picLocks noChangeAspect="1"/>
          </p:cNvPicPr>
          <p:nvPr/>
        </p:nvPicPr>
        <p:blipFill>
          <a:blip r:embed="rId6"/>
          <a:stretch>
            <a:fillRect/>
          </a:stretch>
        </p:blipFill>
        <p:spPr>
          <a:xfrm>
            <a:off x="4872616" y="3535620"/>
            <a:ext cx="5384800" cy="622300"/>
          </a:xfrm>
          <a:prstGeom prst="rect">
            <a:avLst/>
          </a:prstGeom>
        </p:spPr>
      </p:pic>
      <p:pic>
        <p:nvPicPr>
          <p:cNvPr id="13" name="Content Placeholder 12">
            <a:extLst>
              <a:ext uri="{FF2B5EF4-FFF2-40B4-BE49-F238E27FC236}">
                <a16:creationId xmlns:a16="http://schemas.microsoft.com/office/drawing/2014/main" id="{CDEF7AB6-49D6-1B37-32DA-A4633B8AE642}"/>
              </a:ext>
            </a:extLst>
          </p:cNvPr>
          <p:cNvPicPr>
            <a:picLocks noGrp="1" noChangeAspect="1"/>
          </p:cNvPicPr>
          <p:nvPr>
            <p:ph sz="half" idx="2"/>
          </p:nvPr>
        </p:nvPicPr>
        <p:blipFill>
          <a:blip r:embed="rId7"/>
          <a:stretch>
            <a:fillRect/>
          </a:stretch>
        </p:blipFill>
        <p:spPr>
          <a:xfrm>
            <a:off x="1295401" y="4828348"/>
            <a:ext cx="8962015" cy="1093179"/>
          </a:xfrm>
        </p:spPr>
      </p:pic>
      <p:pic>
        <p:nvPicPr>
          <p:cNvPr id="3" name="Audio Recording Aug 21, 2023 at 11:01:27 AM">
            <a:hlinkClick r:id="" action="ppaction://media"/>
            <a:extLst>
              <a:ext uri="{FF2B5EF4-FFF2-40B4-BE49-F238E27FC236}">
                <a16:creationId xmlns:a16="http://schemas.microsoft.com/office/drawing/2014/main" id="{0BDAC53C-2B04-52D1-9A01-F004984605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96598" y="5607304"/>
            <a:ext cx="812800" cy="812800"/>
          </a:xfrm>
          <a:prstGeom prst="rect">
            <a:avLst/>
          </a:prstGeom>
        </p:spPr>
      </p:pic>
    </p:spTree>
    <p:extLst>
      <p:ext uri="{BB962C8B-B14F-4D97-AF65-F5344CB8AC3E}">
        <p14:creationId xmlns:p14="http://schemas.microsoft.com/office/powerpoint/2010/main" val="181979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3C2C-AAD0-2EF7-F3F2-C45ABA30CB04}"/>
              </a:ext>
            </a:extLst>
          </p:cNvPr>
          <p:cNvSpPr>
            <a:spLocks noGrp="1"/>
          </p:cNvSpPr>
          <p:nvPr>
            <p:ph type="title" idx="4294967295"/>
          </p:nvPr>
        </p:nvSpPr>
        <p:spPr>
          <a:xfrm>
            <a:off x="1145309" y="922734"/>
            <a:ext cx="9601200" cy="674688"/>
          </a:xfrm>
        </p:spPr>
        <p:txBody>
          <a:bodyPr>
            <a:normAutofit fontScale="90000"/>
          </a:bodyPr>
          <a:lstStyle/>
          <a:p>
            <a:r>
              <a:rPr lang="en-US" dirty="0"/>
              <a:t>Date Variations</a:t>
            </a:r>
          </a:p>
        </p:txBody>
      </p:sp>
      <p:pic>
        <p:nvPicPr>
          <p:cNvPr id="13" name="Picture 12" descr="A close-up of text&#10;&#10;Description automatically generated">
            <a:extLst>
              <a:ext uri="{FF2B5EF4-FFF2-40B4-BE49-F238E27FC236}">
                <a16:creationId xmlns:a16="http://schemas.microsoft.com/office/drawing/2014/main" id="{CD795C20-7A4E-88C6-71E4-048791F3379A}"/>
              </a:ext>
            </a:extLst>
          </p:cNvPr>
          <p:cNvPicPr>
            <a:picLocks noChangeAspect="1"/>
          </p:cNvPicPr>
          <p:nvPr/>
        </p:nvPicPr>
        <p:blipFill>
          <a:blip r:embed="rId5"/>
          <a:stretch>
            <a:fillRect/>
          </a:stretch>
        </p:blipFill>
        <p:spPr>
          <a:xfrm>
            <a:off x="8269368" y="2674290"/>
            <a:ext cx="2746955" cy="1509419"/>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2D0423A1-E419-1A1F-49FC-D44ECDA69C42}"/>
              </a:ext>
            </a:extLst>
          </p:cNvPr>
          <p:cNvPicPr>
            <a:picLocks noChangeAspect="1"/>
          </p:cNvPicPr>
          <p:nvPr/>
        </p:nvPicPr>
        <p:blipFill>
          <a:blip r:embed="rId6"/>
          <a:stretch>
            <a:fillRect/>
          </a:stretch>
        </p:blipFill>
        <p:spPr>
          <a:xfrm>
            <a:off x="977608" y="1956378"/>
            <a:ext cx="7291760" cy="3437660"/>
          </a:xfrm>
          <a:prstGeom prst="rect">
            <a:avLst/>
          </a:prstGeom>
        </p:spPr>
      </p:pic>
      <p:pic>
        <p:nvPicPr>
          <p:cNvPr id="3" name="Audio Recording Aug 21, 2023 at 11:02:04 AM">
            <a:hlinkClick r:id="" action="ppaction://media"/>
            <a:extLst>
              <a:ext uri="{FF2B5EF4-FFF2-40B4-BE49-F238E27FC236}">
                <a16:creationId xmlns:a16="http://schemas.microsoft.com/office/drawing/2014/main" id="{8D92028F-E727-3FEE-FB04-1B69B34C32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6816" y="5546344"/>
            <a:ext cx="812800" cy="812800"/>
          </a:xfrm>
          <a:prstGeom prst="rect">
            <a:avLst/>
          </a:prstGeom>
        </p:spPr>
      </p:pic>
    </p:spTree>
    <p:extLst>
      <p:ext uri="{BB962C8B-B14F-4D97-AF65-F5344CB8AC3E}">
        <p14:creationId xmlns:p14="http://schemas.microsoft.com/office/powerpoint/2010/main" val="37673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2DE0-CDC0-5569-0B17-DD000CFB9020}"/>
              </a:ext>
            </a:extLst>
          </p:cNvPr>
          <p:cNvSpPr>
            <a:spLocks noGrp="1"/>
          </p:cNvSpPr>
          <p:nvPr>
            <p:ph type="title"/>
          </p:nvPr>
        </p:nvSpPr>
        <p:spPr/>
        <p:txBody>
          <a:bodyPr/>
          <a:lstStyle/>
          <a:p>
            <a:r>
              <a:rPr lang="en-US" dirty="0"/>
              <a:t>Authors and Groups</a:t>
            </a:r>
          </a:p>
        </p:txBody>
      </p:sp>
      <p:pic>
        <p:nvPicPr>
          <p:cNvPr id="8" name="Content Placeholder 7" descr="Text&#10;&#10;Description automatically generated">
            <a:extLst>
              <a:ext uri="{FF2B5EF4-FFF2-40B4-BE49-F238E27FC236}">
                <a16:creationId xmlns:a16="http://schemas.microsoft.com/office/drawing/2014/main" id="{F54D6AB5-2B7C-D793-4859-2C5C1EA1A7BB}"/>
              </a:ext>
            </a:extLst>
          </p:cNvPr>
          <p:cNvPicPr>
            <a:picLocks noGrp="1" noChangeAspect="1"/>
          </p:cNvPicPr>
          <p:nvPr>
            <p:ph sz="half" idx="4294967295"/>
          </p:nvPr>
        </p:nvPicPr>
        <p:blipFill>
          <a:blip r:embed="rId5"/>
          <a:stretch>
            <a:fillRect/>
          </a:stretch>
        </p:blipFill>
        <p:spPr>
          <a:xfrm>
            <a:off x="8356456" y="3205452"/>
            <a:ext cx="2468562" cy="1481137"/>
          </a:xfrm>
        </p:spPr>
      </p:pic>
      <p:pic>
        <p:nvPicPr>
          <p:cNvPr id="16" name="Content Placeholder 15" descr="A screenshot of a text&#10;&#10;Description automatically generated">
            <a:extLst>
              <a:ext uri="{FF2B5EF4-FFF2-40B4-BE49-F238E27FC236}">
                <a16:creationId xmlns:a16="http://schemas.microsoft.com/office/drawing/2014/main" id="{276D238E-4719-FF83-B473-4221C3B7CB36}"/>
              </a:ext>
            </a:extLst>
          </p:cNvPr>
          <p:cNvPicPr>
            <a:picLocks noGrp="1" noChangeAspect="1"/>
          </p:cNvPicPr>
          <p:nvPr>
            <p:ph sz="half" idx="4294967295"/>
          </p:nvPr>
        </p:nvPicPr>
        <p:blipFill>
          <a:blip r:embed="rId6"/>
          <a:stretch>
            <a:fillRect/>
          </a:stretch>
        </p:blipFill>
        <p:spPr>
          <a:xfrm>
            <a:off x="1295402" y="2521960"/>
            <a:ext cx="6710363" cy="3581400"/>
          </a:xfrm>
        </p:spPr>
      </p:pic>
      <p:pic>
        <p:nvPicPr>
          <p:cNvPr id="3" name="Audio Recording Aug 21, 2023 at 11:02:42 AM">
            <a:hlinkClick r:id="" action="ppaction://media"/>
            <a:extLst>
              <a:ext uri="{FF2B5EF4-FFF2-40B4-BE49-F238E27FC236}">
                <a16:creationId xmlns:a16="http://schemas.microsoft.com/office/drawing/2014/main" id="{7DFDF387-7C6B-1CF6-AEEA-C93EBA98DD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6598" y="5696960"/>
            <a:ext cx="812800" cy="812800"/>
          </a:xfrm>
          <a:prstGeom prst="rect">
            <a:avLst/>
          </a:prstGeom>
        </p:spPr>
      </p:pic>
    </p:spTree>
    <p:extLst>
      <p:ext uri="{BB962C8B-B14F-4D97-AF65-F5344CB8AC3E}">
        <p14:creationId xmlns:p14="http://schemas.microsoft.com/office/powerpoint/2010/main" val="17084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DE96-8A6C-CF5B-8504-2B8AACB7FA0D}"/>
              </a:ext>
            </a:extLst>
          </p:cNvPr>
          <p:cNvSpPr>
            <a:spLocks noGrp="1"/>
          </p:cNvSpPr>
          <p:nvPr>
            <p:ph type="title"/>
          </p:nvPr>
        </p:nvSpPr>
        <p:spPr/>
        <p:txBody>
          <a:bodyPr>
            <a:normAutofit/>
          </a:bodyPr>
          <a:lstStyle/>
          <a:p>
            <a:r>
              <a:rPr lang="en-US"/>
              <a:t>MLA Websites</a:t>
            </a:r>
          </a:p>
        </p:txBody>
      </p:sp>
      <p:sp>
        <p:nvSpPr>
          <p:cNvPr id="8" name="TextBox 7">
            <a:extLst>
              <a:ext uri="{FF2B5EF4-FFF2-40B4-BE49-F238E27FC236}">
                <a16:creationId xmlns:a16="http://schemas.microsoft.com/office/drawing/2014/main" id="{6368064C-30CC-F1B5-F0A1-3D75FB783FFF}"/>
              </a:ext>
            </a:extLst>
          </p:cNvPr>
          <p:cNvSpPr txBox="1"/>
          <p:nvPr/>
        </p:nvSpPr>
        <p:spPr>
          <a:xfrm>
            <a:off x="2071256" y="4590579"/>
            <a:ext cx="5320146" cy="646331"/>
          </a:xfrm>
          <a:prstGeom prst="rect">
            <a:avLst/>
          </a:prstGeom>
          <a:noFill/>
        </p:spPr>
        <p:txBody>
          <a:bodyPr wrap="square" rtlCol="0">
            <a:spAutoFit/>
          </a:bodyPr>
          <a:lstStyle/>
          <a:p>
            <a:r>
              <a:rPr lang="en-US" sz="3600" dirty="0"/>
              <a:t>Optimum Circumstances</a:t>
            </a:r>
          </a:p>
        </p:txBody>
      </p:sp>
      <p:pic>
        <p:nvPicPr>
          <p:cNvPr id="21" name="Picture 20">
            <a:extLst>
              <a:ext uri="{FF2B5EF4-FFF2-40B4-BE49-F238E27FC236}">
                <a16:creationId xmlns:a16="http://schemas.microsoft.com/office/drawing/2014/main" id="{C36DC624-29C5-529F-AFE9-E3149C63AA7A}"/>
              </a:ext>
            </a:extLst>
          </p:cNvPr>
          <p:cNvPicPr>
            <a:picLocks noChangeAspect="1"/>
          </p:cNvPicPr>
          <p:nvPr/>
        </p:nvPicPr>
        <p:blipFill>
          <a:blip r:embed="rId6"/>
          <a:stretch>
            <a:fillRect/>
          </a:stretch>
        </p:blipFill>
        <p:spPr>
          <a:xfrm>
            <a:off x="1295402" y="3528291"/>
            <a:ext cx="6871855" cy="705591"/>
          </a:xfrm>
          <a:prstGeom prst="rect">
            <a:avLst/>
          </a:prstGeom>
        </p:spPr>
      </p:pic>
      <p:pic>
        <p:nvPicPr>
          <p:cNvPr id="27" name="Picture 26" descr="A close up of text&#10;&#10;Description automatically generated">
            <a:extLst>
              <a:ext uri="{FF2B5EF4-FFF2-40B4-BE49-F238E27FC236}">
                <a16:creationId xmlns:a16="http://schemas.microsoft.com/office/drawing/2014/main" id="{1910971B-F8C9-AAEF-90BC-2ED7A9370485}"/>
              </a:ext>
            </a:extLst>
          </p:cNvPr>
          <p:cNvPicPr>
            <a:picLocks noChangeAspect="1"/>
          </p:cNvPicPr>
          <p:nvPr/>
        </p:nvPicPr>
        <p:blipFill>
          <a:blip r:embed="rId7"/>
          <a:stretch>
            <a:fillRect/>
          </a:stretch>
        </p:blipFill>
        <p:spPr>
          <a:xfrm>
            <a:off x="8361218" y="3002972"/>
            <a:ext cx="3065636" cy="1910773"/>
          </a:xfrm>
          <a:prstGeom prst="rect">
            <a:avLst/>
          </a:prstGeom>
        </p:spPr>
      </p:pic>
      <p:pic>
        <p:nvPicPr>
          <p:cNvPr id="3" name="Audio Recording Aug 21, 2023 at 11:03:06 AM">
            <a:hlinkClick r:id="" action="ppaction://media"/>
            <a:extLst>
              <a:ext uri="{FF2B5EF4-FFF2-40B4-BE49-F238E27FC236}">
                <a16:creationId xmlns:a16="http://schemas.microsoft.com/office/drawing/2014/main" id="{89FF38BD-2541-9D7C-D667-C5BB510554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49280" y="5469468"/>
            <a:ext cx="812800" cy="812800"/>
          </a:xfrm>
          <a:prstGeom prst="rect">
            <a:avLst/>
          </a:prstGeom>
        </p:spPr>
      </p:pic>
    </p:spTree>
    <p:extLst>
      <p:ext uri="{BB962C8B-B14F-4D97-AF65-F5344CB8AC3E}">
        <p14:creationId xmlns:p14="http://schemas.microsoft.com/office/powerpoint/2010/main" val="13221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CA7C-5E7A-A626-9DA9-3B06CC122AA4}"/>
              </a:ext>
            </a:extLst>
          </p:cNvPr>
          <p:cNvSpPr>
            <a:spLocks noGrp="1"/>
          </p:cNvSpPr>
          <p:nvPr>
            <p:ph type="title"/>
          </p:nvPr>
        </p:nvSpPr>
        <p:spPr/>
        <p:txBody>
          <a:bodyPr>
            <a:normAutofit/>
          </a:bodyPr>
          <a:lstStyle/>
          <a:p>
            <a:r>
              <a:rPr lang="en-US" sz="6000" dirty="0">
                <a:solidFill>
                  <a:srgbClr val="C00000"/>
                </a:solidFill>
              </a:rPr>
              <a:t>Disclaimer!</a:t>
            </a:r>
          </a:p>
        </p:txBody>
      </p:sp>
      <p:graphicFrame>
        <p:nvGraphicFramePr>
          <p:cNvPr id="5" name="Content Placeholder 2">
            <a:extLst>
              <a:ext uri="{FF2B5EF4-FFF2-40B4-BE49-F238E27FC236}">
                <a16:creationId xmlns:a16="http://schemas.microsoft.com/office/drawing/2014/main" id="{B3BDAD16-0BDF-346B-4BB2-D0E38772C00F}"/>
              </a:ext>
            </a:extLst>
          </p:cNvPr>
          <p:cNvGraphicFramePr>
            <a:graphicFrameLocks noGrp="1"/>
          </p:cNvGraphicFramePr>
          <p:nvPr>
            <p:ph idx="1"/>
          </p:nvPr>
        </p:nvGraphicFramePr>
        <p:xfrm>
          <a:off x="1295401" y="2556932"/>
          <a:ext cx="9601196" cy="3318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Recording Aug 21, 2023 at 11:03:50 AM">
            <a:hlinkClick r:id="" action="ppaction://media"/>
            <a:extLst>
              <a:ext uri="{FF2B5EF4-FFF2-40B4-BE49-F238E27FC236}">
                <a16:creationId xmlns:a16="http://schemas.microsoft.com/office/drawing/2014/main" id="{B01DA1EC-68EA-F9CC-41CD-58CC51AC5E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597" y="5570728"/>
            <a:ext cx="812800" cy="812800"/>
          </a:xfrm>
          <a:prstGeom prst="rect">
            <a:avLst/>
          </a:prstGeom>
        </p:spPr>
      </p:pic>
    </p:spTree>
    <p:extLst>
      <p:ext uri="{BB962C8B-B14F-4D97-AF65-F5344CB8AC3E}">
        <p14:creationId xmlns:p14="http://schemas.microsoft.com/office/powerpoint/2010/main" val="4662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7B7F-FCD1-B4BC-4688-3818DE762DC6}"/>
              </a:ext>
            </a:extLst>
          </p:cNvPr>
          <p:cNvSpPr>
            <a:spLocks noGrp="1"/>
          </p:cNvSpPr>
          <p:nvPr>
            <p:ph type="title" idx="4294967295"/>
          </p:nvPr>
        </p:nvSpPr>
        <p:spPr>
          <a:xfrm>
            <a:off x="1295400" y="650154"/>
            <a:ext cx="9601200" cy="1303337"/>
          </a:xfrm>
        </p:spPr>
        <p:txBody>
          <a:bodyPr/>
          <a:lstStyle/>
          <a:p>
            <a:r>
              <a:rPr lang="en-US" dirty="0"/>
              <a:t>Authors…or not</a:t>
            </a:r>
          </a:p>
        </p:txBody>
      </p:sp>
      <p:pic>
        <p:nvPicPr>
          <p:cNvPr id="7" name="Content Placeholder 6" descr="A screenshot of a computer&#10;&#10;Description automatically generated">
            <a:extLst>
              <a:ext uri="{FF2B5EF4-FFF2-40B4-BE49-F238E27FC236}">
                <a16:creationId xmlns:a16="http://schemas.microsoft.com/office/drawing/2014/main" id="{03D3D67A-8787-8C83-2535-3E375B359EAC}"/>
              </a:ext>
            </a:extLst>
          </p:cNvPr>
          <p:cNvPicPr>
            <a:picLocks noGrp="1" noChangeAspect="1"/>
          </p:cNvPicPr>
          <p:nvPr>
            <p:ph idx="4294967295"/>
          </p:nvPr>
        </p:nvPicPr>
        <p:blipFill>
          <a:blip r:embed="rId5"/>
          <a:stretch>
            <a:fillRect/>
          </a:stretch>
        </p:blipFill>
        <p:spPr>
          <a:xfrm>
            <a:off x="1025236" y="1770062"/>
            <a:ext cx="5070764" cy="4188892"/>
          </a:xfrm>
        </p:spPr>
      </p:pic>
      <p:pic>
        <p:nvPicPr>
          <p:cNvPr id="9" name="Picture 8" descr="A close up of text&#10;&#10;Description automatically generated">
            <a:extLst>
              <a:ext uri="{FF2B5EF4-FFF2-40B4-BE49-F238E27FC236}">
                <a16:creationId xmlns:a16="http://schemas.microsoft.com/office/drawing/2014/main" id="{9F69CBBD-AADB-46E5-85AD-7ACB21D056F6}"/>
              </a:ext>
            </a:extLst>
          </p:cNvPr>
          <p:cNvPicPr>
            <a:picLocks noChangeAspect="1"/>
          </p:cNvPicPr>
          <p:nvPr/>
        </p:nvPicPr>
        <p:blipFill>
          <a:blip r:embed="rId6"/>
          <a:stretch>
            <a:fillRect/>
          </a:stretch>
        </p:blipFill>
        <p:spPr>
          <a:xfrm>
            <a:off x="7188200" y="2273300"/>
            <a:ext cx="3708400" cy="2311400"/>
          </a:xfrm>
          <a:prstGeom prst="rect">
            <a:avLst/>
          </a:prstGeom>
        </p:spPr>
      </p:pic>
      <p:pic>
        <p:nvPicPr>
          <p:cNvPr id="3" name="Audio Recording Aug 21, 2023 at 11:04:16 AM">
            <a:hlinkClick r:id="" action="ppaction://media"/>
            <a:extLst>
              <a:ext uri="{FF2B5EF4-FFF2-40B4-BE49-F238E27FC236}">
                <a16:creationId xmlns:a16="http://schemas.microsoft.com/office/drawing/2014/main" id="{D255677F-D5DF-03F7-DF81-AB3C8A2A93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6600" y="5552554"/>
            <a:ext cx="812800" cy="812800"/>
          </a:xfrm>
          <a:prstGeom prst="rect">
            <a:avLst/>
          </a:prstGeom>
        </p:spPr>
      </p:pic>
    </p:spTree>
    <p:extLst>
      <p:ext uri="{BB962C8B-B14F-4D97-AF65-F5344CB8AC3E}">
        <p14:creationId xmlns:p14="http://schemas.microsoft.com/office/powerpoint/2010/main" val="10282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54" name="Group 33">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5" name="Picture 34">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8" name="Picture 37">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55" name="Straight Connector 39">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56" name="Group 41">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7" name="Rectangle 42">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5" name="Picture 44">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6" name="Rectangle 45">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7" name="Picture 46">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8" name="Picture 47">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87154600-8A27-194D-94DE-D6A28645B33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600" dirty="0"/>
              <a:t>When to come for help</a:t>
            </a:r>
          </a:p>
        </p:txBody>
      </p:sp>
      <p:cxnSp>
        <p:nvCxnSpPr>
          <p:cNvPr id="58" name="Straight Connector 49">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932E5017-C7BB-354B-858A-EC9F84D57EED}"/>
              </a:ext>
            </a:extLst>
          </p:cNvPr>
          <p:cNvSpPr>
            <a:spLocks noGrp="1"/>
          </p:cNvSpPr>
          <p:nvPr>
            <p:ph sz="quarter" idx="14"/>
          </p:nvPr>
        </p:nvSpPr>
        <p:spPr>
          <a:xfrm>
            <a:off x="1295401" y="2493774"/>
            <a:ext cx="3660057" cy="3382094"/>
          </a:xfrm>
        </p:spPr>
        <p:txBody>
          <a:bodyPr vert="horz" lIns="91440" tIns="45720" rIns="91440" bIns="45720" rtlCol="0" anchor="t">
            <a:normAutofit lnSpcReduction="10000"/>
          </a:bodyPr>
          <a:lstStyle/>
          <a:p>
            <a:pPr algn="ctr"/>
            <a:r>
              <a:rPr lang="en-US" sz="2000" dirty="0"/>
              <a:t>Anytime. From the very beginning with looking up a topic to the last minute before it’s due</a:t>
            </a:r>
          </a:p>
          <a:p>
            <a:pPr algn="ctr"/>
            <a:r>
              <a:rPr lang="en-US" sz="2000" dirty="0"/>
              <a:t>I don’t lecture you if it’s last minute. We both know it’s a last-ditch effort</a:t>
            </a:r>
          </a:p>
          <a:p>
            <a:pPr algn="ctr"/>
            <a:r>
              <a:rPr lang="en-US" sz="2000" dirty="0"/>
              <a:t>I’ve slid in under the wire myself with a big enough sigh of relief to launch a sailboat</a:t>
            </a:r>
          </a:p>
        </p:txBody>
      </p:sp>
      <p:pic>
        <p:nvPicPr>
          <p:cNvPr id="8" name="Content Placeholder 7" descr="Text&#10;&#10;Description automatically generated">
            <a:extLst>
              <a:ext uri="{FF2B5EF4-FFF2-40B4-BE49-F238E27FC236}">
                <a16:creationId xmlns:a16="http://schemas.microsoft.com/office/drawing/2014/main" id="{F9639F7E-2C19-A92E-155F-A639E6B91194}"/>
              </a:ext>
            </a:extLst>
          </p:cNvPr>
          <p:cNvPicPr>
            <a:picLocks noGrp="1" noChangeAspect="1"/>
          </p:cNvPicPr>
          <p:nvPr>
            <p:ph sz="quarter" idx="13"/>
          </p:nvPr>
        </p:nvPicPr>
        <p:blipFill>
          <a:blip r:embed="rId8"/>
          <a:stretch>
            <a:fillRect/>
          </a:stretch>
        </p:blipFill>
        <p:spPr>
          <a:xfrm>
            <a:off x="5706533" y="982131"/>
            <a:ext cx="4893735" cy="4893735"/>
          </a:xfrm>
          <a:prstGeom prst="rect">
            <a:avLst/>
          </a:prstGeom>
          <a:ln w="57150" cmpd="thickThin">
            <a:solidFill>
              <a:schemeClr val="tx1">
                <a:lumMod val="50000"/>
                <a:lumOff val="50000"/>
              </a:schemeClr>
            </a:solidFill>
            <a:miter lim="800000"/>
          </a:ln>
        </p:spPr>
      </p:pic>
      <p:pic>
        <p:nvPicPr>
          <p:cNvPr id="3" name="Audio Recording Aug 21, 2023 at 10:21:48 AM">
            <a:hlinkClick r:id="" action="ppaction://media"/>
            <a:extLst>
              <a:ext uri="{FF2B5EF4-FFF2-40B4-BE49-F238E27FC236}">
                <a16:creationId xmlns:a16="http://schemas.microsoft.com/office/drawing/2014/main" id="{45A8B24B-DFA0-94D5-5A3C-F59BF081A0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5619" y="5469466"/>
            <a:ext cx="812800" cy="812800"/>
          </a:xfrm>
          <a:prstGeom prst="rect">
            <a:avLst/>
          </a:prstGeom>
        </p:spPr>
      </p:pic>
    </p:spTree>
    <p:extLst>
      <p:ext uri="{BB962C8B-B14F-4D97-AF65-F5344CB8AC3E}">
        <p14:creationId xmlns:p14="http://schemas.microsoft.com/office/powerpoint/2010/main" val="44444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3E2F-5224-9D53-4895-6574176282DC}"/>
              </a:ext>
            </a:extLst>
          </p:cNvPr>
          <p:cNvSpPr>
            <a:spLocks noGrp="1"/>
          </p:cNvSpPr>
          <p:nvPr>
            <p:ph type="title" idx="4294967295"/>
          </p:nvPr>
        </p:nvSpPr>
        <p:spPr>
          <a:xfrm>
            <a:off x="1163782" y="502372"/>
            <a:ext cx="9601200" cy="1303337"/>
          </a:xfrm>
        </p:spPr>
        <p:txBody>
          <a:bodyPr/>
          <a:lstStyle/>
          <a:p>
            <a:r>
              <a:rPr lang="en-US" dirty="0"/>
              <a:t>Date Mischief</a:t>
            </a:r>
          </a:p>
        </p:txBody>
      </p:sp>
      <p:pic>
        <p:nvPicPr>
          <p:cNvPr id="7" name="Picture 6" descr="A close-up of a website&#10;&#10;Description automatically generated">
            <a:extLst>
              <a:ext uri="{FF2B5EF4-FFF2-40B4-BE49-F238E27FC236}">
                <a16:creationId xmlns:a16="http://schemas.microsoft.com/office/drawing/2014/main" id="{64556F99-6E1F-FF6B-51FC-BEAE8CD5F814}"/>
              </a:ext>
            </a:extLst>
          </p:cNvPr>
          <p:cNvPicPr>
            <a:picLocks noChangeAspect="1"/>
          </p:cNvPicPr>
          <p:nvPr/>
        </p:nvPicPr>
        <p:blipFill>
          <a:blip r:embed="rId5"/>
          <a:stretch>
            <a:fillRect/>
          </a:stretch>
        </p:blipFill>
        <p:spPr>
          <a:xfrm>
            <a:off x="821459" y="1609436"/>
            <a:ext cx="7772400" cy="3043253"/>
          </a:xfrm>
          <a:prstGeom prst="rect">
            <a:avLst/>
          </a:prstGeom>
        </p:spPr>
      </p:pic>
      <p:pic>
        <p:nvPicPr>
          <p:cNvPr id="9" name="Picture 8">
            <a:extLst>
              <a:ext uri="{FF2B5EF4-FFF2-40B4-BE49-F238E27FC236}">
                <a16:creationId xmlns:a16="http://schemas.microsoft.com/office/drawing/2014/main" id="{A6490628-182A-B39C-85C3-02771A63074C}"/>
              </a:ext>
            </a:extLst>
          </p:cNvPr>
          <p:cNvPicPr>
            <a:picLocks noChangeAspect="1"/>
          </p:cNvPicPr>
          <p:nvPr/>
        </p:nvPicPr>
        <p:blipFill>
          <a:blip r:embed="rId6"/>
          <a:stretch>
            <a:fillRect/>
          </a:stretch>
        </p:blipFill>
        <p:spPr>
          <a:xfrm>
            <a:off x="821459" y="4817253"/>
            <a:ext cx="7772400" cy="862621"/>
          </a:xfrm>
          <a:prstGeom prst="rect">
            <a:avLst/>
          </a:prstGeom>
        </p:spPr>
      </p:pic>
      <p:pic>
        <p:nvPicPr>
          <p:cNvPr id="11" name="Picture 10" descr="A close up of text&#10;&#10;Description automatically generated">
            <a:extLst>
              <a:ext uri="{FF2B5EF4-FFF2-40B4-BE49-F238E27FC236}">
                <a16:creationId xmlns:a16="http://schemas.microsoft.com/office/drawing/2014/main" id="{F398D3FF-CAF8-2DCA-7AE9-82AEB9B0B12D}"/>
              </a:ext>
            </a:extLst>
          </p:cNvPr>
          <p:cNvPicPr>
            <a:picLocks noChangeAspect="1"/>
          </p:cNvPicPr>
          <p:nvPr/>
        </p:nvPicPr>
        <p:blipFill>
          <a:blip r:embed="rId7"/>
          <a:stretch>
            <a:fillRect/>
          </a:stretch>
        </p:blipFill>
        <p:spPr>
          <a:xfrm>
            <a:off x="8593859" y="2406894"/>
            <a:ext cx="2902629" cy="1809173"/>
          </a:xfrm>
          <a:prstGeom prst="rect">
            <a:avLst/>
          </a:prstGeom>
        </p:spPr>
      </p:pic>
      <p:pic>
        <p:nvPicPr>
          <p:cNvPr id="3" name="Audio Recording Aug 21, 2023 at 11:04:54 AM">
            <a:hlinkClick r:id="" action="ppaction://media"/>
            <a:extLst>
              <a:ext uri="{FF2B5EF4-FFF2-40B4-BE49-F238E27FC236}">
                <a16:creationId xmlns:a16="http://schemas.microsoft.com/office/drawing/2014/main" id="{4AB6C947-4FCE-C1C9-BBA0-31CDCE6087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64141" y="5570728"/>
            <a:ext cx="812800" cy="812800"/>
          </a:xfrm>
          <a:prstGeom prst="rect">
            <a:avLst/>
          </a:prstGeom>
        </p:spPr>
      </p:pic>
    </p:spTree>
    <p:extLst>
      <p:ext uri="{BB962C8B-B14F-4D97-AF65-F5344CB8AC3E}">
        <p14:creationId xmlns:p14="http://schemas.microsoft.com/office/powerpoint/2010/main" val="19232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7" name="Straight Connector 16">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 name="Rectangle 19">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C7E45F98-8537-5448-A510-143A4D8BD67E}"/>
              </a:ext>
            </a:extLst>
          </p:cNvPr>
          <p:cNvSpPr>
            <a:spLocks noGrp="1"/>
          </p:cNvSpPr>
          <p:nvPr>
            <p:ph type="title"/>
          </p:nvPr>
        </p:nvSpPr>
        <p:spPr>
          <a:xfrm>
            <a:off x="7535825" y="982132"/>
            <a:ext cx="3360772" cy="1303867"/>
          </a:xfrm>
        </p:spPr>
        <p:txBody>
          <a:bodyPr vert="horz" lIns="91440" tIns="45720" rIns="91440" bIns="45720" rtlCol="0" anchor="ctr">
            <a:normAutofit/>
          </a:bodyPr>
          <a:lstStyle/>
          <a:p>
            <a:r>
              <a:rPr lang="en-US" dirty="0"/>
              <a:t>Free samples!</a:t>
            </a:r>
          </a:p>
        </p:txBody>
      </p:sp>
      <p:sp>
        <p:nvSpPr>
          <p:cNvPr id="27" name="Rectangle 26">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10;&#10;Description automatically generated">
            <a:extLst>
              <a:ext uri="{FF2B5EF4-FFF2-40B4-BE49-F238E27FC236}">
                <a16:creationId xmlns:a16="http://schemas.microsoft.com/office/drawing/2014/main" id="{E77FEBE7-FB10-764D-8F78-FC49C7A9C453}"/>
              </a:ext>
            </a:extLst>
          </p:cNvPr>
          <p:cNvPicPr>
            <a:picLocks noGrp="1" noChangeAspect="1"/>
          </p:cNvPicPr>
          <p:nvPr>
            <p:ph sz="half" idx="2"/>
          </p:nvPr>
        </p:nvPicPr>
        <p:blipFill rotWithShape="1">
          <a:blip r:embed="rId8"/>
          <a:srcRect b="2534"/>
          <a:stretch/>
        </p:blipFill>
        <p:spPr>
          <a:xfrm>
            <a:off x="1412683" y="1410208"/>
            <a:ext cx="5278777" cy="3858780"/>
          </a:xfrm>
          <a:prstGeom prst="rect">
            <a:avLst/>
          </a:prstGeom>
        </p:spPr>
      </p:pic>
      <p:cxnSp>
        <p:nvCxnSpPr>
          <p:cNvPr id="29" name="Straight Connector 28">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22EB8EA-CAB8-0048-9D2C-8EB8BB6F04CC}"/>
              </a:ext>
            </a:extLst>
          </p:cNvPr>
          <p:cNvSpPr>
            <a:spLocks noGrp="1"/>
          </p:cNvSpPr>
          <p:nvPr>
            <p:ph sz="half" idx="1"/>
          </p:nvPr>
        </p:nvSpPr>
        <p:spPr>
          <a:xfrm>
            <a:off x="7535824" y="2556932"/>
            <a:ext cx="3360771" cy="3318936"/>
          </a:xfrm>
        </p:spPr>
        <p:txBody>
          <a:bodyPr vert="horz" lIns="91440" tIns="45720" rIns="91440" bIns="45720" rtlCol="0" anchor="t">
            <a:normAutofit/>
          </a:bodyPr>
          <a:lstStyle/>
          <a:p>
            <a:pPr>
              <a:lnSpc>
                <a:spcPct val="90000"/>
              </a:lnSpc>
            </a:pPr>
            <a:r>
              <a:rPr lang="en-US" sz="1300" dirty="0"/>
              <a:t>APA in text – </a:t>
            </a:r>
          </a:p>
          <a:p>
            <a:pPr lvl="1">
              <a:lnSpc>
                <a:spcPct val="90000"/>
              </a:lnSpc>
            </a:pPr>
            <a:r>
              <a:rPr lang="en-US" sz="1300" dirty="0"/>
              <a:t>(Author, year, p. page)</a:t>
            </a:r>
          </a:p>
          <a:p>
            <a:pPr lvl="1">
              <a:lnSpc>
                <a:spcPct val="90000"/>
              </a:lnSpc>
            </a:pPr>
            <a:r>
              <a:rPr lang="en-US" sz="1300" dirty="0"/>
              <a:t>(Zane, 2018, p. 3)</a:t>
            </a:r>
          </a:p>
          <a:p>
            <a:pPr>
              <a:lnSpc>
                <a:spcPct val="90000"/>
              </a:lnSpc>
            </a:pPr>
            <a:r>
              <a:rPr lang="en-US" sz="1300" dirty="0"/>
              <a:t>MLA in text – </a:t>
            </a:r>
          </a:p>
          <a:p>
            <a:pPr lvl="1">
              <a:lnSpc>
                <a:spcPct val="90000"/>
              </a:lnSpc>
            </a:pPr>
            <a:r>
              <a:rPr lang="en-US" sz="1300" dirty="0"/>
              <a:t>(Author, page)</a:t>
            </a:r>
          </a:p>
          <a:p>
            <a:pPr lvl="1">
              <a:lnSpc>
                <a:spcPct val="90000"/>
              </a:lnSpc>
            </a:pPr>
            <a:r>
              <a:rPr lang="en-US" sz="1300" dirty="0"/>
              <a:t>(Zane 3)</a:t>
            </a:r>
          </a:p>
          <a:p>
            <a:pPr>
              <a:lnSpc>
                <a:spcPct val="90000"/>
              </a:lnSpc>
            </a:pPr>
            <a:r>
              <a:rPr lang="en-US" sz="1300" dirty="0"/>
              <a:t>Chicago –</a:t>
            </a:r>
          </a:p>
          <a:p>
            <a:pPr lvl="1">
              <a:lnSpc>
                <a:spcPct val="90000"/>
              </a:lnSpc>
            </a:pPr>
            <a:r>
              <a:rPr lang="en-US" sz="1300" dirty="0"/>
              <a:t>Typically a footnote</a:t>
            </a:r>
          </a:p>
          <a:p>
            <a:pPr lvl="1">
              <a:lnSpc>
                <a:spcPct val="90000"/>
              </a:lnSpc>
            </a:pPr>
            <a:r>
              <a:rPr lang="en-US" sz="1300" dirty="0"/>
              <a:t>Zane admits that candy corn is gross</a:t>
            </a:r>
            <a:r>
              <a:rPr lang="en-US" sz="1300" baseline="30000" dirty="0"/>
              <a:t>1</a:t>
            </a:r>
            <a:endParaRPr lang="en-US" sz="1300" dirty="0"/>
          </a:p>
        </p:txBody>
      </p:sp>
      <p:pic>
        <p:nvPicPr>
          <p:cNvPr id="4" name="Audio Recording Aug 21, 2023 at 11:05:40 AM">
            <a:hlinkClick r:id="" action="ppaction://media"/>
            <a:extLst>
              <a:ext uri="{FF2B5EF4-FFF2-40B4-BE49-F238E27FC236}">
                <a16:creationId xmlns:a16="http://schemas.microsoft.com/office/drawing/2014/main" id="{E54669E7-3E42-3561-6715-24106ECCBB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6595" y="5513746"/>
            <a:ext cx="812800" cy="812800"/>
          </a:xfrm>
          <a:prstGeom prst="rect">
            <a:avLst/>
          </a:prstGeom>
        </p:spPr>
      </p:pic>
    </p:spTree>
    <p:extLst>
      <p:ext uri="{BB962C8B-B14F-4D97-AF65-F5344CB8AC3E}">
        <p14:creationId xmlns:p14="http://schemas.microsoft.com/office/powerpoint/2010/main" val="39423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224" name="Group 223">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25" name="Rectangle 224">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1" name="Picture 226">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8" name="Rectangle 227">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9" name="Picture 228">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22" name="Picture 229">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19" name="Title 2"/>
          <p:cNvSpPr txBox="1">
            <a:spLocks noGrp="1"/>
          </p:cNvSpPr>
          <p:nvPr>
            <p:ph type="title"/>
          </p:nvPr>
        </p:nvSpPr>
        <p:spPr>
          <a:xfrm>
            <a:off x="1295402" y="982132"/>
            <a:ext cx="3660056" cy="1325373"/>
          </a:xfrm>
          <a:prstGeom prst="rect">
            <a:avLst/>
          </a:prstGeom>
        </p:spPr>
        <p:txBody>
          <a:bodyPr anchor="b">
            <a:normAutofit/>
          </a:bodyPr>
          <a:lstStyle/>
          <a:p>
            <a:r>
              <a:rPr lang="en-US" sz="2400"/>
              <a:t>Purdue owl</a:t>
            </a:r>
          </a:p>
        </p:txBody>
      </p:sp>
      <p:cxnSp>
        <p:nvCxnSpPr>
          <p:cNvPr id="232" name="Straight Connector 231">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218" name="Content Placeholder 1"/>
          <p:cNvSpPr txBox="1">
            <a:spLocks noGrp="1"/>
          </p:cNvSpPr>
          <p:nvPr>
            <p:ph idx="1"/>
          </p:nvPr>
        </p:nvSpPr>
        <p:spPr>
          <a:xfrm>
            <a:off x="1295401" y="2493774"/>
            <a:ext cx="3660057" cy="3382094"/>
          </a:xfrm>
          <a:prstGeom prst="rect">
            <a:avLst/>
          </a:prstGeom>
        </p:spPr>
        <p:txBody>
          <a:bodyPr>
            <a:normAutofit/>
          </a:bodyPr>
          <a:lstStyle/>
          <a:p>
            <a:pPr marL="669799" lvl="1">
              <a:spcBef>
                <a:spcPts val="400"/>
              </a:spcBef>
              <a:defRPr sz="1900"/>
            </a:pPr>
            <a:r>
              <a:rPr lang="en-US" dirty="0"/>
              <a:t>This is a fantastic resource for all your citation needs. It goes through several different style guides </a:t>
            </a:r>
          </a:p>
          <a:p>
            <a:pPr marL="669799" lvl="1">
              <a:spcBef>
                <a:spcPts val="400"/>
              </a:spcBef>
              <a:defRPr sz="1900"/>
            </a:pPr>
            <a:r>
              <a:rPr lang="en-US" dirty="0"/>
              <a:t>If you get stuck, email me </a:t>
            </a:r>
          </a:p>
          <a:p>
            <a:pPr marL="640080" lvl="1" indent="-256031">
              <a:spcBef>
                <a:spcPts val="400"/>
              </a:spcBef>
              <a:defRPr sz="1900"/>
            </a:pPr>
            <a:r>
              <a:rPr lang="en-US" dirty="0"/>
              <a:t>(It’s ok if you get stuck. I get stuck too.)</a:t>
            </a:r>
          </a:p>
          <a:p>
            <a:pPr marL="640080" lvl="1" indent="-256031">
              <a:spcBef>
                <a:spcPts val="400"/>
              </a:spcBef>
              <a:defRPr sz="1900"/>
            </a:pPr>
            <a:r>
              <a:rPr lang="en-US" dirty="0">
                <a:hlinkClick r:id="rId8"/>
              </a:rPr>
              <a:t>https://owl.purdue.edu</a:t>
            </a:r>
            <a:endParaRPr lang="en-US" dirty="0"/>
          </a:p>
        </p:txBody>
      </p:sp>
      <p:pic>
        <p:nvPicPr>
          <p:cNvPr id="4" name="Picture 3" descr="A building with windows and a blue sky&#10;&#10;Description automatically generated">
            <a:extLst>
              <a:ext uri="{FF2B5EF4-FFF2-40B4-BE49-F238E27FC236}">
                <a16:creationId xmlns:a16="http://schemas.microsoft.com/office/drawing/2014/main" id="{C2FC6FB8-957F-50B4-0236-E4089C08EBC8}"/>
              </a:ext>
            </a:extLst>
          </p:cNvPr>
          <p:cNvPicPr>
            <a:picLocks noChangeAspect="1"/>
          </p:cNvPicPr>
          <p:nvPr/>
        </p:nvPicPr>
        <p:blipFill>
          <a:blip r:embed="rId9"/>
          <a:stretch>
            <a:fillRect/>
          </a:stretch>
        </p:blipFill>
        <p:spPr>
          <a:xfrm>
            <a:off x="5418668" y="1596728"/>
            <a:ext cx="5469466" cy="3664541"/>
          </a:xfrm>
          <a:prstGeom prst="rect">
            <a:avLst/>
          </a:prstGeom>
          <a:ln w="57150" cmpd="thickThin">
            <a:solidFill>
              <a:schemeClr val="tx1">
                <a:lumMod val="50000"/>
                <a:lumOff val="50000"/>
              </a:schemeClr>
            </a:solidFill>
            <a:miter lim="800000"/>
          </a:ln>
        </p:spPr>
      </p:pic>
      <p:pic>
        <p:nvPicPr>
          <p:cNvPr id="2" name="Audio Recording Aug 21, 2023 at 11:06:10 AM">
            <a:hlinkClick r:id="" action="ppaction://media"/>
            <a:extLst>
              <a:ext uri="{FF2B5EF4-FFF2-40B4-BE49-F238E27FC236}">
                <a16:creationId xmlns:a16="http://schemas.microsoft.com/office/drawing/2014/main" id="{D66878B6-5741-00B0-9068-2A41D8DB99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599" y="566393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2EF5-FED5-0A82-DB63-B10EC923AD4A}"/>
              </a:ext>
            </a:extLst>
          </p:cNvPr>
          <p:cNvSpPr>
            <a:spLocks noGrp="1"/>
          </p:cNvSpPr>
          <p:nvPr>
            <p:ph type="title"/>
          </p:nvPr>
        </p:nvSpPr>
        <p:spPr/>
        <p:txBody>
          <a:bodyPr/>
          <a:lstStyle/>
          <a:p>
            <a:r>
              <a:rPr lang="en-US" dirty="0"/>
              <a:t>Purdue Owl Homepage</a:t>
            </a:r>
          </a:p>
        </p:txBody>
      </p:sp>
      <p:pic>
        <p:nvPicPr>
          <p:cNvPr id="5" name="Content Placeholder 4" descr="Graphical user interface, text, website&#10;&#10;Description automatically generated">
            <a:extLst>
              <a:ext uri="{FF2B5EF4-FFF2-40B4-BE49-F238E27FC236}">
                <a16:creationId xmlns:a16="http://schemas.microsoft.com/office/drawing/2014/main" id="{7E2D1152-0A35-03D3-F9BC-741EA944C7A6}"/>
              </a:ext>
            </a:extLst>
          </p:cNvPr>
          <p:cNvPicPr>
            <a:picLocks noGrp="1" noChangeAspect="1"/>
          </p:cNvPicPr>
          <p:nvPr>
            <p:ph idx="1"/>
          </p:nvPr>
        </p:nvPicPr>
        <p:blipFill>
          <a:blip r:embed="rId5"/>
          <a:stretch>
            <a:fillRect/>
          </a:stretch>
        </p:blipFill>
        <p:spPr>
          <a:xfrm>
            <a:off x="2658991" y="2557463"/>
            <a:ext cx="6874017" cy="3317875"/>
          </a:xfrm>
        </p:spPr>
      </p:pic>
      <p:pic>
        <p:nvPicPr>
          <p:cNvPr id="3" name="Audio Recording Aug 21, 2023 at 11:06:32 AM">
            <a:hlinkClick r:id="" action="ppaction://media"/>
            <a:extLst>
              <a:ext uri="{FF2B5EF4-FFF2-40B4-BE49-F238E27FC236}">
                <a16:creationId xmlns:a16="http://schemas.microsoft.com/office/drawing/2014/main" id="{FCFEA9F1-7320-C570-615D-D968F1A303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598" y="5582920"/>
            <a:ext cx="812800" cy="812800"/>
          </a:xfrm>
          <a:prstGeom prst="rect">
            <a:avLst/>
          </a:prstGeom>
        </p:spPr>
      </p:pic>
    </p:spTree>
    <p:extLst>
      <p:ext uri="{BB962C8B-B14F-4D97-AF65-F5344CB8AC3E}">
        <p14:creationId xmlns:p14="http://schemas.microsoft.com/office/powerpoint/2010/main" val="413385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24" name="Group 11">
            <a:extLst>
              <a:ext uri="{FF2B5EF4-FFF2-40B4-BE49-F238E27FC236}">
                <a16:creationId xmlns:a16="http://schemas.microsoft.com/office/drawing/2014/main" id="{4CD981C6-3EC5-4C3F-97F0-FE195DDA34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5" name="Rectangle 12">
              <a:extLst>
                <a:ext uri="{FF2B5EF4-FFF2-40B4-BE49-F238E27FC236}">
                  <a16:creationId xmlns:a16="http://schemas.microsoft.com/office/drawing/2014/main" id="{093D8CF8-345C-4770-ACE7-5B9922492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AADDD6-E336-430F-A143-E1449FFBDEA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5" name="Picture 14">
                <a:extLst>
                  <a:ext uri="{FF2B5EF4-FFF2-40B4-BE49-F238E27FC236}">
                    <a16:creationId xmlns:a16="http://schemas.microsoft.com/office/drawing/2014/main" id="{D3D05261-D481-47F2-AC96-E7DCF933D2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A64A2D2E-27E9-4C54-AD41-D18C3AE90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73335F48-A05B-443B-AB98-E17241148CE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8" name="Picture 17">
                <a:extLst>
                  <a:ext uri="{FF2B5EF4-FFF2-40B4-BE49-F238E27FC236}">
                    <a16:creationId xmlns:a16="http://schemas.microsoft.com/office/drawing/2014/main" id="{4B1A363B-5FCE-4BA3-86EA-4A95DF5B3F1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3D3366D-0943-499B-9E1E-014F2A5BBFD1}"/>
              </a:ext>
            </a:extLst>
          </p:cNvPr>
          <p:cNvSpPr>
            <a:spLocks noGrp="1"/>
          </p:cNvSpPr>
          <p:nvPr>
            <p:ph type="title"/>
          </p:nvPr>
        </p:nvSpPr>
        <p:spPr>
          <a:xfrm>
            <a:off x="6094412" y="982132"/>
            <a:ext cx="4802185" cy="1303867"/>
          </a:xfrm>
        </p:spPr>
        <p:txBody>
          <a:bodyPr>
            <a:normAutofit/>
          </a:bodyPr>
          <a:lstStyle/>
          <a:p>
            <a:r>
              <a:rPr lang="en-US" dirty="0"/>
              <a:t>Citation Options</a:t>
            </a:r>
          </a:p>
        </p:txBody>
      </p:sp>
      <p:sp>
        <p:nvSpPr>
          <p:cNvPr id="26" name="Rectangle 19">
            <a:extLst>
              <a:ext uri="{FF2B5EF4-FFF2-40B4-BE49-F238E27FC236}">
                <a16:creationId xmlns:a16="http://schemas.microsoft.com/office/drawing/2014/main" id="{56202298-0030-4CC3-9BE1-94DE4227F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BBF5BBC8-EFE7-2090-0D96-AF1EB5F18277}"/>
              </a:ext>
            </a:extLst>
          </p:cNvPr>
          <p:cNvPicPr>
            <a:picLocks noChangeAspect="1"/>
          </p:cNvPicPr>
          <p:nvPr/>
        </p:nvPicPr>
        <p:blipFill>
          <a:blip r:embed="rId8"/>
          <a:stretch>
            <a:fillRect/>
          </a:stretch>
        </p:blipFill>
        <p:spPr>
          <a:xfrm>
            <a:off x="2164509" y="1410208"/>
            <a:ext cx="2373149" cy="3858780"/>
          </a:xfrm>
          <a:prstGeom prst="rect">
            <a:avLst/>
          </a:prstGeom>
        </p:spPr>
      </p:pic>
      <p:cxnSp>
        <p:nvCxnSpPr>
          <p:cNvPr id="27" name="Straight Connector 21">
            <a:extLst>
              <a:ext uri="{FF2B5EF4-FFF2-40B4-BE49-F238E27FC236}">
                <a16:creationId xmlns:a16="http://schemas.microsoft.com/office/drawing/2014/main" id="{23E9AB96-F9B3-463D-BA23-961C1B0E6F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Content Placeholder 8">
            <a:extLst>
              <a:ext uri="{FF2B5EF4-FFF2-40B4-BE49-F238E27FC236}">
                <a16:creationId xmlns:a16="http://schemas.microsoft.com/office/drawing/2014/main" id="{98497EB5-39FA-2E23-E178-D7C9474D9735}"/>
              </a:ext>
            </a:extLst>
          </p:cNvPr>
          <p:cNvSpPr>
            <a:spLocks noGrp="1"/>
          </p:cNvSpPr>
          <p:nvPr>
            <p:ph idx="1"/>
          </p:nvPr>
        </p:nvSpPr>
        <p:spPr>
          <a:xfrm>
            <a:off x="6094412" y="2556932"/>
            <a:ext cx="4802184" cy="3318936"/>
          </a:xfrm>
        </p:spPr>
        <p:txBody>
          <a:bodyPr>
            <a:normAutofit/>
          </a:bodyPr>
          <a:lstStyle/>
          <a:p>
            <a:r>
              <a:rPr lang="en-US" dirty="0"/>
              <a:t>These are all the typical sources that people encounter when they conduct research</a:t>
            </a:r>
          </a:p>
          <a:p>
            <a:r>
              <a:rPr lang="en-US" dirty="0"/>
              <a:t>If you don’t find what you need, let me know because we may need to Frankenstein something together  </a:t>
            </a:r>
          </a:p>
        </p:txBody>
      </p:sp>
      <p:pic>
        <p:nvPicPr>
          <p:cNvPr id="3" name="Audio Recording Aug 21, 2023 at 11:07:04 AM">
            <a:hlinkClick r:id="" action="ppaction://media"/>
            <a:extLst>
              <a:ext uri="{FF2B5EF4-FFF2-40B4-BE49-F238E27FC236}">
                <a16:creationId xmlns:a16="http://schemas.microsoft.com/office/drawing/2014/main" id="{16B9EEC8-4F01-D8F7-F278-63FB9B1D41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20812" y="6022078"/>
            <a:ext cx="812800" cy="812800"/>
          </a:xfrm>
          <a:prstGeom prst="rect">
            <a:avLst/>
          </a:prstGeom>
        </p:spPr>
      </p:pic>
    </p:spTree>
    <p:extLst>
      <p:ext uri="{BB962C8B-B14F-4D97-AF65-F5344CB8AC3E}">
        <p14:creationId xmlns:p14="http://schemas.microsoft.com/office/powerpoint/2010/main" val="19687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218" name="Group 217">
            <a:extLst>
              <a:ext uri="{FF2B5EF4-FFF2-40B4-BE49-F238E27FC236}">
                <a16:creationId xmlns:a16="http://schemas.microsoft.com/office/drawing/2014/main" id="{CB9F9FB0-5428-4AF6-A72E-045CCF855B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19" name="Picture 218">
              <a:extLst>
                <a:ext uri="{FF2B5EF4-FFF2-40B4-BE49-F238E27FC236}">
                  <a16:creationId xmlns:a16="http://schemas.microsoft.com/office/drawing/2014/main" id="{BEE79F9C-C6DE-47E6-AE74-C4B95D986E8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0" name="Rectangle 219">
              <a:extLst>
                <a:ext uri="{FF2B5EF4-FFF2-40B4-BE49-F238E27FC236}">
                  <a16:creationId xmlns:a16="http://schemas.microsoft.com/office/drawing/2014/main" id="{F09CA918-CE97-4D16-A9C9-218C73F02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1" name="Picture 220">
              <a:extLst>
                <a:ext uri="{FF2B5EF4-FFF2-40B4-BE49-F238E27FC236}">
                  <a16:creationId xmlns:a16="http://schemas.microsoft.com/office/drawing/2014/main" id="{70BCADB0-8F81-470E-AAAC-EE0C657D425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22" name="Picture 221">
              <a:extLst>
                <a:ext uri="{FF2B5EF4-FFF2-40B4-BE49-F238E27FC236}">
                  <a16:creationId xmlns:a16="http://schemas.microsoft.com/office/drawing/2014/main" id="{002CAFA3-F504-4818-BFD2-3054336F93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24" name="Straight Connector 223">
            <a:extLst>
              <a:ext uri="{FF2B5EF4-FFF2-40B4-BE49-F238E27FC236}">
                <a16:creationId xmlns:a16="http://schemas.microsoft.com/office/drawing/2014/main" id="{C0B8FD95-8862-410B-A2CB-91EE369E3F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26" name="Rectangle 225">
            <a:extLst>
              <a:ext uri="{FF2B5EF4-FFF2-40B4-BE49-F238E27FC236}">
                <a16:creationId xmlns:a16="http://schemas.microsoft.com/office/drawing/2014/main" id="{709F2443-DD0F-4A1A-95D9-3D09C9910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227">
            <a:extLst>
              <a:ext uri="{FF2B5EF4-FFF2-40B4-BE49-F238E27FC236}">
                <a16:creationId xmlns:a16="http://schemas.microsoft.com/office/drawing/2014/main" id="{E257BDEF-8960-4E5E-9B66-CEEB747D3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9" name="Picture 228">
              <a:extLst>
                <a:ext uri="{FF2B5EF4-FFF2-40B4-BE49-F238E27FC236}">
                  <a16:creationId xmlns:a16="http://schemas.microsoft.com/office/drawing/2014/main" id="{C8A46F2A-9E4B-42CA-B21B-02B8F1CE29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0" name="Rectangle 229">
              <a:extLst>
                <a:ext uri="{FF2B5EF4-FFF2-40B4-BE49-F238E27FC236}">
                  <a16:creationId xmlns:a16="http://schemas.microsoft.com/office/drawing/2014/main" id="{1D4EEE37-BD4C-4C81-8E23-9CC54C601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1" name="Picture 230">
              <a:extLst>
                <a:ext uri="{FF2B5EF4-FFF2-40B4-BE49-F238E27FC236}">
                  <a16:creationId xmlns:a16="http://schemas.microsoft.com/office/drawing/2014/main" id="{6F6738F9-407F-4CCC-9E6B-664630347C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32" name="Picture 231">
              <a:extLst>
                <a:ext uri="{FF2B5EF4-FFF2-40B4-BE49-F238E27FC236}">
                  <a16:creationId xmlns:a16="http://schemas.microsoft.com/office/drawing/2014/main" id="{19B46B5B-E34C-4AF4-AA00-36264B455E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extBox 1">
            <a:extLst>
              <a:ext uri="{FF2B5EF4-FFF2-40B4-BE49-F238E27FC236}">
                <a16:creationId xmlns:a16="http://schemas.microsoft.com/office/drawing/2014/main" id="{56F0DA5A-D20E-534F-9961-543B27B5A421}"/>
              </a:ext>
            </a:extLst>
          </p:cNvPr>
          <p:cNvSpPr txBox="1"/>
          <p:nvPr/>
        </p:nvSpPr>
        <p:spPr>
          <a:xfrm>
            <a:off x="4626508" y="982132"/>
            <a:ext cx="6270090"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chemeClr val="tx1">
                    <a:lumMod val="85000"/>
                    <a:lumOff val="15000"/>
                  </a:schemeClr>
                </a:solidFill>
                <a:latin typeface="+mj-lt"/>
                <a:ea typeface="+mj-ea"/>
                <a:cs typeface="+mj-cs"/>
              </a:rPr>
              <a:t>The Writing Lab</a:t>
            </a:r>
          </a:p>
        </p:txBody>
      </p:sp>
      <p:sp>
        <p:nvSpPr>
          <p:cNvPr id="234" name="Rectangle 233">
            <a:extLst>
              <a:ext uri="{FF2B5EF4-FFF2-40B4-BE49-F238E27FC236}">
                <a16:creationId xmlns:a16="http://schemas.microsoft.com/office/drawing/2014/main" id="{0D505DEE-DDD0-497D-BE32-EC510B88E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72384"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8C0997B9-82BB-A44B-897F-C0C603D577CD}"/>
              </a:ext>
            </a:extLst>
          </p:cNvPr>
          <p:cNvPicPr>
            <a:picLocks noChangeAspect="1"/>
          </p:cNvPicPr>
          <p:nvPr/>
        </p:nvPicPr>
        <p:blipFill>
          <a:blip r:embed="rId8"/>
          <a:stretch>
            <a:fillRect/>
          </a:stretch>
        </p:blipFill>
        <p:spPr>
          <a:xfrm>
            <a:off x="1399935" y="1255007"/>
            <a:ext cx="2457801" cy="2113709"/>
          </a:xfrm>
          <a:prstGeom prst="rect">
            <a:avLst/>
          </a:prstGeom>
          <a:scene3d>
            <a:camera prst="orthographicFront"/>
            <a:lightRig rig="threePt" dir="t">
              <a:rot lat="0" lon="0" rev="2700000"/>
            </a:lightRig>
          </a:scene3d>
          <a:sp3d contourW="6350">
            <a:bevelT h="38100"/>
            <a:contourClr>
              <a:srgbClr val="C0C0C0"/>
            </a:contourClr>
          </a:sp3d>
        </p:spPr>
      </p:pic>
      <p:cxnSp>
        <p:nvCxnSpPr>
          <p:cNvPr id="236" name="Straight Connector 235">
            <a:extLst>
              <a:ext uri="{FF2B5EF4-FFF2-40B4-BE49-F238E27FC236}">
                <a16:creationId xmlns:a16="http://schemas.microsoft.com/office/drawing/2014/main" id="{8FC07C82-4DEC-4196-AD7A-1CF390148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4033" y="2400639"/>
            <a:ext cx="603504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Graphical user interface&#10;&#10;Description automatically generated">
            <a:extLst>
              <a:ext uri="{FF2B5EF4-FFF2-40B4-BE49-F238E27FC236}">
                <a16:creationId xmlns:a16="http://schemas.microsoft.com/office/drawing/2014/main" id="{083190AF-64DB-EF4B-B157-2115FC22C585}"/>
              </a:ext>
            </a:extLst>
          </p:cNvPr>
          <p:cNvPicPr>
            <a:picLocks noChangeAspect="1"/>
          </p:cNvPicPr>
          <p:nvPr/>
        </p:nvPicPr>
        <p:blipFill>
          <a:blip r:embed="rId9"/>
          <a:stretch>
            <a:fillRect/>
          </a:stretch>
        </p:blipFill>
        <p:spPr>
          <a:xfrm>
            <a:off x="1274645" y="3533309"/>
            <a:ext cx="2708382" cy="1929722"/>
          </a:xfrm>
          <a:prstGeom prst="rect">
            <a:avLst/>
          </a:prstGeom>
          <a:scene3d>
            <a:camera prst="orthographicFront"/>
            <a:lightRig rig="threePt" dir="t">
              <a:rot lat="0" lon="0" rev="2700000"/>
            </a:lightRig>
          </a:scene3d>
          <a:sp3d contourW="6350">
            <a:bevelT h="38100"/>
            <a:contourClr>
              <a:srgbClr val="C0C0C0"/>
            </a:contourClr>
          </a:sp3d>
        </p:spPr>
      </p:pic>
      <p:sp>
        <p:nvSpPr>
          <p:cNvPr id="211" name="TextBox 2"/>
          <p:cNvSpPr txBox="1"/>
          <p:nvPr/>
        </p:nvSpPr>
        <p:spPr>
          <a:xfrm>
            <a:off x="4631496" y="2556932"/>
            <a:ext cx="6260114" cy="331893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ormAutofit/>
          </a:bodyPr>
          <a:lstStyle>
            <a:lvl1pPr>
              <a:defRPr>
                <a:solidFill>
                  <a:srgbClr val="FFFFFF"/>
                </a:solidFill>
              </a:defRPr>
            </a:lvl1pPr>
          </a:lstStyle>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This is your best contact for help with your paper.</a:t>
            </a: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hlinkClick r:id="rId10"/>
              </a:rPr>
              <a:t>https://westliberty.edu/writing-center/</a:t>
            </a:r>
            <a:endParaRPr lang="en-US" sz="2400" dirty="0">
              <a:solidFill>
                <a:schemeClr val="tx1">
                  <a:lumMod val="85000"/>
                  <a:lumOff val="15000"/>
                </a:schemeClr>
              </a:solidFill>
            </a:endParaRP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On their homepage you can schedule an appointment</a:t>
            </a: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They offer both online and face-to-face appointments</a:t>
            </a:r>
          </a:p>
        </p:txBody>
      </p:sp>
      <p:sp>
        <p:nvSpPr>
          <p:cNvPr id="212" name="TextBox 3"/>
          <p:cNvSpPr txBox="1"/>
          <p:nvPr/>
        </p:nvSpPr>
        <p:spPr>
          <a:xfrm>
            <a:off x="6096001" y="3018622"/>
            <a:ext cx="2522863"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pPr>
              <a:spcAft>
                <a:spcPts val="600"/>
              </a:spcAft>
            </a:pPr>
            <a:endParaRPr/>
          </a:p>
        </p:txBody>
      </p:sp>
      <p:sp>
        <p:nvSpPr>
          <p:cNvPr id="213" name="TextBox 4"/>
          <p:cNvSpPr txBox="1"/>
          <p:nvPr/>
        </p:nvSpPr>
        <p:spPr>
          <a:xfrm>
            <a:off x="7357431" y="4100824"/>
            <a:ext cx="1867554"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defRPr>
            </a:lvl1pPr>
          </a:lstStyle>
          <a:p>
            <a:pPr>
              <a:spcAft>
                <a:spcPts val="600"/>
              </a:spcAft>
            </a:pPr>
            <a:endParaRPr/>
          </a:p>
        </p:txBody>
      </p:sp>
      <p:pic>
        <p:nvPicPr>
          <p:cNvPr id="4" name="Audio Recording Aug 21, 2023 at 11:07:56 AM">
            <a:hlinkClick r:id="" action="ppaction://media"/>
            <a:extLst>
              <a:ext uri="{FF2B5EF4-FFF2-40B4-BE49-F238E27FC236}">
                <a16:creationId xmlns:a16="http://schemas.microsoft.com/office/drawing/2014/main" id="{FEBEBAF7-4C56-45E4-9A5D-0EA44E24DD3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11052" y="594092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8FE4-27FB-DD49-5037-684B10242000}"/>
              </a:ext>
            </a:extLst>
          </p:cNvPr>
          <p:cNvSpPr>
            <a:spLocks noGrp="1"/>
          </p:cNvSpPr>
          <p:nvPr>
            <p:ph type="title" idx="4294967295"/>
          </p:nvPr>
        </p:nvSpPr>
        <p:spPr>
          <a:xfrm>
            <a:off x="10123054" y="2620819"/>
            <a:ext cx="1348510" cy="741218"/>
          </a:xfrm>
        </p:spPr>
        <p:txBody>
          <a:bodyPr vert="horz" lIns="91440" tIns="45720" rIns="91440" bIns="45720" rtlCol="0" anchor="b">
            <a:normAutofit fontScale="90000"/>
          </a:bodyPr>
          <a:lstStyle/>
          <a:p>
            <a:pPr>
              <a:lnSpc>
                <a:spcPct val="90000"/>
              </a:lnSpc>
            </a:pPr>
            <a:r>
              <a:rPr lang="en-US" sz="2000" dirty="0"/>
              <a:t>Download this super helpful guide!</a:t>
            </a:r>
          </a:p>
        </p:txBody>
      </p:sp>
      <p:pic>
        <p:nvPicPr>
          <p:cNvPr id="21" name="Picture 20" descr="A screenshot of a search box&#10;&#10;Description automatically generated">
            <a:extLst>
              <a:ext uri="{FF2B5EF4-FFF2-40B4-BE49-F238E27FC236}">
                <a16:creationId xmlns:a16="http://schemas.microsoft.com/office/drawing/2014/main" id="{C3C72026-CCD4-57F0-0632-1D8D877484F9}"/>
              </a:ext>
            </a:extLst>
          </p:cNvPr>
          <p:cNvPicPr>
            <a:picLocks noChangeAspect="1"/>
          </p:cNvPicPr>
          <p:nvPr/>
        </p:nvPicPr>
        <p:blipFill>
          <a:blip r:embed="rId6"/>
          <a:stretch>
            <a:fillRect/>
          </a:stretch>
        </p:blipFill>
        <p:spPr>
          <a:xfrm>
            <a:off x="1440873" y="0"/>
            <a:ext cx="8829964" cy="686529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2" name="Ink 21">
                <a:extLst>
                  <a:ext uri="{FF2B5EF4-FFF2-40B4-BE49-F238E27FC236}">
                    <a16:creationId xmlns:a16="http://schemas.microsoft.com/office/drawing/2014/main" id="{430C514D-531F-1417-3F39-D022EDC7A62A}"/>
                  </a:ext>
                </a:extLst>
              </p14:cNvPr>
              <p14:cNvContentPartPr/>
              <p14:nvPr/>
            </p14:nvContentPartPr>
            <p14:xfrm>
              <a:off x="7929087" y="740662"/>
              <a:ext cx="986400" cy="334800"/>
            </p14:xfrm>
          </p:contentPart>
        </mc:Choice>
        <mc:Fallback xmlns="">
          <p:pic>
            <p:nvPicPr>
              <p:cNvPr id="22" name="Ink 21">
                <a:extLst>
                  <a:ext uri="{FF2B5EF4-FFF2-40B4-BE49-F238E27FC236}">
                    <a16:creationId xmlns:a16="http://schemas.microsoft.com/office/drawing/2014/main" id="{430C514D-531F-1417-3F39-D022EDC7A62A}"/>
                  </a:ext>
                </a:extLst>
              </p:cNvPr>
              <p:cNvPicPr/>
              <p:nvPr/>
            </p:nvPicPr>
            <p:blipFill>
              <a:blip r:embed="rId8"/>
              <a:stretch>
                <a:fillRect/>
              </a:stretch>
            </p:blipFill>
            <p:spPr>
              <a:xfrm>
                <a:off x="7920087" y="732022"/>
                <a:ext cx="1004040" cy="352440"/>
              </a:xfrm>
              <a:prstGeom prst="rect">
                <a:avLst/>
              </a:prstGeom>
            </p:spPr>
          </p:pic>
        </mc:Fallback>
      </mc:AlternateContent>
      <p:pic>
        <p:nvPicPr>
          <p:cNvPr id="3" name="Audio Recording Aug 21, 2023 at 11:08:20 AM">
            <a:hlinkClick r:id="" action="ppaction://media"/>
            <a:extLst>
              <a:ext uri="{FF2B5EF4-FFF2-40B4-BE49-F238E27FC236}">
                <a16:creationId xmlns:a16="http://schemas.microsoft.com/office/drawing/2014/main" id="{B51E18E3-9ED6-E49A-88B6-D6FC051A52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9200" y="5961520"/>
            <a:ext cx="812800" cy="812800"/>
          </a:xfrm>
          <a:prstGeom prst="rect">
            <a:avLst/>
          </a:prstGeom>
        </p:spPr>
      </p:pic>
    </p:spTree>
    <p:extLst>
      <p:ext uri="{BB962C8B-B14F-4D97-AF65-F5344CB8AC3E}">
        <p14:creationId xmlns:p14="http://schemas.microsoft.com/office/powerpoint/2010/main" val="12787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B1CA-5BDC-C94D-8750-69E061CCEE1D}"/>
              </a:ext>
            </a:extLst>
          </p:cNvPr>
          <p:cNvSpPr>
            <a:spLocks noGrp="1"/>
          </p:cNvSpPr>
          <p:nvPr>
            <p:ph type="title"/>
          </p:nvPr>
        </p:nvSpPr>
        <p:spPr>
          <a:xfrm>
            <a:off x="1295402" y="982132"/>
            <a:ext cx="9601196" cy="1303867"/>
          </a:xfrm>
        </p:spPr>
        <p:txBody>
          <a:bodyPr>
            <a:normAutofit/>
          </a:bodyPr>
          <a:lstStyle/>
          <a:p>
            <a:r>
              <a:rPr lang="en-US">
                <a:solidFill>
                  <a:srgbClr val="262626"/>
                </a:solidFill>
              </a:rPr>
              <a:t>How to contact me:</a:t>
            </a:r>
          </a:p>
        </p:txBody>
      </p:sp>
      <p:graphicFrame>
        <p:nvGraphicFramePr>
          <p:cNvPr id="5" name="Content Placeholder 2">
            <a:extLst>
              <a:ext uri="{FF2B5EF4-FFF2-40B4-BE49-F238E27FC236}">
                <a16:creationId xmlns:a16="http://schemas.microsoft.com/office/drawing/2014/main" id="{BC099A51-6749-4223-5F9E-B763A62E1DF2}"/>
              </a:ext>
            </a:extLst>
          </p:cNvPr>
          <p:cNvGraphicFramePr>
            <a:graphicFrameLocks noGrp="1"/>
          </p:cNvGraphicFramePr>
          <p:nvPr>
            <p:ph idx="1"/>
            <p:extLst>
              <p:ext uri="{D42A27DB-BD31-4B8C-83A1-F6EECF244321}">
                <p14:modId xmlns:p14="http://schemas.microsoft.com/office/powerpoint/2010/main" val="71310973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Recording Aug 21, 2023 at 11:09:29 AM">
            <a:hlinkClick r:id="" action="ppaction://media"/>
            <a:extLst>
              <a:ext uri="{FF2B5EF4-FFF2-40B4-BE49-F238E27FC236}">
                <a16:creationId xmlns:a16="http://schemas.microsoft.com/office/drawing/2014/main" id="{64904D65-3094-27CC-09B8-83E357A162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76000" y="6045200"/>
            <a:ext cx="812800" cy="812800"/>
          </a:xfrm>
          <a:prstGeom prst="rect">
            <a:avLst/>
          </a:prstGeom>
        </p:spPr>
      </p:pic>
    </p:spTree>
    <p:extLst>
      <p:ext uri="{BB962C8B-B14F-4D97-AF65-F5344CB8AC3E}">
        <p14:creationId xmlns:p14="http://schemas.microsoft.com/office/powerpoint/2010/main" val="18408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 forward and make me proud</a:t>
            </a:r>
          </a:p>
        </p:txBody>
      </p:sp>
      <p:pic>
        <p:nvPicPr>
          <p:cNvPr id="6" name="Content Placeholder 5">
            <a:extLst>
              <a:ext uri="{FF2B5EF4-FFF2-40B4-BE49-F238E27FC236}">
                <a16:creationId xmlns:a16="http://schemas.microsoft.com/office/drawing/2014/main" id="{59368991-A53B-D342-BA2D-7D9483D028D7}"/>
              </a:ext>
            </a:extLst>
          </p:cNvPr>
          <p:cNvPicPr>
            <a:picLocks noGrp="1" noChangeAspect="1"/>
          </p:cNvPicPr>
          <p:nvPr>
            <p:ph idx="1"/>
          </p:nvPr>
        </p:nvPicPr>
        <p:blipFill>
          <a:blip r:embed="rId5"/>
          <a:stretch>
            <a:fillRect/>
          </a:stretch>
        </p:blipFill>
        <p:spPr>
          <a:xfrm>
            <a:off x="2921000" y="2895600"/>
            <a:ext cx="6350000" cy="2641600"/>
          </a:xfrm>
        </p:spPr>
      </p:pic>
      <p:pic>
        <p:nvPicPr>
          <p:cNvPr id="3" name="Audio Recording Aug 21, 2023 at 11:09:49 AM">
            <a:hlinkClick r:id="" action="ppaction://media"/>
            <a:extLst>
              <a:ext uri="{FF2B5EF4-FFF2-40B4-BE49-F238E27FC236}">
                <a16:creationId xmlns:a16="http://schemas.microsoft.com/office/drawing/2014/main" id="{56AE2BD1-E78F-5CB2-B86A-2905F96EF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72632"/>
            <a:ext cx="812800" cy="812800"/>
          </a:xfrm>
          <a:prstGeom prst="rect">
            <a:avLst/>
          </a:prstGeom>
        </p:spPr>
      </p:pic>
    </p:spTree>
    <p:extLst>
      <p:ext uri="{BB962C8B-B14F-4D97-AF65-F5344CB8AC3E}">
        <p14:creationId xmlns:p14="http://schemas.microsoft.com/office/powerpoint/2010/main" val="77338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3CF1-47F2-5A50-53B2-B234BD1589B8}"/>
              </a:ext>
            </a:extLst>
          </p:cNvPr>
          <p:cNvSpPr>
            <a:spLocks noGrp="1"/>
          </p:cNvSpPr>
          <p:nvPr>
            <p:ph type="title"/>
          </p:nvPr>
        </p:nvSpPr>
        <p:spPr/>
        <p:txBody>
          <a:bodyPr/>
          <a:lstStyle/>
          <a:p>
            <a:r>
              <a:rPr lang="en-US" dirty="0"/>
              <a:t>Sometimes you need an adultier adult</a:t>
            </a:r>
          </a:p>
        </p:txBody>
      </p:sp>
      <p:pic>
        <p:nvPicPr>
          <p:cNvPr id="6" name="Content Placeholder 5" descr="A black background with white text&#10;&#10;Description automatically generated with medium confidence">
            <a:extLst>
              <a:ext uri="{FF2B5EF4-FFF2-40B4-BE49-F238E27FC236}">
                <a16:creationId xmlns:a16="http://schemas.microsoft.com/office/drawing/2014/main" id="{08CAA6D3-6F61-4063-48AE-7B5D767B4BC6}"/>
              </a:ext>
            </a:extLst>
          </p:cNvPr>
          <p:cNvPicPr>
            <a:picLocks noGrp="1" noChangeAspect="1"/>
          </p:cNvPicPr>
          <p:nvPr>
            <p:ph sz="quarter" idx="13"/>
          </p:nvPr>
        </p:nvPicPr>
        <p:blipFill>
          <a:blip r:embed="rId5"/>
          <a:stretch>
            <a:fillRect/>
          </a:stretch>
        </p:blipFill>
        <p:spPr>
          <a:xfrm>
            <a:off x="1754981" y="2366963"/>
            <a:ext cx="3424237" cy="3424237"/>
          </a:xfrm>
        </p:spPr>
      </p:pic>
      <p:sp>
        <p:nvSpPr>
          <p:cNvPr id="4" name="Content Placeholder 3">
            <a:extLst>
              <a:ext uri="{FF2B5EF4-FFF2-40B4-BE49-F238E27FC236}">
                <a16:creationId xmlns:a16="http://schemas.microsoft.com/office/drawing/2014/main" id="{9BA03176-D535-A952-AE9F-9375530C1422}"/>
              </a:ext>
            </a:extLst>
          </p:cNvPr>
          <p:cNvSpPr>
            <a:spLocks noGrp="1"/>
          </p:cNvSpPr>
          <p:nvPr>
            <p:ph sz="quarter" idx="14"/>
          </p:nvPr>
        </p:nvSpPr>
        <p:spPr/>
        <p:txBody>
          <a:bodyPr>
            <a:normAutofit fontScale="92500" lnSpcReduction="10000"/>
          </a:bodyPr>
          <a:lstStyle/>
          <a:p>
            <a:r>
              <a:rPr lang="en-US" dirty="0"/>
              <a:t>Are you adults? Yes.</a:t>
            </a:r>
          </a:p>
          <a:p>
            <a:r>
              <a:rPr lang="en-US" dirty="0"/>
              <a:t>Do you feel like an adult all the time? No. </a:t>
            </a:r>
          </a:p>
          <a:p>
            <a:r>
              <a:rPr lang="en-US" dirty="0"/>
              <a:t>Sometimes you need someone with a few more adulting experience points under their belt to explain things</a:t>
            </a:r>
          </a:p>
          <a:p>
            <a:r>
              <a:rPr lang="en-US" dirty="0"/>
              <a:t>You can come ask questions that you feel like you “should know” or “should understand”</a:t>
            </a:r>
          </a:p>
          <a:p>
            <a:r>
              <a:rPr lang="en-US" dirty="0"/>
              <a:t>It doesn’t have to be academically related</a:t>
            </a:r>
          </a:p>
        </p:txBody>
      </p:sp>
      <p:pic>
        <p:nvPicPr>
          <p:cNvPr id="3" name="Audio Recording Aug 21, 2023 at 10:23:18 AM">
            <a:hlinkClick r:id="" action="ppaction://media"/>
            <a:extLst>
              <a:ext uri="{FF2B5EF4-FFF2-40B4-BE49-F238E27FC236}">
                <a16:creationId xmlns:a16="http://schemas.microsoft.com/office/drawing/2014/main" id="{5E755178-B5EB-9E4C-7944-3DB82EC372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8248"/>
            <a:ext cx="812800" cy="812800"/>
          </a:xfrm>
          <a:prstGeom prst="rect">
            <a:avLst/>
          </a:prstGeom>
        </p:spPr>
      </p:pic>
    </p:spTree>
    <p:extLst>
      <p:ext uri="{BB962C8B-B14F-4D97-AF65-F5344CB8AC3E}">
        <p14:creationId xmlns:p14="http://schemas.microsoft.com/office/powerpoint/2010/main" val="27590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8" name="Straight Connector 17">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1" name="Rectangle 20">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3" name="Picture 22">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6" name="Picture 25">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442A7D6F-7334-1846-8472-FD9F333637C3}"/>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4100"/>
              <a:t>What resources can I offer you</a:t>
            </a:r>
          </a:p>
        </p:txBody>
      </p:sp>
      <p:sp>
        <p:nvSpPr>
          <p:cNvPr id="28" name="Rectangle 27">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Books on a shelf">
            <a:extLst>
              <a:ext uri="{FF2B5EF4-FFF2-40B4-BE49-F238E27FC236}">
                <a16:creationId xmlns:a16="http://schemas.microsoft.com/office/drawing/2014/main" id="{73F6B221-5D86-EC45-862E-F79DDA0DBCDB}"/>
              </a:ext>
            </a:extLst>
          </p:cNvPr>
          <p:cNvPicPr>
            <a:picLocks noGrp="1" noChangeAspect="1"/>
          </p:cNvPicPr>
          <p:nvPr>
            <p:ph sz="quarter" idx="14"/>
          </p:nvPr>
        </p:nvPicPr>
        <p:blipFill rotWithShape="1">
          <a:blip r:embed="rId8"/>
          <a:srcRect l="6981" r="1703" b="-2"/>
          <a:stretch/>
        </p:blipFill>
        <p:spPr>
          <a:xfrm>
            <a:off x="1412683" y="1410208"/>
            <a:ext cx="5278777" cy="3858780"/>
          </a:xfrm>
          <a:prstGeom prst="rect">
            <a:avLst/>
          </a:prstGeom>
        </p:spPr>
      </p:pic>
      <p:cxnSp>
        <p:nvCxnSpPr>
          <p:cNvPr id="30" name="Straight Connector 29">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72DD4CCE-3F96-4DC6-A9EA-8B15B341C858}"/>
              </a:ext>
            </a:extLst>
          </p:cNvPr>
          <p:cNvGraphicFramePr>
            <a:graphicFrameLocks noGrp="1"/>
          </p:cNvGraphicFramePr>
          <p:nvPr>
            <p:ph sz="quarter" idx="13"/>
            <p:extLst>
              <p:ext uri="{D42A27DB-BD31-4B8C-83A1-F6EECF244321}">
                <p14:modId xmlns:p14="http://schemas.microsoft.com/office/powerpoint/2010/main" val="2032402947"/>
              </p:ext>
            </p:extLst>
          </p:nvPr>
        </p:nvGraphicFramePr>
        <p:xfrm>
          <a:off x="7535824" y="2556932"/>
          <a:ext cx="3360771" cy="3318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Audio Recording Aug 21, 2023 at 10:23:52 AM">
            <a:hlinkClick r:id="" action="ppaction://media"/>
            <a:extLst>
              <a:ext uri="{FF2B5EF4-FFF2-40B4-BE49-F238E27FC236}">
                <a16:creationId xmlns:a16="http://schemas.microsoft.com/office/drawing/2014/main" id="{6F30421B-F524-E205-7D08-4A7E807F685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76000" y="6045200"/>
            <a:ext cx="812800" cy="812800"/>
          </a:xfrm>
          <a:prstGeom prst="rect">
            <a:avLst/>
          </a:prstGeom>
        </p:spPr>
      </p:pic>
    </p:spTree>
    <p:extLst>
      <p:ext uri="{BB962C8B-B14F-4D97-AF65-F5344CB8AC3E}">
        <p14:creationId xmlns:p14="http://schemas.microsoft.com/office/powerpoint/2010/main" val="424787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31" name="Group 10">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32" name="Straight Connector 16">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33" name="Group 18">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34" name="Rectangle 19">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EAED34B5-999C-DA4F-A7FA-61EB68587FA3}"/>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200" dirty="0"/>
              <a:t>Databases aren’t like google</a:t>
            </a:r>
          </a:p>
        </p:txBody>
      </p:sp>
      <p:cxnSp>
        <p:nvCxnSpPr>
          <p:cNvPr id="35" name="Straight Connector 26">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7C4B0A3-52C6-CD48-83D2-086870013B6A}"/>
              </a:ext>
            </a:extLst>
          </p:cNvPr>
          <p:cNvSpPr>
            <a:spLocks noGrp="1"/>
          </p:cNvSpPr>
          <p:nvPr>
            <p:ph sz="quarter" idx="13"/>
          </p:nvPr>
        </p:nvSpPr>
        <p:spPr>
          <a:xfrm>
            <a:off x="1295401" y="2493774"/>
            <a:ext cx="3660057" cy="3382094"/>
          </a:xfrm>
        </p:spPr>
        <p:txBody>
          <a:bodyPr vert="horz" lIns="91440" tIns="45720" rIns="91440" bIns="45720" rtlCol="0" anchor="t">
            <a:normAutofit lnSpcReduction="10000"/>
          </a:bodyPr>
          <a:lstStyle/>
          <a:p>
            <a:pPr algn="ctr"/>
            <a:r>
              <a:rPr lang="en-US" dirty="0"/>
              <a:t>Their search algorithms are much older</a:t>
            </a:r>
          </a:p>
          <a:p>
            <a:pPr algn="ctr"/>
            <a:r>
              <a:rPr lang="en-US" dirty="0"/>
              <a:t>They’re not intuitive</a:t>
            </a:r>
          </a:p>
          <a:p>
            <a:pPr algn="ctr"/>
            <a:r>
              <a:rPr lang="en-US" dirty="0"/>
              <a:t>You have to be very deliberate and specific about your search terms</a:t>
            </a:r>
          </a:p>
          <a:p>
            <a:pPr algn="ctr"/>
            <a:r>
              <a:rPr lang="en-US" dirty="0"/>
              <a:t>They require login credentials</a:t>
            </a:r>
          </a:p>
          <a:p>
            <a:pPr algn="ctr"/>
            <a:endParaRPr lang="en-US" sz="1600" dirty="0"/>
          </a:p>
        </p:txBody>
      </p:sp>
      <p:pic>
        <p:nvPicPr>
          <p:cNvPr id="6" name="Content Placeholder 5">
            <a:extLst>
              <a:ext uri="{FF2B5EF4-FFF2-40B4-BE49-F238E27FC236}">
                <a16:creationId xmlns:a16="http://schemas.microsoft.com/office/drawing/2014/main" id="{BFF53AD7-DA08-7840-B902-32F5DB037F3B}"/>
              </a:ext>
            </a:extLst>
          </p:cNvPr>
          <p:cNvPicPr>
            <a:picLocks noGrp="1" noChangeAspect="1"/>
          </p:cNvPicPr>
          <p:nvPr>
            <p:ph sz="quarter" idx="14"/>
          </p:nvPr>
        </p:nvPicPr>
        <p:blipFill>
          <a:blip r:embed="rId8"/>
          <a:stretch>
            <a:fillRect/>
          </a:stretch>
        </p:blipFill>
        <p:spPr>
          <a:xfrm>
            <a:off x="5418668" y="1838388"/>
            <a:ext cx="5469466" cy="3181220"/>
          </a:xfrm>
          <a:prstGeom prst="rect">
            <a:avLst/>
          </a:prstGeom>
          <a:ln w="57150" cmpd="thickThin">
            <a:solidFill>
              <a:schemeClr val="tx1">
                <a:lumMod val="50000"/>
                <a:lumOff val="50000"/>
              </a:schemeClr>
            </a:solidFill>
            <a:miter lim="800000"/>
          </a:ln>
          <a:scene3d>
            <a:camera prst="orthographicFront"/>
            <a:lightRig rig="threePt" dir="t">
              <a:rot lat="0" lon="0" rev="2700000"/>
            </a:lightRig>
          </a:scene3d>
          <a:sp3d contourW="6350">
            <a:bevelT h="38100"/>
            <a:contourClr>
              <a:srgbClr val="C0C0C0"/>
            </a:contourClr>
          </a:sp3d>
        </p:spPr>
      </p:pic>
      <p:pic>
        <p:nvPicPr>
          <p:cNvPr id="4" name="Audio Recording Aug 21, 2023 at 10:25:54 AM">
            <a:hlinkClick r:id="" action="ppaction://media"/>
            <a:extLst>
              <a:ext uri="{FF2B5EF4-FFF2-40B4-BE49-F238E27FC236}">
                <a16:creationId xmlns:a16="http://schemas.microsoft.com/office/drawing/2014/main" id="{B90F2A9A-0C37-7A97-36C4-1D6EF61620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68012" y="5593542"/>
            <a:ext cx="812800" cy="812800"/>
          </a:xfrm>
          <a:prstGeom prst="rect">
            <a:avLst/>
          </a:prstGeom>
        </p:spPr>
      </p:pic>
    </p:spTree>
    <p:extLst>
      <p:ext uri="{BB962C8B-B14F-4D97-AF65-F5344CB8AC3E}">
        <p14:creationId xmlns:p14="http://schemas.microsoft.com/office/powerpoint/2010/main" val="35172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84" name="Group 63">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65" name="Picture 64">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6" name="Rectangle 65">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68" name="Picture 67">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85" name="Straight Connector 69">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86" name="Group 71">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87" name="Rectangle 72">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5" name="Picture 74">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6" name="Rectangle 75">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8" name="Picture 77">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30402AC-C285-DA41-BDAE-DCE554260D26}"/>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3700"/>
              <a:t>Why Can’t I Just Google Things?</a:t>
            </a:r>
          </a:p>
        </p:txBody>
      </p:sp>
      <p:sp>
        <p:nvSpPr>
          <p:cNvPr id="88" name="Rectangle 79">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white sticker with brown text&#10;&#10;Description automatically generated">
            <a:extLst>
              <a:ext uri="{FF2B5EF4-FFF2-40B4-BE49-F238E27FC236}">
                <a16:creationId xmlns:a16="http://schemas.microsoft.com/office/drawing/2014/main" id="{A7B40DA9-BFD3-5B1F-91EB-C2F5C7532F5C}"/>
              </a:ext>
            </a:extLst>
          </p:cNvPr>
          <p:cNvPicPr>
            <a:picLocks noGrp="1" noChangeAspect="1"/>
          </p:cNvPicPr>
          <p:nvPr>
            <p:ph sz="quarter" idx="13"/>
          </p:nvPr>
        </p:nvPicPr>
        <p:blipFill rotWithShape="1">
          <a:blip r:embed="rId8"/>
          <a:srcRect t="17697" b="9203"/>
          <a:stretch/>
        </p:blipFill>
        <p:spPr>
          <a:xfrm>
            <a:off x="1412683" y="1410208"/>
            <a:ext cx="5278777" cy="3858780"/>
          </a:xfrm>
          <a:prstGeom prst="rect">
            <a:avLst/>
          </a:prstGeom>
        </p:spPr>
      </p:pic>
      <p:cxnSp>
        <p:nvCxnSpPr>
          <p:cNvPr id="89" name="Straight Connector 81">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487BE7EA-DD16-6E4C-BB8B-69DFA03E0208}"/>
              </a:ext>
            </a:extLst>
          </p:cNvPr>
          <p:cNvSpPr>
            <a:spLocks noGrp="1"/>
          </p:cNvSpPr>
          <p:nvPr>
            <p:ph sz="quarter" idx="14"/>
          </p:nvPr>
        </p:nvSpPr>
        <p:spPr>
          <a:xfrm>
            <a:off x="7535824" y="2556932"/>
            <a:ext cx="3360771" cy="3318936"/>
          </a:xfrm>
        </p:spPr>
        <p:txBody>
          <a:bodyPr vert="horz" lIns="91440" tIns="45720" rIns="91440" bIns="45720" rtlCol="0" anchor="t">
            <a:normAutofit/>
          </a:bodyPr>
          <a:lstStyle/>
          <a:p>
            <a:pPr>
              <a:lnSpc>
                <a:spcPct val="90000"/>
              </a:lnSpc>
            </a:pPr>
            <a:r>
              <a:rPr lang="en-US" sz="2000" dirty="0"/>
              <a:t>I bow to the prowess of young adult sleuthing skills</a:t>
            </a:r>
          </a:p>
          <a:p>
            <a:pPr lvl="1">
              <a:lnSpc>
                <a:spcPct val="90000"/>
              </a:lnSpc>
            </a:pPr>
            <a:r>
              <a:rPr lang="en-US" dirty="0" err="1">
                <a:solidFill>
                  <a:srgbClr val="7030A0"/>
                </a:solidFill>
              </a:rPr>
              <a:t>Ya’ll</a:t>
            </a:r>
            <a:r>
              <a:rPr lang="en-US" dirty="0">
                <a:solidFill>
                  <a:srgbClr val="7030A0"/>
                </a:solidFill>
              </a:rPr>
              <a:t> are terrifying</a:t>
            </a:r>
          </a:p>
          <a:p>
            <a:pPr>
              <a:lnSpc>
                <a:spcPct val="90000"/>
              </a:lnSpc>
            </a:pPr>
            <a:r>
              <a:rPr lang="en-US" sz="2000" dirty="0"/>
              <a:t>Big Data is smarter though</a:t>
            </a:r>
          </a:p>
          <a:p>
            <a:pPr>
              <a:lnSpc>
                <a:spcPct val="90000"/>
              </a:lnSpc>
            </a:pPr>
            <a:r>
              <a:rPr lang="en-US" sz="2000" dirty="0"/>
              <a:t>Copyright law</a:t>
            </a:r>
          </a:p>
          <a:p>
            <a:pPr>
              <a:lnSpc>
                <a:spcPct val="90000"/>
              </a:lnSpc>
            </a:pPr>
            <a:r>
              <a:rPr lang="en-US" sz="2000" dirty="0"/>
              <a:t>Paywalls are getting more extreme</a:t>
            </a:r>
          </a:p>
          <a:p>
            <a:pPr>
              <a:lnSpc>
                <a:spcPct val="90000"/>
              </a:lnSpc>
            </a:pPr>
            <a:endParaRPr lang="en-US" sz="1500" dirty="0"/>
          </a:p>
        </p:txBody>
      </p:sp>
      <p:pic>
        <p:nvPicPr>
          <p:cNvPr id="3" name="Audio Recording Aug 21, 2023 at 10:27:06 AM">
            <a:hlinkClick r:id="" action="ppaction://media"/>
            <a:extLst>
              <a:ext uri="{FF2B5EF4-FFF2-40B4-BE49-F238E27FC236}">
                <a16:creationId xmlns:a16="http://schemas.microsoft.com/office/drawing/2014/main" id="{CD5D62F5-90E3-035D-C2B4-892E589000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9092" y="6145907"/>
            <a:ext cx="812800" cy="812800"/>
          </a:xfrm>
          <a:prstGeom prst="rect">
            <a:avLst/>
          </a:prstGeom>
        </p:spPr>
      </p:pic>
    </p:spTree>
    <p:extLst>
      <p:ext uri="{BB962C8B-B14F-4D97-AF65-F5344CB8AC3E}">
        <p14:creationId xmlns:p14="http://schemas.microsoft.com/office/powerpoint/2010/main" val="21931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D3C4-2B3F-4B49-83D0-F545CE650419}"/>
              </a:ext>
            </a:extLst>
          </p:cNvPr>
          <p:cNvSpPr>
            <a:spLocks noGrp="1"/>
          </p:cNvSpPr>
          <p:nvPr>
            <p:ph type="title"/>
          </p:nvPr>
        </p:nvSpPr>
        <p:spPr/>
        <p:txBody>
          <a:bodyPr vert="horz" lIns="91440" tIns="45720" rIns="91440" bIns="45720" rtlCol="0">
            <a:normAutofit/>
          </a:bodyPr>
          <a:lstStyle/>
          <a:p>
            <a:pPr>
              <a:lnSpc>
                <a:spcPct val="90000"/>
              </a:lnSpc>
            </a:pPr>
            <a:r>
              <a:rPr lang="en-US" sz="4100" dirty="0"/>
              <a:t>How to access the databases</a:t>
            </a:r>
          </a:p>
        </p:txBody>
      </p:sp>
      <p:sp>
        <p:nvSpPr>
          <p:cNvPr id="11" name="Content Placeholder 10">
            <a:extLst>
              <a:ext uri="{FF2B5EF4-FFF2-40B4-BE49-F238E27FC236}">
                <a16:creationId xmlns:a16="http://schemas.microsoft.com/office/drawing/2014/main" id="{77D7BC71-D1AD-3A0F-D98A-4DCAEB128186}"/>
              </a:ext>
            </a:extLst>
          </p:cNvPr>
          <p:cNvSpPr>
            <a:spLocks noGrp="1"/>
          </p:cNvSpPr>
          <p:nvPr>
            <p:ph sz="half" idx="1"/>
          </p:nvPr>
        </p:nvSpPr>
        <p:spPr/>
        <p:txBody>
          <a:bodyPr>
            <a:normAutofit/>
          </a:bodyPr>
          <a:lstStyle/>
          <a:p>
            <a:r>
              <a:rPr lang="en-US" dirty="0"/>
              <a:t>Main library homepage</a:t>
            </a:r>
          </a:p>
          <a:p>
            <a:r>
              <a:rPr lang="en-US" dirty="0"/>
              <a:t>Search books tool bar</a:t>
            </a:r>
          </a:p>
          <a:p>
            <a:r>
              <a:rPr lang="en-US" dirty="0"/>
              <a:t>Search database list</a:t>
            </a:r>
          </a:p>
          <a:p>
            <a:r>
              <a:rPr lang="en-US" dirty="0"/>
              <a:t>Search all databases</a:t>
            </a:r>
          </a:p>
        </p:txBody>
      </p:sp>
      <p:pic>
        <p:nvPicPr>
          <p:cNvPr id="19" name="Content Placeholder 18" descr="A screenshot of a search box&#10;&#10;Description automatically generated">
            <a:extLst>
              <a:ext uri="{FF2B5EF4-FFF2-40B4-BE49-F238E27FC236}">
                <a16:creationId xmlns:a16="http://schemas.microsoft.com/office/drawing/2014/main" id="{C9031B28-3008-E2C8-A7C9-D41CEB2F5E1A}"/>
              </a:ext>
            </a:extLst>
          </p:cNvPr>
          <p:cNvPicPr>
            <a:picLocks noGrp="1" noChangeAspect="1"/>
          </p:cNvPicPr>
          <p:nvPr>
            <p:ph sz="half" idx="2"/>
          </p:nvPr>
        </p:nvPicPr>
        <p:blipFill>
          <a:blip r:embed="rId6"/>
          <a:stretch>
            <a:fillRect/>
          </a:stretch>
        </p:blipFill>
        <p:spPr>
          <a:xfrm>
            <a:off x="6397870" y="2560638"/>
            <a:ext cx="4285760" cy="3309937"/>
          </a:xfrm>
        </p:spPr>
      </p:pic>
      <p:cxnSp>
        <p:nvCxnSpPr>
          <p:cNvPr id="9" name="Straight Arrow Connector 8">
            <a:extLst>
              <a:ext uri="{FF2B5EF4-FFF2-40B4-BE49-F238E27FC236}">
                <a16:creationId xmlns:a16="http://schemas.microsoft.com/office/drawing/2014/main" id="{B2F85CDE-B4F1-05B9-6EE8-F15248C53882}"/>
              </a:ext>
            </a:extLst>
          </p:cNvPr>
          <p:cNvCxnSpPr/>
          <p:nvPr/>
        </p:nvCxnSpPr>
        <p:spPr>
          <a:xfrm flipH="1">
            <a:off x="7977775" y="4194747"/>
            <a:ext cx="3870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E2071A0-7501-93DB-E090-6C008213140A}"/>
              </a:ext>
            </a:extLst>
          </p:cNvPr>
          <p:cNvCxnSpPr/>
          <p:nvPr/>
        </p:nvCxnSpPr>
        <p:spPr>
          <a:xfrm flipH="1">
            <a:off x="4354170" y="3306556"/>
            <a:ext cx="5329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9D2C97-7CE2-416C-6B45-5EEB35CEC9FD}"/>
              </a:ext>
            </a:extLst>
          </p:cNvPr>
          <p:cNvCxnSpPr/>
          <p:nvPr/>
        </p:nvCxnSpPr>
        <p:spPr>
          <a:xfrm flipH="1">
            <a:off x="8629074" y="5758224"/>
            <a:ext cx="375858"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E9D9C5DB-2AFB-4826-22B2-579F5EFE8D79}"/>
              </a:ext>
            </a:extLst>
          </p:cNvPr>
          <p:cNvCxnSpPr/>
          <p:nvPr/>
        </p:nvCxnSpPr>
        <p:spPr>
          <a:xfrm flipH="1">
            <a:off x="4124616" y="3820060"/>
            <a:ext cx="375858"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E6584996-F93C-018F-D706-4D24EAA7B35D}"/>
              </a:ext>
            </a:extLst>
          </p:cNvPr>
          <p:cNvCxnSpPr/>
          <p:nvPr/>
        </p:nvCxnSpPr>
        <p:spPr>
          <a:xfrm flipH="1">
            <a:off x="9175639" y="5149194"/>
            <a:ext cx="484785"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8" name="Straight Arrow Connector 37">
            <a:extLst>
              <a:ext uri="{FF2B5EF4-FFF2-40B4-BE49-F238E27FC236}">
                <a16:creationId xmlns:a16="http://schemas.microsoft.com/office/drawing/2014/main" id="{212A5B79-0BB6-F919-F54B-254F043C2045}"/>
              </a:ext>
            </a:extLst>
          </p:cNvPr>
          <p:cNvCxnSpPr/>
          <p:nvPr/>
        </p:nvCxnSpPr>
        <p:spPr>
          <a:xfrm flipH="1">
            <a:off x="4242309" y="4348542"/>
            <a:ext cx="484785"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3" name="Audio Recording Aug 21, 2023 at 10:27:40 AM">
            <a:hlinkClick r:id="" action="ppaction://media"/>
            <a:extLst>
              <a:ext uri="{FF2B5EF4-FFF2-40B4-BE49-F238E27FC236}">
                <a16:creationId xmlns:a16="http://schemas.microsoft.com/office/drawing/2014/main" id="{FA2682DB-8D75-6671-2D62-7B6F5FD99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7456" y="5712504"/>
            <a:ext cx="812800" cy="812800"/>
          </a:xfrm>
          <a:prstGeom prst="rect">
            <a:avLst/>
          </a:prstGeom>
        </p:spPr>
      </p:pic>
    </p:spTree>
    <p:extLst>
      <p:ext uri="{BB962C8B-B14F-4D97-AF65-F5344CB8AC3E}">
        <p14:creationId xmlns:p14="http://schemas.microsoft.com/office/powerpoint/2010/main" val="39248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{BFA05EE3-A3B8-D442-90F7-8C1C91CEE3E5}tf10001064</Template>
  <TotalTime>1659</TotalTime>
  <Words>4286</Words>
  <Application>Microsoft Macintosh PowerPoint</Application>
  <PresentationFormat>Widescreen</PresentationFormat>
  <Paragraphs>263</Paragraphs>
  <Slides>48</Slides>
  <Notes>48</Notes>
  <HiddenSlides>0</HiddenSlides>
  <MMClips>47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Garamond</vt:lpstr>
      <vt:lpstr>Organic</vt:lpstr>
      <vt:lpstr>Making Research Easy(ish)</vt:lpstr>
      <vt:lpstr>A little bit about my office</vt:lpstr>
      <vt:lpstr>Confidentiality</vt:lpstr>
      <vt:lpstr>When to come for help</vt:lpstr>
      <vt:lpstr>Sometimes you need an adultier adult</vt:lpstr>
      <vt:lpstr>What resources can I offer you</vt:lpstr>
      <vt:lpstr>Databases aren’t like google</vt:lpstr>
      <vt:lpstr>Why Can’t I Just Google Things?</vt:lpstr>
      <vt:lpstr>How to access the databases</vt:lpstr>
      <vt:lpstr>How to enhance your search</vt:lpstr>
      <vt:lpstr>Use Your Big Kid Words</vt:lpstr>
      <vt:lpstr>Behold the side bar awesomeness</vt:lpstr>
      <vt:lpstr>Search Result citation info</vt:lpstr>
      <vt:lpstr>Article Breakdown</vt:lpstr>
      <vt:lpstr>Wait! I need more help!</vt:lpstr>
      <vt:lpstr>You are the rock star</vt:lpstr>
      <vt:lpstr>What if you came to the library for help, and the articles ended up not being useful?</vt:lpstr>
      <vt:lpstr>Citing your articles</vt:lpstr>
      <vt:lpstr>Citations</vt:lpstr>
      <vt:lpstr>How would your professor even know…</vt:lpstr>
      <vt:lpstr>Citation machines</vt:lpstr>
      <vt:lpstr>Citations done! Right?</vt:lpstr>
      <vt:lpstr>Story Time…</vt:lpstr>
      <vt:lpstr>Important Note</vt:lpstr>
      <vt:lpstr>Journal Articles for the Win!</vt:lpstr>
      <vt:lpstr>APA Style Guide</vt:lpstr>
      <vt:lpstr>Authors</vt:lpstr>
      <vt:lpstr>Less than optimal citations</vt:lpstr>
      <vt:lpstr>MLA Styleguide</vt:lpstr>
      <vt:lpstr>Multiple Authors</vt:lpstr>
      <vt:lpstr>Date Variations</vt:lpstr>
      <vt:lpstr>Not the best situation</vt:lpstr>
      <vt:lpstr>Websites Are Great!</vt:lpstr>
      <vt:lpstr>APA Style Guide</vt:lpstr>
      <vt:lpstr>Date Variations</vt:lpstr>
      <vt:lpstr>Authors and Groups</vt:lpstr>
      <vt:lpstr>MLA Websites</vt:lpstr>
      <vt:lpstr>Disclaimer!</vt:lpstr>
      <vt:lpstr>Authors…or not</vt:lpstr>
      <vt:lpstr>Date Mischief</vt:lpstr>
      <vt:lpstr>Free samples!</vt:lpstr>
      <vt:lpstr>Purdue owl</vt:lpstr>
      <vt:lpstr>Purdue Owl Homepage</vt:lpstr>
      <vt:lpstr>Citation Options</vt:lpstr>
      <vt:lpstr>PowerPoint Presentation</vt:lpstr>
      <vt:lpstr>Download this super helpful guide!</vt:lpstr>
      <vt:lpstr>How to contact me:</vt:lpstr>
      <vt:lpstr>Go forward and make me proud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Graduate Research Easy(ish)</dc:title>
  <dc:creator>Zane, Katy</dc:creator>
  <cp:lastModifiedBy>Zane, Katy</cp:lastModifiedBy>
  <cp:revision>75</cp:revision>
  <dcterms:created xsi:type="dcterms:W3CDTF">2021-09-07T14:35:25Z</dcterms:created>
  <dcterms:modified xsi:type="dcterms:W3CDTF">2023-08-21T15:11:23Z</dcterms:modified>
</cp:coreProperties>
</file>