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1" r:id="rId1"/>
  </p:sldMasterIdLst>
  <p:notesMasterIdLst>
    <p:notesMasterId r:id="rId46"/>
  </p:notesMasterIdLst>
  <p:sldIdLst>
    <p:sldId id="256" r:id="rId2"/>
    <p:sldId id="348" r:id="rId3"/>
    <p:sldId id="349" r:id="rId4"/>
    <p:sldId id="350" r:id="rId5"/>
    <p:sldId id="356" r:id="rId6"/>
    <p:sldId id="257" r:id="rId7"/>
    <p:sldId id="258" r:id="rId8"/>
    <p:sldId id="259" r:id="rId9"/>
    <p:sldId id="260" r:id="rId10"/>
    <p:sldId id="261" r:id="rId11"/>
    <p:sldId id="326" r:id="rId12"/>
    <p:sldId id="328" r:id="rId13"/>
    <p:sldId id="329" r:id="rId14"/>
    <p:sldId id="327" r:id="rId15"/>
    <p:sldId id="330" r:id="rId16"/>
    <p:sldId id="277" r:id="rId17"/>
    <p:sldId id="278" r:id="rId18"/>
    <p:sldId id="279" r:id="rId19"/>
    <p:sldId id="332" r:id="rId20"/>
    <p:sldId id="337" r:id="rId21"/>
    <p:sldId id="338" r:id="rId22"/>
    <p:sldId id="339" r:id="rId23"/>
    <p:sldId id="340" r:id="rId24"/>
    <p:sldId id="341" r:id="rId25"/>
    <p:sldId id="342" r:id="rId26"/>
    <p:sldId id="322" r:id="rId27"/>
    <p:sldId id="323" r:id="rId28"/>
    <p:sldId id="324" r:id="rId29"/>
    <p:sldId id="325" r:id="rId30"/>
    <p:sldId id="319" r:id="rId31"/>
    <p:sldId id="317" r:id="rId32"/>
    <p:sldId id="351" r:id="rId33"/>
    <p:sldId id="357" r:id="rId34"/>
    <p:sldId id="343" r:id="rId35"/>
    <p:sldId id="354" r:id="rId36"/>
    <p:sldId id="358" r:id="rId37"/>
    <p:sldId id="355" r:id="rId38"/>
    <p:sldId id="331" r:id="rId39"/>
    <p:sldId id="344" r:id="rId40"/>
    <p:sldId id="345" r:id="rId41"/>
    <p:sldId id="346" r:id="rId42"/>
    <p:sldId id="347" r:id="rId43"/>
    <p:sldId id="352" r:id="rId44"/>
    <p:sldId id="35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5"/>
    <p:restoredTop sz="94669"/>
  </p:normalViewPr>
  <p:slideViewPr>
    <p:cSldViewPr snapToGrid="0" snapToObjects="1">
      <p:cViewPr varScale="1">
        <p:scale>
          <a:sx n="131" d="100"/>
          <a:sy n="131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7C6E7-3292-884B-A271-36CFCCE2797E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36C97-2781-7344-9BC3-A59C502F6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4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8B9EBBA-996F-894A-B54A-D6246ED52CEA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6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C52C72-DE31-F449-A4ED-4C594FD91407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6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62726E-379B-B349-9EED-81ED093FA806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0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3A1323-8D79-1946-B0D7-40001CF92E9D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4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DFA1846-DA80-1C48-A609-854EA85C59AD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3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302355-E14B-8545-A8F8-0FE83CC9D524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3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640F58-564D-2B4F-AE67-E407BA4FCF45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14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3A34C8-038E-2045-AF43-DF7DBB8E0E9E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3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18C68F-D26B-8F47-958C-23B49CF8A634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0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F5E60-9974-AC48-9591-99C2BB44B7CF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622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9B482E8-6E0E-1B4F-B1FD-C69DB9E858D9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630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2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wresearch.org/fact-tank/2017/06/21/millennials-are-the-most-likely-generation-of-americans-to-use-public-libraries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estliberty.edu/library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mgflip.com/memegenerator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makeameme.org/memegenerator" TargetMode="External"/><Relationship Id="rId4" Type="http://schemas.openxmlformats.org/officeDocument/2006/relationships/hyperlink" Target="http://memebetter.com/generator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giarismtoday.com/2013/05/07/copyright-memes-and-the-perils-of-viral-content/" TargetMode="External"/><Relationship Id="rId2" Type="http://schemas.openxmlformats.org/officeDocument/2006/relationships/hyperlink" Target="https://thelawtog.com/memes-violate-copyright-law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knowyourmeme.com/memes/socially-awkward-penguin" TargetMode="External"/><Relationship Id="rId4" Type="http://schemas.openxmlformats.org/officeDocument/2006/relationships/hyperlink" Target="https://www.publicknowledge.org/news-blog/blogs/copyright-for-meme-makers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E618-65A8-074B-B561-52225D478A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Building a Bibliographic Instruction PowerPoint for Millennials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DC4A5-5B20-F940-AED7-73002DA678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Memes, Millennials, and More </a:t>
            </a:r>
          </a:p>
        </p:txBody>
      </p:sp>
    </p:spTree>
    <p:extLst>
      <p:ext uri="{BB962C8B-B14F-4D97-AF65-F5344CB8AC3E}">
        <p14:creationId xmlns:p14="http://schemas.microsoft.com/office/powerpoint/2010/main" val="181384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FA6322-8BA5-2A47-8EDD-795E7847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Demonstrate the Importance of the Right Database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34C43E-316D-9646-ACD5-E401A4E57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21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Harry potter search </a:t>
            </a:r>
            <a:r>
              <a:rPr lang="mr-IN" dirty="0"/>
              <a:t>–</a:t>
            </a:r>
            <a:r>
              <a:rPr lang="en-US" dirty="0"/>
              <a:t>ProQuest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88" y="2103438"/>
            <a:ext cx="6896423" cy="3932237"/>
          </a:xfrm>
        </p:spPr>
      </p:pic>
    </p:spTree>
    <p:extLst>
      <p:ext uri="{BB962C8B-B14F-4D97-AF65-F5344CB8AC3E}">
        <p14:creationId xmlns:p14="http://schemas.microsoft.com/office/powerpoint/2010/main" val="427845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Harry Potter search </a:t>
            </a:r>
            <a:r>
              <a:rPr lang="mr-IN" dirty="0"/>
              <a:t>–</a:t>
            </a:r>
            <a:r>
              <a:rPr lang="en-US" dirty="0"/>
              <a:t>Sport Discus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07" y="2103438"/>
            <a:ext cx="6909586" cy="3932237"/>
          </a:xfrm>
        </p:spPr>
      </p:pic>
    </p:spTree>
    <p:extLst>
      <p:ext uri="{BB962C8B-B14F-4D97-AF65-F5344CB8AC3E}">
        <p14:creationId xmlns:p14="http://schemas.microsoft.com/office/powerpoint/2010/main" val="282694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Harry Potter search </a:t>
            </a:r>
            <a:r>
              <a:rPr lang="mr-IN" dirty="0"/>
              <a:t>–</a:t>
            </a:r>
            <a:r>
              <a:rPr lang="en-US" dirty="0"/>
              <a:t>Dentistry and Oral Science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93751"/>
            <a:ext cx="10058400" cy="2551611"/>
          </a:xfrm>
        </p:spPr>
      </p:pic>
    </p:spTree>
    <p:extLst>
      <p:ext uri="{BB962C8B-B14F-4D97-AF65-F5344CB8AC3E}">
        <p14:creationId xmlns:p14="http://schemas.microsoft.com/office/powerpoint/2010/main" val="133167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18A3-D9A2-954A-8847-7AA5C46D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Some Fun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02B91-A4D1-AC45-A8F9-4A4B8D633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911" y="2103438"/>
            <a:ext cx="5988178" cy="3932237"/>
          </a:xfrm>
        </p:spPr>
      </p:pic>
    </p:spTree>
    <p:extLst>
      <p:ext uri="{BB962C8B-B14F-4D97-AF65-F5344CB8AC3E}">
        <p14:creationId xmlns:p14="http://schemas.microsoft.com/office/powerpoint/2010/main" val="391044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75B9-AB04-C246-A47F-9F3A58AF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Your Big Kid Words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E0E3F-D779-FB4C-A404-4A84C7FF4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98" y="1734835"/>
            <a:ext cx="3062133" cy="2117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9A87D-355A-0F4E-8AE8-455235F0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71" y="2440470"/>
            <a:ext cx="3215477" cy="2588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DAEFE-77D2-1849-8210-73268A923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864" y="1642108"/>
            <a:ext cx="3127910" cy="2600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4CCBD-C1DB-8940-84B1-5078A2147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796" y="3945926"/>
            <a:ext cx="3082039" cy="2619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7541E-773F-2C41-BB56-2EF4E6619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171" y="4156691"/>
            <a:ext cx="3697194" cy="2438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8B13D-DDE5-8F46-9342-7EF891A056F4}"/>
              </a:ext>
            </a:extLst>
          </p:cNvPr>
          <p:cNvSpPr txBox="1"/>
          <p:nvPr/>
        </p:nvSpPr>
        <p:spPr>
          <a:xfrm>
            <a:off x="9747115" y="4649821"/>
            <a:ext cx="2178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Permission From: Grandiloquent Word of the Day on Facebook</a:t>
            </a:r>
          </a:p>
        </p:txBody>
      </p:sp>
    </p:spTree>
    <p:extLst>
      <p:ext uri="{BB962C8B-B14F-4D97-AF65-F5344CB8AC3E}">
        <p14:creationId xmlns:p14="http://schemas.microsoft.com/office/powerpoint/2010/main" val="3671468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ProQuest—Cavities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76" y="1597848"/>
            <a:ext cx="6051112" cy="4574353"/>
          </a:xfrm>
        </p:spPr>
      </p:pic>
    </p:spTree>
    <p:extLst>
      <p:ext uri="{BB962C8B-B14F-4D97-AF65-F5344CB8AC3E}">
        <p14:creationId xmlns:p14="http://schemas.microsoft.com/office/powerpoint/2010/main" val="133198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ProQuest—Dental Carries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25" y="1686454"/>
            <a:ext cx="6110154" cy="4485747"/>
          </a:xfrm>
        </p:spPr>
      </p:pic>
    </p:spTree>
    <p:extLst>
      <p:ext uri="{BB962C8B-B14F-4D97-AF65-F5344CB8AC3E}">
        <p14:creationId xmlns:p14="http://schemas.microsoft.com/office/powerpoint/2010/main" val="3902550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ProQuest—Severe Dental Carries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36" y="1900720"/>
            <a:ext cx="6199044" cy="4271481"/>
          </a:xfrm>
        </p:spPr>
      </p:pic>
    </p:spTree>
    <p:extLst>
      <p:ext uri="{BB962C8B-B14F-4D97-AF65-F5344CB8AC3E}">
        <p14:creationId xmlns:p14="http://schemas.microsoft.com/office/powerpoint/2010/main" val="1061416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F59B-07D2-0F41-816D-BEC05EB6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It Down to the Basics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8E3331-B4D9-6642-A428-46A2C428D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0792" y="2103438"/>
            <a:ext cx="6250415" cy="3932237"/>
          </a:xfrm>
        </p:spPr>
      </p:pic>
    </p:spTree>
    <p:extLst>
      <p:ext uri="{BB962C8B-B14F-4D97-AF65-F5344CB8AC3E}">
        <p14:creationId xmlns:p14="http://schemas.microsoft.com/office/powerpoint/2010/main" val="190979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66FF-1748-024A-905F-0E53DBD2B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Millennial?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27ABF-1C8F-1147-B1BF-EF4F58609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Millennial generation begins around 1985 and ends about 1996</a:t>
            </a:r>
          </a:p>
          <a:p>
            <a:pPr lvl="1"/>
            <a:r>
              <a:rPr lang="en-US" dirty="0"/>
              <a:t>Nielsen Media Research terms it from 1977-1995</a:t>
            </a:r>
          </a:p>
          <a:p>
            <a:pPr lvl="1"/>
            <a:r>
              <a:rPr lang="en-US" i="1" dirty="0"/>
              <a:t>Time </a:t>
            </a:r>
            <a:r>
              <a:rPr lang="en-US" dirty="0"/>
              <a:t>magazine uses 1980-2000</a:t>
            </a:r>
          </a:p>
          <a:p>
            <a:pPr lvl="1"/>
            <a:r>
              <a:rPr lang="en-US" dirty="0"/>
              <a:t>Pew Research Center goes by 1981-1996</a:t>
            </a:r>
          </a:p>
          <a:p>
            <a:pPr lvl="1"/>
            <a:endParaRPr lang="en-US" dirty="0"/>
          </a:p>
          <a:p>
            <a:r>
              <a:rPr lang="en-US" dirty="0"/>
              <a:t>There’s not a specific consensus of what a Millennial is</a:t>
            </a:r>
          </a:p>
          <a:p>
            <a:r>
              <a:rPr lang="en-US" dirty="0"/>
              <a:t>It doesn’t apply as a blanket statement to cover “Young People”</a:t>
            </a:r>
          </a:p>
          <a:p>
            <a:r>
              <a:rPr lang="en-US" dirty="0"/>
              <a:t>Millennials are aging out of college in the next couple of years</a:t>
            </a:r>
          </a:p>
        </p:txBody>
      </p:sp>
    </p:spTree>
    <p:extLst>
      <p:ext uri="{BB962C8B-B14F-4D97-AF65-F5344CB8AC3E}">
        <p14:creationId xmlns:p14="http://schemas.microsoft.com/office/powerpoint/2010/main" val="2158710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8D86B-4658-104E-8811-7BDBD67D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Foundational Article titles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9C97B-2701-494B-AB5F-028C019C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639417"/>
            <a:ext cx="7629728" cy="1298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BD5AF-3A8D-264A-B549-6976E2C4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7612"/>
            <a:ext cx="7629730" cy="1456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97FF0-37F4-8341-9EA2-2B6647BC0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94343"/>
            <a:ext cx="7629729" cy="16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26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C9FB-57A0-1441-8991-56A0A509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Article Titles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48279-0BA5-AA46-B032-1B88975B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831737"/>
            <a:ext cx="7911831" cy="1452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7D3BC-2B4B-7F42-B613-058FB6313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3283752"/>
            <a:ext cx="7911831" cy="1597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15A77C-DC9E-9A4F-A904-B31D0EF15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4881093"/>
            <a:ext cx="7911831" cy="12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9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EFE4-3454-B245-B43E-4C761F9A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Limiters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1C7C8-F340-D443-AE15-FF5C7055B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68" y="1622475"/>
            <a:ext cx="6386343" cy="47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3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A755-0004-C441-86FD-FD6ABF3C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Answering the Tough Questions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D4E58E-1AA2-614E-878D-8F8702D5A4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868675"/>
            <a:ext cx="4754563" cy="221761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957E0-4621-E64A-9E2B-C7D970C693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Students today were born with the internet</a:t>
            </a:r>
          </a:p>
          <a:p>
            <a:r>
              <a:rPr lang="en-US" dirty="0"/>
              <a:t>They are expert searchers in popular, trending topics</a:t>
            </a:r>
          </a:p>
          <a:p>
            <a:r>
              <a:rPr lang="en-US" dirty="0"/>
              <a:t>The idea that the best answers may be in a part of the internet that requires a subscription may be beyond their imagination</a:t>
            </a:r>
          </a:p>
        </p:txBody>
      </p:sp>
    </p:spTree>
    <p:extLst>
      <p:ext uri="{BB962C8B-B14F-4D97-AF65-F5344CB8AC3E}">
        <p14:creationId xmlns:p14="http://schemas.microsoft.com/office/powerpoint/2010/main" val="3907552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D26C-A610-AA40-A5D0-756D30D5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the Found Content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8D7FEA-D710-E748-8230-F195BCD1D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927" y="704850"/>
            <a:ext cx="6690146" cy="5143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DC6D3-8105-E540-AA50-4E071EBC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Explain to students that they can download articles that they find in the databases. </a:t>
            </a:r>
          </a:p>
          <a:p>
            <a:endParaRPr lang="en-US" dirty="0"/>
          </a:p>
          <a:p>
            <a:r>
              <a:rPr lang="en-US" dirty="0"/>
              <a:t>I have to explain to students that it’s better to download anything that could be helpful and discard the extras later than to try and find the articles again. </a:t>
            </a:r>
          </a:p>
        </p:txBody>
      </p:sp>
    </p:spTree>
    <p:extLst>
      <p:ext uri="{BB962C8B-B14F-4D97-AF65-F5344CB8AC3E}">
        <p14:creationId xmlns:p14="http://schemas.microsoft.com/office/powerpoint/2010/main" val="756859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582D17-9B4E-EC4A-A000-112BCA21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with Plagiarism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5A968D-00E8-C341-9D0A-BBDF82DB6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890" y="1713952"/>
            <a:ext cx="5100433" cy="4643520"/>
          </a:xfrm>
        </p:spPr>
      </p:pic>
    </p:spTree>
    <p:extLst>
      <p:ext uri="{BB962C8B-B14F-4D97-AF65-F5344CB8AC3E}">
        <p14:creationId xmlns:p14="http://schemas.microsoft.com/office/powerpoint/2010/main" val="702299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Demonstration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3E09DFC-17F8-D74D-9D6C-82ECEE1E4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0847" y="2103438"/>
            <a:ext cx="7310305" cy="3932237"/>
          </a:xfrm>
        </p:spPr>
      </p:pic>
      <p:sp>
        <p:nvSpPr>
          <p:cNvPr id="13" name="Left Arrow 12">
            <a:extLst>
              <a:ext uri="{FF2B5EF4-FFF2-40B4-BE49-F238E27FC236}">
                <a16:creationId xmlns:a16="http://schemas.microsoft.com/office/drawing/2014/main" id="{806CE03E-078C-5D4D-B1A2-A287F55144CB}"/>
              </a:ext>
            </a:extLst>
          </p:cNvPr>
          <p:cNvSpPr/>
          <p:nvPr/>
        </p:nvSpPr>
        <p:spPr>
          <a:xfrm>
            <a:off x="3573293" y="4570379"/>
            <a:ext cx="774700" cy="1397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4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C9FA8-C616-9348-803A-1962988F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99821"/>
            <a:ext cx="9144000" cy="5858359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D685F5F2-5193-FE4B-9C3F-2398DF7C8428}"/>
              </a:ext>
            </a:extLst>
          </p:cNvPr>
          <p:cNvSpPr/>
          <p:nvPr/>
        </p:nvSpPr>
        <p:spPr>
          <a:xfrm>
            <a:off x="2603500" y="3708400"/>
            <a:ext cx="965200" cy="215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2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D4096-8A03-0945-9608-EDE4E538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5242"/>
            <a:ext cx="9144000" cy="4947516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FAB2AB4F-6C64-E544-AF5B-171D539B20E8}"/>
              </a:ext>
            </a:extLst>
          </p:cNvPr>
          <p:cNvSpPr/>
          <p:nvPr/>
        </p:nvSpPr>
        <p:spPr>
          <a:xfrm>
            <a:off x="3594100" y="4787900"/>
            <a:ext cx="1270000" cy="203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58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E5754-0F13-624B-A445-8B875FAA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17" y="0"/>
            <a:ext cx="8078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1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C5A2AE-71B8-FF47-AAA3-07DA85E3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Millennials and Libraries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459CB-910C-DA40-A697-3FEE5A099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Pew Research Center, Millennials use the library more than any other generation</a:t>
            </a:r>
            <a:r>
              <a:rPr lang="en-US" baseline="30000" dirty="0"/>
              <a:t>1</a:t>
            </a:r>
          </a:p>
          <a:p>
            <a:r>
              <a:rPr lang="en-US" dirty="0"/>
              <a:t>Academic library use is up by 39%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Millennials are a group worth learning how to reach given how often they use library facilities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5E75-64F8-9B46-863E-8A320EEE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28600" indent="-228600" algn="l">
              <a:buAutoNum type="arabicPeriod"/>
            </a:pPr>
            <a:r>
              <a:rPr lang="en-US" dirty="0">
                <a:hlinkClick r:id="rId2"/>
              </a:rPr>
              <a:t>http://www.pewresearch.org/fact-tank/2017/06/21/millennials-are-the-most-likely-generation-of-americans-to-use-public-libraries/</a:t>
            </a:r>
            <a:endParaRPr lang="en-US" dirty="0"/>
          </a:p>
          <a:p>
            <a:pPr marL="228600" indent="-228600" algn="l">
              <a:buAutoNum type="arabicPeriod"/>
            </a:pPr>
            <a:r>
              <a:rPr lang="en-US" dirty="0"/>
              <a:t>Barclay, D. 2017. “The use of academic libraries in the digital age: What the numbers say.” </a:t>
            </a:r>
            <a:r>
              <a:rPr lang="en-US" i="1" dirty="0"/>
              <a:t>International Higher Education. 88</a:t>
            </a:r>
            <a:r>
              <a:rPr lang="en-US" dirty="0"/>
              <a:t>,  </a:t>
            </a:r>
          </a:p>
          <a:p>
            <a:pPr marL="228600" indent="-228600" algn="l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05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7371" y="169308"/>
            <a:ext cx="5168535" cy="668869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2"/>
          <p:cNvSpPr txBox="1"/>
          <p:nvPr/>
        </p:nvSpPr>
        <p:spPr>
          <a:xfrm>
            <a:off x="1877715" y="1624646"/>
            <a:ext cx="20191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This is your best contact for help with your paper.</a:t>
            </a:r>
          </a:p>
        </p:txBody>
      </p:sp>
      <p:sp>
        <p:nvSpPr>
          <p:cNvPr id="212" name="TextBox 3"/>
          <p:cNvSpPr txBox="1"/>
          <p:nvPr/>
        </p:nvSpPr>
        <p:spPr>
          <a:xfrm>
            <a:off x="1953536" y="3429000"/>
            <a:ext cx="1932915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The library helps best with the research. The lab helps best with the formatting and content issues. </a:t>
            </a:r>
          </a:p>
        </p:txBody>
      </p:sp>
      <p:sp>
        <p:nvSpPr>
          <p:cNvPr id="213" name="TextBox 4"/>
          <p:cNvSpPr txBox="1"/>
          <p:nvPr/>
        </p:nvSpPr>
        <p:spPr>
          <a:xfrm>
            <a:off x="1953536" y="4267718"/>
            <a:ext cx="186755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3807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Wait, Wait! Hold up! What if I need this awesome, totally relevant info in the future? </a:t>
            </a:r>
          </a:p>
        </p:txBody>
      </p:sp>
      <p:pic>
        <p:nvPicPr>
          <p:cNvPr id="4" name="Content Placeholder 3" descr="Screen Shot 2017-09-18 at 10.17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727531"/>
            <a:ext cx="8966200" cy="1079500"/>
          </a:xfrm>
        </p:spPr>
      </p:pic>
      <p:sp>
        <p:nvSpPr>
          <p:cNvPr id="5" name="Up Arrow 4"/>
          <p:cNvSpPr/>
          <p:nvPr/>
        </p:nvSpPr>
        <p:spPr>
          <a:xfrm>
            <a:off x="7840233" y="4394420"/>
            <a:ext cx="438875" cy="105525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6320" y="3367008"/>
            <a:ext cx="767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BAM! Download it from the library site: </a:t>
            </a:r>
            <a:r>
              <a:rPr lang="en-US" dirty="0">
                <a:hlinkClick r:id="rId3"/>
              </a:rPr>
              <a:t>http://westliberty.edu/library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67927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BCE549-65DE-9742-892A-3C8C07EC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Lot of Handholding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26C1806-F673-BD4F-B179-263D0CD373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2885" y="1629219"/>
            <a:ext cx="3599234" cy="479897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AE0BE6-F71D-3B47-A324-32899F301E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 forget that we have years of experience in navigating the databases</a:t>
            </a:r>
          </a:p>
          <a:p>
            <a:r>
              <a:rPr lang="en-US" dirty="0"/>
              <a:t>We’ve built up a mental web of key words, theories, practices, subjects, and experience with helping students who previously took the class (History primary sources 2012)</a:t>
            </a:r>
          </a:p>
          <a:p>
            <a:r>
              <a:rPr lang="en-US" dirty="0"/>
              <a:t>We are not personally graded on whether the sources were useful or properly integrated into the assignment. We have nothing personally invested, and therefore, less stress about our performance</a:t>
            </a:r>
          </a:p>
        </p:txBody>
      </p:sp>
    </p:spTree>
    <p:extLst>
      <p:ext uri="{BB962C8B-B14F-4D97-AF65-F5344CB8AC3E}">
        <p14:creationId xmlns:p14="http://schemas.microsoft.com/office/powerpoint/2010/main" val="1056136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5EED-5547-CE44-BC14-560889D8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It’s Not Their Fault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D5E14-7941-5B49-919C-3F019608F8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 usually help students who already tried to find things in the database and failed to see the useful results</a:t>
            </a:r>
          </a:p>
          <a:p>
            <a:pPr lvl="1"/>
            <a:r>
              <a:rPr lang="en-US" dirty="0"/>
              <a:t>The results were there, but they couldn’t interpret the research jargon</a:t>
            </a:r>
          </a:p>
          <a:p>
            <a:pPr lvl="1"/>
            <a:r>
              <a:rPr lang="en-US" dirty="0"/>
              <a:t>They had difficulty manipulating the search words</a:t>
            </a:r>
          </a:p>
          <a:p>
            <a:pPr lvl="1"/>
            <a:r>
              <a:rPr lang="en-US" dirty="0"/>
              <a:t>They lacked knowledge surrounding the topic that would help their search (WHO)</a:t>
            </a:r>
          </a:p>
          <a:p>
            <a:r>
              <a:rPr lang="en-US" dirty="0"/>
              <a:t>Sometimes professors assigned topics without checking the databases themselves for adequate sources</a:t>
            </a:r>
          </a:p>
          <a:p>
            <a:pPr lvl="1"/>
            <a:r>
              <a:rPr lang="en-US" dirty="0"/>
              <a:t>Sociology articles</a:t>
            </a:r>
          </a:p>
          <a:p>
            <a:pPr lvl="1"/>
            <a:r>
              <a:rPr lang="en-US" dirty="0"/>
              <a:t>Harry Potter English assignment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85F0EC-14A3-C54F-96C5-811ABA76C8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1680" y="2824680"/>
            <a:ext cx="5752871" cy="1659771"/>
          </a:xfrm>
        </p:spPr>
      </p:pic>
    </p:spTree>
    <p:extLst>
      <p:ext uri="{BB962C8B-B14F-4D97-AF65-F5344CB8AC3E}">
        <p14:creationId xmlns:p14="http://schemas.microsoft.com/office/powerpoint/2010/main" val="2052464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5808B-0B1E-EE44-8BC8-BFB84D2D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How to Spice Up Your PowerPoints to Make Them Millennial Friendly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8EA9C-1931-7742-96D2-ABF7A1B92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78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F374-70C6-0A40-AB58-6330E2BC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Pictures of Your Library Webpage and Use Them in Your Presentation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116D05-4ABA-134A-95DB-FE07540F9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6653" y="2103438"/>
            <a:ext cx="4778694" cy="3932237"/>
          </a:xfrm>
        </p:spPr>
      </p:pic>
    </p:spTree>
    <p:extLst>
      <p:ext uri="{BB962C8B-B14F-4D97-AF65-F5344CB8AC3E}">
        <p14:creationId xmlns:p14="http://schemas.microsoft.com/office/powerpoint/2010/main" val="4139930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FDA1-EF5C-4340-A8BF-263BE61E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Examples You Can Use That Aren’t Academic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C373C-4ABD-6C4A-B2C5-F521553171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Mythical Creatures (Dragons, Unicorns, Fairies)</a:t>
            </a:r>
          </a:p>
          <a:p>
            <a:r>
              <a:rPr lang="en-US" dirty="0" err="1"/>
              <a:t>Pokemon</a:t>
            </a:r>
            <a:endParaRPr lang="en-US" dirty="0"/>
          </a:p>
          <a:p>
            <a:r>
              <a:rPr lang="en-US" dirty="0"/>
              <a:t>Superheroes</a:t>
            </a:r>
          </a:p>
          <a:p>
            <a:r>
              <a:rPr lang="en-US" dirty="0"/>
              <a:t>Harry Potter</a:t>
            </a:r>
          </a:p>
          <a:p>
            <a:r>
              <a:rPr lang="en-US" dirty="0"/>
              <a:t>Game of Thrones</a:t>
            </a:r>
          </a:p>
          <a:p>
            <a:r>
              <a:rPr lang="en-US" dirty="0"/>
              <a:t>Videogames </a:t>
            </a:r>
          </a:p>
          <a:p>
            <a:r>
              <a:rPr lang="en-US" dirty="0"/>
              <a:t>Family Guy</a:t>
            </a:r>
          </a:p>
          <a:p>
            <a:r>
              <a:rPr lang="en-US" dirty="0"/>
              <a:t>Breaking Bad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C10A7-B1FE-2041-B9F8-5F6A7E0133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Chicken Nuggets</a:t>
            </a:r>
          </a:p>
          <a:p>
            <a:r>
              <a:rPr lang="en-US" dirty="0"/>
              <a:t>Netflix</a:t>
            </a:r>
          </a:p>
          <a:p>
            <a:r>
              <a:rPr lang="en-US" dirty="0" err="1"/>
              <a:t>Amazon.com</a:t>
            </a:r>
            <a:endParaRPr lang="en-US" dirty="0"/>
          </a:p>
          <a:p>
            <a:r>
              <a:rPr lang="en-US" dirty="0"/>
              <a:t>Nail Polish</a:t>
            </a:r>
          </a:p>
          <a:p>
            <a:r>
              <a:rPr lang="en-US" dirty="0"/>
              <a:t>Dungeons and Dragons</a:t>
            </a:r>
          </a:p>
          <a:p>
            <a:r>
              <a:rPr lang="en-US" dirty="0"/>
              <a:t>Lord of the Rings</a:t>
            </a:r>
          </a:p>
          <a:p>
            <a:r>
              <a:rPr lang="en-US" dirty="0"/>
              <a:t>Mixed Martial Arts</a:t>
            </a:r>
          </a:p>
          <a:p>
            <a:r>
              <a:rPr lang="en-US" dirty="0"/>
              <a:t>Comic Books</a:t>
            </a:r>
          </a:p>
          <a:p>
            <a:r>
              <a:rPr lang="en-US" dirty="0"/>
              <a:t>Paintball Guns</a:t>
            </a:r>
          </a:p>
        </p:txBody>
      </p:sp>
    </p:spTree>
    <p:extLst>
      <p:ext uri="{BB962C8B-B14F-4D97-AF65-F5344CB8AC3E}">
        <p14:creationId xmlns:p14="http://schemas.microsoft.com/office/powerpoint/2010/main" val="2080498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D6E9-C694-9E4B-B1E6-7387A265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Hyperlinks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0139F-7DED-FB42-9358-CB0B2DC81F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When students download your PowerPoint,  they can use them for quick access to useful sites</a:t>
            </a:r>
          </a:p>
          <a:p>
            <a:r>
              <a:rPr lang="en-US" dirty="0"/>
              <a:t>This helps students to be able to use your recommendations directly from the PowerPoint</a:t>
            </a:r>
          </a:p>
          <a:p>
            <a:r>
              <a:rPr lang="en-US" dirty="0"/>
              <a:t>It’s ridiculously easy to use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B541FE1-9539-D946-874B-F221288122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274016"/>
            <a:ext cx="4754562" cy="3406931"/>
          </a:xfrm>
        </p:spPr>
      </p:pic>
    </p:spTree>
    <p:extLst>
      <p:ext uri="{BB962C8B-B14F-4D97-AF65-F5344CB8AC3E}">
        <p14:creationId xmlns:p14="http://schemas.microsoft.com/office/powerpoint/2010/main" val="2837524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00D38-D7EE-AD41-BB7B-FEC0731D6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Movie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00165-F929-8746-8B25-D637E5ECC9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Helps students to stay engaged</a:t>
            </a:r>
          </a:p>
          <a:p>
            <a:r>
              <a:rPr lang="en-US" dirty="0"/>
              <a:t>Adds humor to the presentation</a:t>
            </a:r>
          </a:p>
          <a:p>
            <a:r>
              <a:rPr lang="en-US" dirty="0"/>
              <a:t>Adds a layer of relatability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0015E8-E201-AC44-B65B-ECB88ECD91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1619" y="2377281"/>
            <a:ext cx="4292600" cy="3200400"/>
          </a:xfrm>
        </p:spPr>
      </p:pic>
    </p:spTree>
    <p:extLst>
      <p:ext uri="{BB962C8B-B14F-4D97-AF65-F5344CB8AC3E}">
        <p14:creationId xmlns:p14="http://schemas.microsoft.com/office/powerpoint/2010/main" val="456913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5B7FA-7B05-EB4F-B5B7-2993EA1C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96D64-F97D-4A4A-9A17-25675BC604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meme is a picture with writing on it</a:t>
            </a:r>
          </a:p>
          <a:p>
            <a:r>
              <a:rPr lang="en-US" dirty="0"/>
              <a:t>It’s really not too complicated</a:t>
            </a:r>
          </a:p>
          <a:p>
            <a:r>
              <a:rPr lang="en-US" dirty="0"/>
              <a:t>Memes are considered to be popular when they get passed around</a:t>
            </a:r>
          </a:p>
          <a:p>
            <a:r>
              <a:rPr lang="en-US" dirty="0"/>
              <a:t>They are a play on popular culture</a:t>
            </a:r>
          </a:p>
          <a:p>
            <a:r>
              <a:rPr lang="en-US" dirty="0"/>
              <a:t>“One does not simply walk into Mordor”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31829B-8C77-E64C-9406-443DE8FE39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575257"/>
            <a:ext cx="4754563" cy="2804449"/>
          </a:xfrm>
        </p:spPr>
      </p:pic>
    </p:spTree>
    <p:extLst>
      <p:ext uri="{BB962C8B-B14F-4D97-AF65-F5344CB8AC3E}">
        <p14:creationId xmlns:p14="http://schemas.microsoft.com/office/powerpoint/2010/main" val="193027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4573-9123-4F4A-97B7-617CEA63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Year Experience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26603-66AC-DB44-B1EB-275FF6E120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Many universities are adopting classes meant to help freshmen transition from high school to higher education </a:t>
            </a:r>
          </a:p>
          <a:p>
            <a:r>
              <a:rPr lang="en-US" dirty="0"/>
              <a:t>The program at West Liberty University is called First Year Experience</a:t>
            </a:r>
          </a:p>
          <a:p>
            <a:r>
              <a:rPr lang="en-US" dirty="0"/>
              <a:t>These programs will often include a session at the library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9D0734-BC41-7B49-B53D-9CD88F57DA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5999" y="2103120"/>
            <a:ext cx="5504689" cy="1505842"/>
          </a:xfrm>
        </p:spPr>
      </p:pic>
    </p:spTree>
    <p:extLst>
      <p:ext uri="{BB962C8B-B14F-4D97-AF65-F5344CB8AC3E}">
        <p14:creationId xmlns:p14="http://schemas.microsoft.com/office/powerpoint/2010/main" val="4218683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EC326-8EE6-844C-80E5-102801371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6" y="379021"/>
            <a:ext cx="3891237" cy="2049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9C0DF-DDD8-DF40-9CDD-1F7DF9444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732" y="599606"/>
            <a:ext cx="2463175" cy="3005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A7AE9-B40A-5F40-AF1D-7FB921FAC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010" y="203043"/>
            <a:ext cx="4389164" cy="2915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49A72-75E7-4D47-ADA9-1BECD7106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324" y="3118473"/>
            <a:ext cx="3187700" cy="318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04455-2137-8A49-BD36-D6426C224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84" y="2648991"/>
            <a:ext cx="3610548" cy="3586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1AB843-442C-674F-83F6-A3D7FAD4D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304" y="3529718"/>
            <a:ext cx="3239541" cy="32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72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24E77-82C4-FA48-B0F6-E4C4939C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Make Memes?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411DCC-7A05-444F-802A-D11656D49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358490"/>
            <a:ext cx="4754563" cy="323798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3ECB1-58AF-8142-B576-668A8BC9BF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https://imgflip.com/memegenerator</a:t>
            </a:r>
            <a:endParaRPr lang="en-US" dirty="0"/>
          </a:p>
          <a:p>
            <a:r>
              <a:rPr lang="en-US" dirty="0">
                <a:hlinkClick r:id="rId4"/>
              </a:rPr>
              <a:t>http://memebetter.com/generator</a:t>
            </a:r>
            <a:endParaRPr lang="en-US" dirty="0"/>
          </a:p>
          <a:p>
            <a:r>
              <a:rPr lang="en-US" sz="1600" dirty="0">
                <a:hlinkClick r:id="rId5"/>
              </a:rPr>
              <a:t>https://makeameme.org/memegenerator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905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0989-A4B2-044B-AB5A-0254D33A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There’s a Little Thing Called Copyright…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A670B-ABDF-0B41-9B57-0032492C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33" y="2120900"/>
            <a:ext cx="7337357" cy="1261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7A0F4-7085-EA46-883A-9D645A9F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41" y="2645681"/>
            <a:ext cx="7485839" cy="1206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3E06F-B822-514F-A992-25EDA162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49" y="3472758"/>
            <a:ext cx="7736190" cy="1350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EA9FB-9E57-FD4E-9396-44127659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142" y="4131994"/>
            <a:ext cx="7843331" cy="1289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D8B1BB-CF2F-4A40-A757-B5B084209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5" y="5123196"/>
            <a:ext cx="7943580" cy="13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93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4476-09EE-E746-B7D2-8AC3EC1BB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Parody Protected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A8E6C-9A40-9543-A54F-A70256C66C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 long as there is no profit, many businesses and entities are content to let memes circle around</a:t>
            </a:r>
            <a:r>
              <a:rPr lang="en-US" baseline="30000" dirty="0"/>
              <a:t>1</a:t>
            </a:r>
          </a:p>
          <a:p>
            <a:r>
              <a:rPr lang="en-US" dirty="0"/>
              <a:t>Most memes don’t infringe because they aren’t using the original work as a whole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Reposting images have been cited in court as fair use, especially when there is not profit</a:t>
            </a:r>
            <a:r>
              <a:rPr lang="en-US" baseline="30000" dirty="0"/>
              <a:t>3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BEDD7-232E-EC42-A973-41CF58CA5C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biggest infringement is the socially awkward penguin</a:t>
            </a:r>
          </a:p>
          <a:p>
            <a:r>
              <a:rPr lang="en-US" dirty="0"/>
              <a:t>Born in 2009 in 4Chan</a:t>
            </a:r>
            <a:r>
              <a:rPr lang="en-US" baseline="30000" dirty="0"/>
              <a:t>4</a:t>
            </a:r>
          </a:p>
          <a:p>
            <a:r>
              <a:rPr lang="en-US" dirty="0"/>
              <a:t>Sent cease and desist letters in 2015</a:t>
            </a:r>
          </a:p>
          <a:p>
            <a:r>
              <a:rPr lang="en-US" dirty="0"/>
              <a:t>Only those using for profit were forced to remove the meme </a:t>
            </a:r>
          </a:p>
          <a:p>
            <a:endParaRPr lang="en-US" dirty="0"/>
          </a:p>
          <a:p>
            <a:r>
              <a:rPr lang="en-US" dirty="0"/>
              <a:t>Main Point: Memes are pretty safe to use, aside from actually owning the images and video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4ACF-D695-034B-96FF-3E8752F6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89" y="5941086"/>
            <a:ext cx="8283751" cy="529481"/>
          </a:xfrm>
        </p:spPr>
        <p:txBody>
          <a:bodyPr/>
          <a:lstStyle/>
          <a:p>
            <a:pPr marL="228600" indent="-228600" algn="l">
              <a:buAutoNum type="arabicPeriod"/>
            </a:pPr>
            <a:r>
              <a:rPr lang="en-US" dirty="0">
                <a:hlinkClick r:id="rId2"/>
              </a:rPr>
              <a:t>https://thelawtog.com/memes-violate-copyright-law/</a:t>
            </a:r>
            <a:endParaRPr lang="en-US" dirty="0"/>
          </a:p>
          <a:p>
            <a:pPr marL="228600" indent="-228600" algn="l">
              <a:buAutoNum type="arabicPeriod"/>
            </a:pPr>
            <a:r>
              <a:rPr lang="en-US" dirty="0">
                <a:hlinkClick r:id="rId3"/>
              </a:rPr>
              <a:t>https://www.plagiarismtoday.com/2013/05/07/copyright-memes-and-the-perils-of-viral-content/</a:t>
            </a:r>
            <a:endParaRPr lang="en-US" dirty="0"/>
          </a:p>
          <a:p>
            <a:pPr marL="228600" indent="-228600" algn="l">
              <a:buAutoNum type="arabicPeriod"/>
            </a:pPr>
            <a:r>
              <a:rPr lang="en-US" dirty="0">
                <a:hlinkClick r:id="rId4"/>
              </a:rPr>
              <a:t>https://www.publicknowledge.org/news-blog/blogs/copyright-for-meme-makers</a:t>
            </a:r>
            <a:endParaRPr lang="en-US" dirty="0"/>
          </a:p>
          <a:p>
            <a:pPr marL="228600" indent="-228600" algn="l">
              <a:buAutoNum type="arabicPeriod"/>
            </a:pPr>
            <a:r>
              <a:rPr lang="en-US" dirty="0">
                <a:hlinkClick r:id="rId5"/>
              </a:rPr>
              <a:t>https://knowyourmeme.com/memes/socially-awkward-penguin</a:t>
            </a:r>
            <a:endParaRPr lang="en-US" dirty="0"/>
          </a:p>
          <a:p>
            <a:pPr marL="228600" indent="-228600" algn="l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36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72E1-A887-134A-AFF1-74C08A30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005B09-C135-8A40-8C8C-B99EC7C167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D1A1D6-A726-DF44-BF3F-26A0A0515B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Make it fun, if for no other reason than because you have to keep giving the same presentation</a:t>
            </a:r>
          </a:p>
          <a:p>
            <a:r>
              <a:rPr lang="en-US" dirty="0"/>
              <a:t>Be compassionate towards the students who don’t have as much practice</a:t>
            </a:r>
          </a:p>
          <a:p>
            <a:r>
              <a:rPr lang="en-US" dirty="0"/>
              <a:t>Memes are your friends and pop culture is an endless supply of demonstration inspiration </a:t>
            </a:r>
          </a:p>
        </p:txBody>
      </p:sp>
    </p:spTree>
    <p:extLst>
      <p:ext uri="{BB962C8B-B14F-4D97-AF65-F5344CB8AC3E}">
        <p14:creationId xmlns:p14="http://schemas.microsoft.com/office/powerpoint/2010/main" val="333620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E749-F8BD-224A-9CBE-67BB633D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5B65F-BB5E-DD4D-9A06-5A2CEF881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690-BE39-3F43-B859-05A662DB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Chosen Format: PowerPoint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0EDA32-9FC9-7849-8B40-5EBA10B5A9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491681"/>
            <a:ext cx="4754563" cy="2971601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6B371C-53D1-314D-B624-55D000221E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Allows for a standardized presentation so that info isn’t accidentally left out</a:t>
            </a:r>
          </a:p>
          <a:p>
            <a:r>
              <a:rPr lang="en-US" dirty="0"/>
              <a:t>Can be uploaded to the library webpage for patrons and students to download</a:t>
            </a:r>
          </a:p>
          <a:p>
            <a:r>
              <a:rPr lang="en-US" dirty="0"/>
              <a:t>Easily transferred to a USB drive for in class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68785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094-9389-9C48-9891-041D4F57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Page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B6635D-834C-D244-A6B0-2E45B997AA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95352"/>
            <a:ext cx="4754563" cy="3564259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4B9964-991E-E646-BB54-B454AB6C6D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Something funny, catchy, and engaging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85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7ABA-D1AD-4F41-AA4F-1363EF2B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Explaining why Databases Are Important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B246F8-E4CF-DB44-94CF-CC54E07323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Student research doesn’t involve books like it used to</a:t>
            </a:r>
          </a:p>
          <a:p>
            <a:r>
              <a:rPr lang="en-US" dirty="0"/>
              <a:t>Students need to understand that previous high school sources are likely inappropriate for higher education research</a:t>
            </a:r>
          </a:p>
          <a:p>
            <a:r>
              <a:rPr lang="en-US" dirty="0"/>
              <a:t>They also need help understanding that they’ve already accessed databases, just not academic ones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947A84B-C6C3-C04F-9900-B3499E00BF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191163"/>
            <a:ext cx="4754562" cy="3572636"/>
          </a:xfrm>
        </p:spPr>
      </p:pic>
    </p:spTree>
    <p:extLst>
      <p:ext uri="{BB962C8B-B14F-4D97-AF65-F5344CB8AC3E}">
        <p14:creationId xmlns:p14="http://schemas.microsoft.com/office/powerpoint/2010/main" val="103948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5DA0-363E-3240-BCF0-F2DE7DA1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Them Prep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C0D424-F153-B64B-8FCC-38CEAF8B20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73445"/>
            <a:ext cx="4754563" cy="36080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4493C-6D31-194F-8C1E-D8B1263FA1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Students tend to find databases confusing</a:t>
            </a:r>
          </a:p>
          <a:p>
            <a:r>
              <a:rPr lang="en-US" dirty="0"/>
              <a:t>They don’t work like basic search engines</a:t>
            </a:r>
          </a:p>
          <a:p>
            <a:r>
              <a:rPr lang="en-US" dirty="0"/>
              <a:t>By reading a quick Wikipedia page about their topic, they’ll be better judges of what sources could contain helpful information</a:t>
            </a:r>
          </a:p>
          <a:p>
            <a:r>
              <a:rPr lang="en-US" dirty="0"/>
              <a:t>Let them know that 15 minutes of reading an article about the topic can save them hours of research</a:t>
            </a:r>
          </a:p>
        </p:txBody>
      </p:sp>
    </p:spTree>
    <p:extLst>
      <p:ext uri="{BB962C8B-B14F-4D97-AF65-F5344CB8AC3E}">
        <p14:creationId xmlns:p14="http://schemas.microsoft.com/office/powerpoint/2010/main" val="31156165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{185E07AE-6A18-A345-9DC4-A340F8E9B1BC}tf10001067</Template>
  <TotalTime>450</TotalTime>
  <Words>1143</Words>
  <Application>Microsoft Macintosh PowerPoint</Application>
  <PresentationFormat>Widescreen</PresentationFormat>
  <Paragraphs>134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Century Gothic</vt:lpstr>
      <vt:lpstr>Mangal</vt:lpstr>
      <vt:lpstr>Savon</vt:lpstr>
      <vt:lpstr>Building a Bibliographic Instruction PowerPoint for Millennials</vt:lpstr>
      <vt:lpstr>What is a Millennial?</vt:lpstr>
      <vt:lpstr>Millennials and Libraries</vt:lpstr>
      <vt:lpstr>First Year Experience Classes</vt:lpstr>
      <vt:lpstr>Getting Started</vt:lpstr>
      <vt:lpstr>Chosen Format: PowerPoint</vt:lpstr>
      <vt:lpstr>Title Page</vt:lpstr>
      <vt:lpstr>Explaining why Databases Are Important</vt:lpstr>
      <vt:lpstr>Helping Them Prep</vt:lpstr>
      <vt:lpstr>Demonstrate the Importance of the Right Database</vt:lpstr>
      <vt:lpstr>Harry potter search –ProQuest</vt:lpstr>
      <vt:lpstr>Harry Potter search –Sport Discus</vt:lpstr>
      <vt:lpstr>Harry Potter search –Dentistry and Oral Science</vt:lpstr>
      <vt:lpstr>Have Some Fun </vt:lpstr>
      <vt:lpstr>Use Your Big Kid Words</vt:lpstr>
      <vt:lpstr>ProQuest—Cavities</vt:lpstr>
      <vt:lpstr>ProQuest—Dental Carries</vt:lpstr>
      <vt:lpstr>ProQuest—Severe Dental Carries</vt:lpstr>
      <vt:lpstr>Breaking It Down to the Basics</vt:lpstr>
      <vt:lpstr>Foundational Article titles</vt:lpstr>
      <vt:lpstr>Detailed Article Titles</vt:lpstr>
      <vt:lpstr>Explaining Limiters</vt:lpstr>
      <vt:lpstr>Answering the Tough Questions</vt:lpstr>
      <vt:lpstr>Handling the Found Content</vt:lpstr>
      <vt:lpstr>Help with Plagiarism </vt:lpstr>
      <vt:lpstr>A Demonstration</vt:lpstr>
      <vt:lpstr>PowerPoint Presentation</vt:lpstr>
      <vt:lpstr>PowerPoint Presentation</vt:lpstr>
      <vt:lpstr>PowerPoint Presentation</vt:lpstr>
      <vt:lpstr>PowerPoint Presentation</vt:lpstr>
      <vt:lpstr>Wait, Wait! Hold up! What if I need this awesome, totally relevant info in the future? </vt:lpstr>
      <vt:lpstr>This Is A Lot of Handholding</vt:lpstr>
      <vt:lpstr>Sometimes It’s Not Their Fault</vt:lpstr>
      <vt:lpstr>How to Spice Up Your PowerPoints to Make Them Millennial Friendly</vt:lpstr>
      <vt:lpstr>Use Pictures of Your Library Webpage and Use Them in Your Presentation</vt:lpstr>
      <vt:lpstr>Search Examples You Can Use That Aren’t Academic</vt:lpstr>
      <vt:lpstr>Use Hyperlinks</vt:lpstr>
      <vt:lpstr>Using Movie Quotes</vt:lpstr>
      <vt:lpstr>Memes</vt:lpstr>
      <vt:lpstr>PowerPoint Presentation</vt:lpstr>
      <vt:lpstr>How do You Make Memes?</vt:lpstr>
      <vt:lpstr>But There’s a Little Thing Called Copyright…</vt:lpstr>
      <vt:lpstr>Parody Protected</vt:lpstr>
      <vt:lpstr>In 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Bibliographic Instruction PowerPoint for Millennials</dc:title>
  <dc:creator>Katy Zane</dc:creator>
  <cp:lastModifiedBy>Microsoft Office User</cp:lastModifiedBy>
  <cp:revision>34</cp:revision>
  <dcterms:created xsi:type="dcterms:W3CDTF">2018-10-25T18:00:33Z</dcterms:created>
  <dcterms:modified xsi:type="dcterms:W3CDTF">2018-11-05T19:15:27Z</dcterms:modified>
</cp:coreProperties>
</file>