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3" d="100"/>
          <a:sy n="113" d="100"/>
        </p:scale>
        <p:origin x="155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A5FA66-364C-4412-96F9-04AE6E67F498}" type="datetimeFigureOut">
              <a:rPr lang="en-US" smtClean="0"/>
              <a:pPr/>
              <a:t>2/15/2024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B4CFE2-AFC5-4A1B-94BB-472D82C7FA5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A5FA66-364C-4412-96F9-04AE6E67F498}" type="datetimeFigureOut">
              <a:rPr lang="en-US" smtClean="0"/>
              <a:pPr/>
              <a:t>2/15/2024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B4CFE2-AFC5-4A1B-94BB-472D82C7FA5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watsonjw@westliberty.edu" TargetMode="External"/><Relationship Id="rId7" Type="http://schemas.openxmlformats.org/officeDocument/2006/relationships/hyperlink" Target="mailto:msnyder@westliberty.edu" TargetMode="External"/><Relationship Id="rId2" Type="http://schemas.openxmlformats.org/officeDocument/2006/relationships/hyperlink" Target="mailto:phenry@westliberty.edu" TargetMode="External"/><Relationship Id="rId1" Type="http://schemas.openxmlformats.org/officeDocument/2006/relationships/slideLayout" Target="../slideLayouts/slideLayout2.xml"/><Relationship Id="rId6" Type="http://schemas.openxmlformats.org/officeDocument/2006/relationships/hyperlink" Target="mailto:clarkj@westliberty.edu" TargetMode="External"/><Relationship Id="rId5" Type="http://schemas.openxmlformats.org/officeDocument/2006/relationships/hyperlink" Target="http://liberty.edu/" TargetMode="External"/><Relationship Id="rId4" Type="http://schemas.openxmlformats.org/officeDocument/2006/relationships/hyperlink" Target="mailto:bfencl@westliberty.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r>
              <a:rPr lang="en-US" dirty="0">
                <a:solidFill>
                  <a:schemeClr val="tx1"/>
                </a:solidFill>
              </a:rPr>
              <a:t>BUILDING SUPERVISOR</a:t>
            </a:r>
          </a:p>
          <a:p>
            <a:r>
              <a:rPr lang="en-US" dirty="0">
                <a:solidFill>
                  <a:schemeClr val="tx1"/>
                </a:solidFill>
              </a:rPr>
              <a:t>Training</a:t>
            </a:r>
          </a:p>
          <a:p>
            <a:endParaRPr lang="en-US" dirty="0"/>
          </a:p>
        </p:txBody>
      </p:sp>
      <p:pic>
        <p:nvPicPr>
          <p:cNvPr id="6" name="Picture 5" descr="A black and yellow logo&#10;&#10;Description automatically generated">
            <a:extLst>
              <a:ext uri="{FF2B5EF4-FFF2-40B4-BE49-F238E27FC236}">
                <a16:creationId xmlns:a16="http://schemas.microsoft.com/office/drawing/2014/main" id="{045353BA-7DEE-C6FD-B9C0-2522B7ED21A6}"/>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833"/>
          <a:stretch/>
        </p:blipFill>
        <p:spPr>
          <a:xfrm>
            <a:off x="1447800" y="2151129"/>
            <a:ext cx="6248400" cy="142861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t>List of Buildings and Supervisors</a:t>
            </a:r>
          </a:p>
        </p:txBody>
      </p:sp>
      <p:sp>
        <p:nvSpPr>
          <p:cNvPr id="3" name="Content Placeholder 2"/>
          <p:cNvSpPr>
            <a:spLocks noGrp="1"/>
          </p:cNvSpPr>
          <p:nvPr>
            <p:ph idx="1"/>
          </p:nvPr>
        </p:nvSpPr>
        <p:spPr>
          <a:xfrm>
            <a:off x="457200" y="1417638"/>
            <a:ext cx="8229600" cy="5165724"/>
          </a:xfrm>
        </p:spPr>
        <p:txBody>
          <a:bodyPr>
            <a:normAutofit fontScale="25000" lnSpcReduction="20000"/>
          </a:bodyPr>
          <a:lstStyle/>
          <a:p>
            <a:pPr>
              <a:buNone/>
            </a:pPr>
            <a:r>
              <a:rPr lang="en-US" dirty="0"/>
              <a:t> </a:t>
            </a:r>
          </a:p>
          <a:p>
            <a:pPr lvl="0"/>
            <a:r>
              <a:rPr lang="en-US" sz="6400" b="1" dirty="0"/>
              <a:t>Annex:  Patrick Henry  - </a:t>
            </a:r>
            <a:r>
              <a:rPr lang="en-US" sz="6400" b="1" u="sng" dirty="0">
                <a:solidFill>
                  <a:srgbClr val="FF0000"/>
                </a:solidFill>
                <a:hlinkClick r:id="rId2"/>
              </a:rPr>
              <a:t>phenry@westliberty.edu</a:t>
            </a:r>
            <a:endParaRPr lang="en-US" sz="6400" b="1" dirty="0">
              <a:solidFill>
                <a:srgbClr val="FF0000"/>
              </a:solidFill>
            </a:endParaRPr>
          </a:p>
          <a:p>
            <a:pPr lvl="0"/>
            <a:r>
              <a:rPr lang="en-US" sz="6400" b="1" dirty="0"/>
              <a:t>Arnett:   Robert Kreisberg -</a:t>
            </a:r>
            <a:r>
              <a:rPr lang="en-US" sz="6400" b="1" u="sng" dirty="0">
                <a:solidFill>
                  <a:schemeClr val="tx2">
                    <a:lumMod val="75000"/>
                  </a:schemeClr>
                </a:solidFill>
              </a:rPr>
              <a:t>rkreisberg@westliberty.edu</a:t>
            </a:r>
            <a:endParaRPr lang="en-US" sz="6400" b="1" dirty="0">
              <a:solidFill>
                <a:schemeClr val="tx2">
                  <a:lumMod val="75000"/>
                </a:schemeClr>
              </a:solidFill>
            </a:endParaRPr>
          </a:p>
          <a:p>
            <a:pPr lvl="0"/>
            <a:r>
              <a:rPr lang="en-US" sz="6400" b="1" dirty="0"/>
              <a:t>ASRC:  Jim Watson  - </a:t>
            </a:r>
            <a:r>
              <a:rPr lang="en-US" sz="6400" b="1" u="sng" dirty="0">
                <a:hlinkClick r:id="rId3"/>
              </a:rPr>
              <a:t>watsonjw@westliberty.edu</a:t>
            </a:r>
            <a:endParaRPr lang="en-US" sz="6400" b="1" dirty="0"/>
          </a:p>
          <a:p>
            <a:pPr lvl="0"/>
            <a:r>
              <a:rPr lang="en-US" sz="6400" b="1" dirty="0"/>
              <a:t>Blatnik:  Jim Watson -  </a:t>
            </a:r>
            <a:r>
              <a:rPr lang="en-US" sz="6400" b="1" u="sng" dirty="0">
                <a:hlinkClick r:id="rId3"/>
              </a:rPr>
              <a:t>watsonjw@westliberty.edu</a:t>
            </a:r>
            <a:endParaRPr lang="en-US" sz="6400" b="1" dirty="0"/>
          </a:p>
          <a:p>
            <a:pPr lvl="0"/>
            <a:r>
              <a:rPr lang="en-US" sz="6400" b="1" dirty="0"/>
              <a:t>Chapel:  Patrick Henry - </a:t>
            </a:r>
            <a:r>
              <a:rPr lang="en-US" sz="6400" b="1" u="sng" dirty="0">
                <a:hlinkClick r:id="rId2"/>
              </a:rPr>
              <a:t>phenry@westliberty.edu</a:t>
            </a:r>
            <a:endParaRPr lang="en-US" sz="6400" b="1" dirty="0"/>
          </a:p>
          <a:p>
            <a:pPr lvl="0"/>
            <a:r>
              <a:rPr lang="en-US" sz="6400" b="1" dirty="0"/>
              <a:t>College Hall:  Christopher Barrick - </a:t>
            </a:r>
            <a:r>
              <a:rPr lang="en-US" sz="6400" b="1" u="sng" dirty="0"/>
              <a:t>cbarrick@westliberty.edu</a:t>
            </a:r>
            <a:endParaRPr lang="en-US" sz="6400" b="1" dirty="0"/>
          </a:p>
          <a:p>
            <a:pPr lvl="0"/>
            <a:r>
              <a:rPr lang="en-US" sz="6400" b="1" dirty="0"/>
              <a:t>College Owned Houses:  Jack Wright - </a:t>
            </a:r>
            <a:r>
              <a:rPr lang="en-US" sz="6400" b="1" u="sng" dirty="0"/>
              <a:t>jewright@westliberty.edu</a:t>
            </a:r>
            <a:r>
              <a:rPr lang="en-US" sz="6400" b="1" dirty="0"/>
              <a:t> </a:t>
            </a:r>
          </a:p>
          <a:p>
            <a:pPr lvl="0"/>
            <a:r>
              <a:rPr lang="en-US" sz="6400" b="1" dirty="0"/>
              <a:t>Dining Hall: Joe Mills - </a:t>
            </a:r>
            <a:r>
              <a:rPr lang="en-US" sz="6400" b="1" u="sng" dirty="0"/>
              <a:t>jmills@westliberty.edu</a:t>
            </a:r>
            <a:endParaRPr lang="en-US" sz="6400" b="1" dirty="0"/>
          </a:p>
          <a:p>
            <a:pPr lvl="0"/>
            <a:r>
              <a:rPr lang="en-US" sz="6400" b="1" dirty="0"/>
              <a:t> Fine Arts:  Brian Fencl - </a:t>
            </a:r>
            <a:r>
              <a:rPr lang="en-US" sz="6400" b="1" u="sng" dirty="0">
                <a:hlinkClick r:id="rId4"/>
              </a:rPr>
              <a:t>bfencl@westliberty.edu</a:t>
            </a:r>
            <a:endParaRPr lang="en-US" sz="6400" b="1" dirty="0"/>
          </a:p>
          <a:p>
            <a:pPr lvl="0"/>
            <a:r>
              <a:rPr lang="en-US" sz="6400" b="1" dirty="0"/>
              <a:t>Liberty Oaks:  John McDermett  - </a:t>
            </a:r>
            <a:r>
              <a:rPr lang="en-US" sz="6400" b="1" u="sng" dirty="0"/>
              <a:t>John.McDermitt@sodexo.com</a:t>
            </a:r>
            <a:endParaRPr lang="en-US" sz="6400" b="1" dirty="0"/>
          </a:p>
          <a:p>
            <a:pPr lvl="0"/>
            <a:r>
              <a:rPr lang="en-US" sz="6400" b="1" dirty="0"/>
              <a:t>Library:  Cheryl Harshman - </a:t>
            </a:r>
            <a:r>
              <a:rPr lang="en-US" sz="6400" b="1" u="sng" dirty="0"/>
              <a:t>cheryl.harshman@west</a:t>
            </a:r>
            <a:r>
              <a:rPr lang="en-US" sz="6400" b="1" u="sng" dirty="0">
                <a:hlinkClick r:id="rId5"/>
              </a:rPr>
              <a:t>liberty.edu</a:t>
            </a:r>
            <a:endParaRPr lang="en-US" sz="6400" b="1" dirty="0"/>
          </a:p>
          <a:p>
            <a:pPr lvl="0"/>
            <a:r>
              <a:rPr lang="en-US" sz="6400" b="1" dirty="0"/>
              <a:t>Main Hall:  Jim Clark - </a:t>
            </a:r>
            <a:r>
              <a:rPr lang="en-US" sz="6400" b="1" u="sng" dirty="0">
                <a:hlinkClick r:id="rId6"/>
              </a:rPr>
              <a:t>clarkj@westliberty.edu</a:t>
            </a:r>
            <a:r>
              <a:rPr lang="en-US" sz="6400" b="1" dirty="0"/>
              <a:t> </a:t>
            </a:r>
          </a:p>
          <a:p>
            <a:pPr lvl="0"/>
            <a:r>
              <a:rPr lang="en-US" sz="6400" b="1" dirty="0"/>
              <a:t>Media Arts Center: Theresa Gretchen - </a:t>
            </a:r>
            <a:r>
              <a:rPr lang="en-US" sz="6400" b="1" u="sng" dirty="0"/>
              <a:t>tgretchen1@westliberty.edu</a:t>
            </a:r>
            <a:r>
              <a:rPr lang="en-US" sz="6400" b="1" dirty="0"/>
              <a:t> </a:t>
            </a:r>
          </a:p>
          <a:p>
            <a:pPr lvl="0"/>
            <a:r>
              <a:rPr lang="en-US" sz="6400" b="1" dirty="0"/>
              <a:t>Myers Maintenance:  Joe Mills  -</a:t>
            </a:r>
            <a:r>
              <a:rPr lang="en-US" sz="6400" b="1" u="sng" dirty="0"/>
              <a:t>jmills@westliberty.edu</a:t>
            </a:r>
            <a:r>
              <a:rPr lang="en-US" sz="6400" b="1" dirty="0"/>
              <a:t> </a:t>
            </a:r>
          </a:p>
          <a:p>
            <a:pPr lvl="0"/>
            <a:r>
              <a:rPr lang="en-US" sz="6400" b="1" dirty="0"/>
              <a:t>Student Housing:  Marcella Snyder - </a:t>
            </a:r>
            <a:r>
              <a:rPr lang="en-US" sz="6400" b="1" u="sng" dirty="0">
                <a:hlinkClick r:id="rId7"/>
              </a:rPr>
              <a:t>msnyder@westliberty.edu</a:t>
            </a:r>
            <a:endParaRPr lang="en-US" sz="6400" b="1" dirty="0"/>
          </a:p>
          <a:p>
            <a:pPr lvl="0"/>
            <a:r>
              <a:rPr lang="en-US" sz="6400" b="1" dirty="0"/>
              <a:t>Shaw Hall:  Scott Cook -  </a:t>
            </a:r>
            <a:r>
              <a:rPr lang="en-US" sz="6400" b="1" u="sng" dirty="0"/>
              <a:t>cookscot@westliberty.edu</a:t>
            </a:r>
            <a:endParaRPr lang="en-US" sz="6400" b="1" dirty="0"/>
          </a:p>
          <a:p>
            <a:pPr lvl="0"/>
            <a:r>
              <a:rPr lang="en-US" sz="6400" b="1" dirty="0"/>
              <a:t>Shotwell:  Rob Kruse -  </a:t>
            </a:r>
            <a:r>
              <a:rPr lang="en-US" sz="6400" b="1" u="sng" dirty="0"/>
              <a:t>rkruse@westliberty.edu</a:t>
            </a:r>
            <a:endParaRPr lang="en-US" sz="6400" b="1" dirty="0"/>
          </a:p>
          <a:p>
            <a:pPr lvl="0"/>
            <a:r>
              <a:rPr lang="en-US" sz="6400" b="1" dirty="0"/>
              <a:t>Student Union:  Michelle Stack - </a:t>
            </a:r>
            <a:r>
              <a:rPr lang="en-US" sz="6400" b="1" u="sng" dirty="0"/>
              <a:t>michelle.stack@westliberty.edu</a:t>
            </a:r>
            <a:endParaRPr lang="en-US" sz="6400" b="1" dirty="0"/>
          </a:p>
          <a:p>
            <a:pPr lvl="0"/>
            <a:r>
              <a:rPr lang="en-US" sz="6400" b="1" dirty="0"/>
              <a:t>Highlands:  Jack Wright  - </a:t>
            </a:r>
            <a:r>
              <a:rPr lang="en-US" sz="6400" b="1" u="sng" dirty="0"/>
              <a:t>jewright@westliberty.edu</a:t>
            </a:r>
            <a:endParaRPr lang="en-US" sz="6400" b="1" dirty="0"/>
          </a:p>
          <a:p>
            <a:pPr lvl="0"/>
            <a:r>
              <a:rPr lang="en-US" sz="6400" b="1" dirty="0"/>
              <a:t>Campbell Hall:  Jack Wright -  </a:t>
            </a:r>
            <a:r>
              <a:rPr lang="en-US" sz="6400" b="1" u="sng" dirty="0"/>
              <a:t>jewright@westliberty.edu</a:t>
            </a:r>
            <a:endParaRPr lang="en-US" sz="6400" b="1" dirty="0"/>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u="sng" dirty="0"/>
              <a:t>Emergency Evacuation</a:t>
            </a:r>
            <a:br>
              <a:rPr lang="en-US" sz="3200" u="sng" dirty="0"/>
            </a:br>
            <a:r>
              <a:rPr lang="en-US" sz="3200" u="sng" dirty="0"/>
              <a:t>Location per Building (100 ft. from building)</a:t>
            </a:r>
          </a:p>
        </p:txBody>
      </p:sp>
      <p:sp>
        <p:nvSpPr>
          <p:cNvPr id="3" name="Content Placeholder 2"/>
          <p:cNvSpPr>
            <a:spLocks noGrp="1"/>
          </p:cNvSpPr>
          <p:nvPr>
            <p:ph idx="1"/>
          </p:nvPr>
        </p:nvSpPr>
        <p:spPr>
          <a:xfrm>
            <a:off x="457200" y="1371600"/>
            <a:ext cx="8229600" cy="5105400"/>
          </a:xfrm>
        </p:spPr>
        <p:txBody>
          <a:bodyPr>
            <a:noAutofit/>
          </a:bodyPr>
          <a:lstStyle/>
          <a:p>
            <a:r>
              <a:rPr lang="en-US" sz="1200" b="1" dirty="0"/>
              <a:t>Albert Blatnik Hall – Flag pole on the quad of the main campus.</a:t>
            </a:r>
          </a:p>
          <a:p>
            <a:r>
              <a:rPr lang="en-US" sz="1200" b="1" dirty="0"/>
              <a:t> Annex Building – Light post across the road from the Annex Building.</a:t>
            </a:r>
          </a:p>
          <a:p>
            <a:r>
              <a:rPr lang="en-US" sz="1200" b="1" dirty="0"/>
              <a:t>Arnett Science Hall – Flag pole on the quod of the main campus.</a:t>
            </a:r>
          </a:p>
          <a:p>
            <a:r>
              <a:rPr lang="en-US" sz="1200" b="1" dirty="0"/>
              <a:t>ASRC Sports Complex – Football field, or, the front across the street.</a:t>
            </a:r>
          </a:p>
          <a:p>
            <a:r>
              <a:rPr lang="en-US" sz="1200" b="1" dirty="0"/>
              <a:t>Beta Hall  - Beta Hall Parking Lot.</a:t>
            </a:r>
          </a:p>
          <a:p>
            <a:r>
              <a:rPr lang="en-US" sz="1200" b="1" dirty="0"/>
              <a:t>Bonar Hall – Chapel Stairs</a:t>
            </a:r>
          </a:p>
          <a:p>
            <a:r>
              <a:rPr lang="en-US" sz="1200" b="1" dirty="0"/>
              <a:t> Boyd Hall – Main Hall, East side.</a:t>
            </a:r>
          </a:p>
          <a:p>
            <a:r>
              <a:rPr lang="en-US" sz="1200" b="1" dirty="0"/>
              <a:t> Campbell Hall – Front parking lot.</a:t>
            </a:r>
          </a:p>
          <a:p>
            <a:r>
              <a:rPr lang="en-US" sz="1200" b="1" dirty="0"/>
              <a:t> Chapel –Flap pole on the quad of the main campus.</a:t>
            </a:r>
          </a:p>
          <a:p>
            <a:r>
              <a:rPr lang="en-US" sz="1200" b="1" dirty="0"/>
              <a:t> College Hall - Flap pole on the quad of the main campus.</a:t>
            </a:r>
          </a:p>
          <a:p>
            <a:r>
              <a:rPr lang="en-US" sz="1200" b="1" dirty="0"/>
              <a:t> College Student Union - Flap pole on the quad of the main campus.</a:t>
            </a:r>
          </a:p>
          <a:p>
            <a:r>
              <a:rPr lang="en-US" sz="1200" b="1" dirty="0"/>
              <a:t> Curtis Hall – Steps between Shotwell and Main Hall.</a:t>
            </a:r>
          </a:p>
          <a:p>
            <a:r>
              <a:rPr lang="en-US" sz="1200" b="1" dirty="0"/>
              <a:t>Fine Arts Building - Flap pole on the quad of the main campus.</a:t>
            </a:r>
          </a:p>
          <a:p>
            <a:r>
              <a:rPr lang="en-US" sz="1200" b="1" dirty="0"/>
              <a:t> Hughes Hall – Back end of building which is baseball field parking lot, front end of building North end of Shaw.</a:t>
            </a:r>
          </a:p>
          <a:p>
            <a:r>
              <a:rPr lang="en-US" sz="1200" b="1" dirty="0"/>
              <a:t> Krise Hall – Fine Arts steps.</a:t>
            </a:r>
          </a:p>
          <a:p>
            <a:r>
              <a:rPr lang="en-US" sz="1200" b="1" dirty="0"/>
              <a:t>Liberty Oaks Alumni House – Front end of Shaw.</a:t>
            </a:r>
          </a:p>
          <a:p>
            <a:r>
              <a:rPr lang="en-US" sz="1200" b="1" dirty="0"/>
              <a:t>Main Hall - Flap pole on the quad of the main campus.</a:t>
            </a:r>
          </a:p>
          <a:p>
            <a:r>
              <a:rPr lang="en-US" sz="1200" b="1" dirty="0"/>
              <a:t>Media Arts Center - Flap pole on the quad of the main campus.</a:t>
            </a:r>
          </a:p>
          <a:p>
            <a:r>
              <a:rPr lang="en-US" sz="1200" b="1" dirty="0"/>
              <a:t>Maintenance Building – Front of building, near the Blue Light.</a:t>
            </a:r>
          </a:p>
          <a:p>
            <a:r>
              <a:rPr lang="en-US" sz="1200" b="1" dirty="0"/>
              <a:t>Paul Elbin Library – Grass area in front of Rogers Hall.</a:t>
            </a:r>
          </a:p>
          <a:p>
            <a:r>
              <a:rPr lang="en-US" sz="1200" b="1" dirty="0"/>
              <a:t> President's House – Lower end of front lawn.</a:t>
            </a:r>
          </a:p>
          <a:p>
            <a:r>
              <a:rPr lang="en-US" sz="1200" b="1" dirty="0"/>
              <a:t>Rogers Hall –North end of building goes towards Annex.  South end of building goes to grass area of Main Hall.</a:t>
            </a:r>
          </a:p>
          <a:p>
            <a:r>
              <a:rPr lang="en-US" sz="1200" b="1" dirty="0"/>
              <a:t> Shaw Hall – Grass area in front of building.</a:t>
            </a:r>
          </a:p>
          <a:p>
            <a:r>
              <a:rPr lang="en-US" sz="1200" b="1" dirty="0"/>
              <a:t>Shotwell Hall – Flag pole on the quad of the main campus.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Fire Extinguisher Training</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pPr>
            <a:r>
              <a:rPr lang="en-US" dirty="0"/>
              <a:t>Know the location of the fire extinguishers in your building. (Code says they should be approx. 75 ft. apart)</a:t>
            </a:r>
          </a:p>
          <a:p>
            <a:pPr marL="514350" indent="-514350">
              <a:buFont typeface="+mj-lt"/>
              <a:buAutoNum type="arabicPeriod"/>
            </a:pPr>
            <a:r>
              <a:rPr lang="en-US" dirty="0"/>
              <a:t>Make sure the fire extinguishers are NOT blocked at anytime, by any piece of equipment.</a:t>
            </a:r>
          </a:p>
          <a:p>
            <a:pPr marL="514350" indent="-514350">
              <a:buFont typeface="+mj-lt"/>
              <a:buAutoNum type="arabicPeriod"/>
            </a:pPr>
            <a:r>
              <a:rPr lang="en-US" dirty="0"/>
              <a:t>Know how to use a fire extinguisher.</a:t>
            </a:r>
            <a:br>
              <a:rPr lang="en-US" dirty="0"/>
            </a:br>
            <a:r>
              <a:rPr lang="en-US" b="1" dirty="0"/>
              <a:t>P</a:t>
            </a:r>
            <a:r>
              <a:rPr lang="en-US" dirty="0"/>
              <a:t> – Pull the pin</a:t>
            </a:r>
            <a:br>
              <a:rPr lang="en-US" dirty="0"/>
            </a:br>
            <a:r>
              <a:rPr lang="en-US" b="1" dirty="0"/>
              <a:t>A</a:t>
            </a:r>
            <a:r>
              <a:rPr lang="en-US" dirty="0"/>
              <a:t> – Aim at the base of the fire.</a:t>
            </a:r>
            <a:br>
              <a:rPr lang="en-US" dirty="0"/>
            </a:br>
            <a:r>
              <a:rPr lang="en-US" b="1" dirty="0"/>
              <a:t>S</a:t>
            </a:r>
            <a:r>
              <a:rPr lang="en-US" dirty="0"/>
              <a:t> – Squeeze the trigger.</a:t>
            </a:r>
            <a:br>
              <a:rPr lang="en-US" dirty="0"/>
            </a:br>
            <a:r>
              <a:rPr lang="en-US" b="1" dirty="0"/>
              <a:t>S</a:t>
            </a:r>
            <a:r>
              <a:rPr lang="en-US" dirty="0"/>
              <a:t> – Sweep the agent at the base of the fire. </a:t>
            </a:r>
          </a:p>
        </p:txBody>
      </p:sp>
      <p:pic>
        <p:nvPicPr>
          <p:cNvPr id="1028" name="Picture 4" descr="C:\Documents and Settings\A Salatino\Local Settings\Temporary Internet Files\Content.IE5\8E87CSG1\MP900341704[1].jpg"/>
          <p:cNvPicPr>
            <a:picLocks noChangeAspect="1" noChangeArrowheads="1"/>
          </p:cNvPicPr>
          <p:nvPr/>
        </p:nvPicPr>
        <p:blipFill>
          <a:blip r:embed="rId2" cstate="print"/>
          <a:srcRect/>
          <a:stretch>
            <a:fillRect/>
          </a:stretch>
        </p:blipFill>
        <p:spPr bwMode="auto">
          <a:xfrm>
            <a:off x="228600" y="152400"/>
            <a:ext cx="1295400" cy="1295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a:t>Emergency Evacuation Report</a:t>
            </a:r>
          </a:p>
        </p:txBody>
      </p:sp>
      <p:sp>
        <p:nvSpPr>
          <p:cNvPr id="3" name="Content Placeholder 2"/>
          <p:cNvSpPr>
            <a:spLocks noGrp="1"/>
          </p:cNvSpPr>
          <p:nvPr>
            <p:ph idx="1"/>
          </p:nvPr>
        </p:nvSpPr>
        <p:spPr>
          <a:xfrm>
            <a:off x="457200" y="762000"/>
            <a:ext cx="8229600" cy="5364163"/>
          </a:xfrm>
        </p:spPr>
        <p:txBody>
          <a:bodyPr>
            <a:normAutofit fontScale="25000" lnSpcReduction="20000"/>
          </a:bodyPr>
          <a:lstStyle/>
          <a:p>
            <a:endParaRPr lang="en-US" sz="4000" dirty="0"/>
          </a:p>
          <a:p>
            <a:r>
              <a:rPr lang="en-US" sz="4000" dirty="0"/>
              <a:t>Building:  ____________________________	Date: ___________	Time: ________</a:t>
            </a:r>
          </a:p>
          <a:p>
            <a:r>
              <a:rPr lang="en-US" sz="4000" dirty="0"/>
              <a:t> </a:t>
            </a:r>
          </a:p>
          <a:p>
            <a:r>
              <a:rPr lang="en-US" sz="4000" dirty="0"/>
              <a:t>Staff Member Completing Report: ____________________________________________</a:t>
            </a:r>
          </a:p>
          <a:p>
            <a:r>
              <a:rPr lang="en-US" sz="4000" dirty="0"/>
              <a:t> </a:t>
            </a:r>
          </a:p>
          <a:p>
            <a:r>
              <a:rPr lang="en-US" sz="4000" dirty="0"/>
              <a:t>Drill:</a:t>
            </a:r>
          </a:p>
          <a:p>
            <a:pPr lvl="0"/>
            <a:r>
              <a:rPr lang="en-US" sz="4000" dirty="0"/>
              <a:t>Time required to complete evacuation: _____________________________________</a:t>
            </a:r>
          </a:p>
          <a:p>
            <a:pPr lvl="0"/>
            <a:r>
              <a:rPr lang="en-US" sz="4000" dirty="0"/>
              <a:t>The drill was (  ) announced; (   ) unannounced.</a:t>
            </a:r>
          </a:p>
          <a:p>
            <a:pPr lvl="0"/>
            <a:r>
              <a:rPr lang="en-US" sz="4000" dirty="0"/>
              <a:t>Evaluate the cooperation of the residents:</a:t>
            </a:r>
          </a:p>
          <a:p>
            <a:r>
              <a:rPr lang="en-US" sz="4000" dirty="0"/>
              <a:t>_____________________________________________________________________</a:t>
            </a:r>
          </a:p>
          <a:p>
            <a:pPr lvl="0"/>
            <a:r>
              <a:rPr lang="en-US" sz="4000" dirty="0"/>
              <a:t>Evaluate the performance of the staff:</a:t>
            </a:r>
          </a:p>
          <a:p>
            <a:r>
              <a:rPr lang="en-US" sz="4000" dirty="0"/>
              <a:t>_____________________________________________________________________</a:t>
            </a:r>
          </a:p>
          <a:p>
            <a:r>
              <a:rPr lang="en-US" sz="4000" dirty="0"/>
              <a:t> </a:t>
            </a:r>
          </a:p>
          <a:p>
            <a:r>
              <a:rPr lang="en-US" sz="4000" dirty="0"/>
              <a:t>False Alarm:</a:t>
            </a:r>
          </a:p>
          <a:p>
            <a:pPr lvl="0"/>
            <a:r>
              <a:rPr lang="en-US" sz="4000" dirty="0"/>
              <a:t>Where was the alarm sounded? ___________________________________________</a:t>
            </a:r>
          </a:p>
          <a:p>
            <a:pPr lvl="0"/>
            <a:r>
              <a:rPr lang="en-US" sz="4000" dirty="0"/>
              <a:t>Information on the cause/source of the alarm</a:t>
            </a:r>
          </a:p>
          <a:p>
            <a:r>
              <a:rPr lang="en-US" sz="4000" dirty="0"/>
              <a:t>_____________________________________________________________________</a:t>
            </a:r>
          </a:p>
          <a:p>
            <a:pPr lvl="0"/>
            <a:r>
              <a:rPr lang="en-US" sz="4000" dirty="0"/>
              <a:t>Evaluate the cooperation of the residents:</a:t>
            </a:r>
          </a:p>
          <a:p>
            <a:r>
              <a:rPr lang="en-US" sz="4000" dirty="0"/>
              <a:t>_____________________________________________________________________</a:t>
            </a:r>
          </a:p>
          <a:p>
            <a:pPr lvl="0"/>
            <a:r>
              <a:rPr lang="en-US" sz="4000" dirty="0"/>
              <a:t>Evaluate the performance of the staff:</a:t>
            </a:r>
          </a:p>
          <a:p>
            <a:r>
              <a:rPr lang="en-US" sz="4000" dirty="0"/>
              <a:t>_____________________________________________________________________</a:t>
            </a:r>
          </a:p>
          <a:p>
            <a:r>
              <a:rPr lang="en-US" sz="4000" dirty="0"/>
              <a:t> </a:t>
            </a:r>
          </a:p>
          <a:p>
            <a:r>
              <a:rPr lang="en-US" sz="4000" dirty="0"/>
              <a:t>Emergency:</a:t>
            </a:r>
          </a:p>
          <a:p>
            <a:pPr lvl="0"/>
            <a:r>
              <a:rPr lang="en-US" sz="4000" dirty="0"/>
              <a:t>How was the emergency reported? ___ _____________________________________</a:t>
            </a:r>
          </a:p>
          <a:p>
            <a:pPr lvl="0"/>
            <a:r>
              <a:rPr lang="en-US" sz="4000" dirty="0"/>
              <a:t>What was the nature of the emergency?</a:t>
            </a:r>
          </a:p>
          <a:p>
            <a:r>
              <a:rPr lang="en-US" sz="4000" dirty="0"/>
              <a:t>_____________________________________________________________________</a:t>
            </a:r>
          </a:p>
          <a:p>
            <a:pPr lvl="0"/>
            <a:r>
              <a:rPr lang="en-US" sz="4000" dirty="0"/>
              <a:t>How was the emergency handled?</a:t>
            </a:r>
          </a:p>
          <a:p>
            <a:r>
              <a:rPr lang="en-US" sz="4000" dirty="0"/>
              <a:t>_____________________________________________________________________</a:t>
            </a:r>
          </a:p>
          <a:p>
            <a:pPr lvl="0"/>
            <a:r>
              <a:rPr lang="en-US" sz="4000" dirty="0"/>
              <a:t>What was the outcome of the emergency?</a:t>
            </a:r>
          </a:p>
          <a:p>
            <a:r>
              <a:rPr lang="en-US" sz="4000" dirty="0"/>
              <a:t>_____________________________________________________________________</a:t>
            </a:r>
          </a:p>
          <a:p>
            <a:pPr lvl="0"/>
            <a:r>
              <a:rPr lang="en-US" sz="4000" dirty="0"/>
              <a:t>Evaluate the cooperation of the residents:</a:t>
            </a:r>
          </a:p>
          <a:p>
            <a:r>
              <a:rPr lang="en-US" sz="4000" dirty="0"/>
              <a:t>_____________________________________________________________________</a:t>
            </a:r>
          </a:p>
          <a:p>
            <a:pPr lvl="0"/>
            <a:r>
              <a:rPr lang="en-US" sz="4000" dirty="0"/>
              <a:t>Evaluate the performance of the staff:</a:t>
            </a:r>
          </a:p>
          <a:p>
            <a:r>
              <a:rPr lang="en-US" sz="4000" dirty="0"/>
              <a:t>_____________________________________________________________________</a:t>
            </a:r>
          </a:p>
          <a:p>
            <a:r>
              <a:rPr lang="en-US" sz="4000" dirty="0"/>
              <a:t> </a:t>
            </a:r>
          </a:p>
          <a:p>
            <a:r>
              <a:rPr lang="en-US" sz="4000" dirty="0"/>
              <a:t> </a:t>
            </a:r>
          </a:p>
          <a:p>
            <a:r>
              <a:rPr lang="en-US" sz="4000" dirty="0"/>
              <a:t>_____________________________________________________________________</a:t>
            </a:r>
          </a:p>
          <a:p>
            <a:r>
              <a:rPr lang="en-US" sz="4000" dirty="0"/>
              <a:t>Signature of Staff Member Completing Report				</a:t>
            </a:r>
            <a:r>
              <a:rPr lang="en-US" dirty="0"/>
              <a:t>	Date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Emergency Evacuation key points..</a:t>
            </a:r>
          </a:p>
        </p:txBody>
      </p:sp>
      <p:sp>
        <p:nvSpPr>
          <p:cNvPr id="3" name="Content Placeholder 2"/>
          <p:cNvSpPr>
            <a:spLocks noGrp="1"/>
          </p:cNvSpPr>
          <p:nvPr>
            <p:ph idx="1"/>
          </p:nvPr>
        </p:nvSpPr>
        <p:spPr/>
        <p:txBody>
          <a:bodyPr>
            <a:normAutofit fontScale="62500" lnSpcReduction="20000"/>
          </a:bodyPr>
          <a:lstStyle/>
          <a:p>
            <a:r>
              <a:rPr lang="en-US" dirty="0"/>
              <a:t>Upon the sounding of the fire alarm, ALL people in the building are to evacuate out of the building, be 100 ft. from the building, and at the designated location if possible.</a:t>
            </a:r>
          </a:p>
          <a:p>
            <a:endParaRPr lang="en-US" dirty="0"/>
          </a:p>
          <a:p>
            <a:r>
              <a:rPr lang="en-US" dirty="0"/>
              <a:t>It is a law to evacuate a building during an alarm.  (Remember, there’s no perfect time for a fire, so, yes, even during an exam, one must evacuate the building, UNLESS, instructed prior to the alarm, from the Campus Police, or Maintenance Department that they may be working on the system and nobody has to evacuate.</a:t>
            </a:r>
          </a:p>
          <a:p>
            <a:endParaRPr lang="en-US" dirty="0"/>
          </a:p>
          <a:p>
            <a:r>
              <a:rPr lang="en-US" dirty="0"/>
              <a:t>When an alarm is sounding, the building supervisor is to assist the personnel responsible for evacuating people from the buildings.</a:t>
            </a:r>
          </a:p>
          <a:p>
            <a:endParaRPr lang="en-US" dirty="0"/>
          </a:p>
          <a:p>
            <a:r>
              <a:rPr lang="en-US" dirty="0"/>
              <a:t>After an evacuation has occurred, please take a minute and complete the prior discussed Emergency Evacuation Form and turn it into the Health and Safety Specialist.</a:t>
            </a:r>
          </a:p>
          <a:p>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State Fire Marshal Past Safety Concerns</a:t>
            </a:r>
          </a:p>
        </p:txBody>
      </p:sp>
      <p:sp>
        <p:nvSpPr>
          <p:cNvPr id="3" name="Content Placeholder 2"/>
          <p:cNvSpPr>
            <a:spLocks noGrp="1"/>
          </p:cNvSpPr>
          <p:nvPr>
            <p:ph idx="1"/>
          </p:nvPr>
        </p:nvSpPr>
        <p:spPr/>
        <p:txBody>
          <a:bodyPr>
            <a:normAutofit fontScale="55000" lnSpcReduction="20000"/>
          </a:bodyPr>
          <a:lstStyle/>
          <a:p>
            <a:r>
              <a:rPr lang="en-US" dirty="0"/>
              <a:t>Extension Cords – They are NOT allowed in any rooms of any building. (Except for temporary use).</a:t>
            </a:r>
          </a:p>
          <a:p>
            <a:endParaRPr lang="en-US" dirty="0"/>
          </a:p>
          <a:p>
            <a:r>
              <a:rPr lang="en-US" dirty="0"/>
              <a:t>Blocked Exits / or Exit Passages – Do not block any exit of a building, and there must be at least 3 ft. pathway of hallways to an exit.</a:t>
            </a:r>
          </a:p>
          <a:p>
            <a:endParaRPr lang="en-US" dirty="0"/>
          </a:p>
          <a:p>
            <a:r>
              <a:rPr lang="en-US" dirty="0"/>
              <a:t>Exit lights inoperable. (Report to the Health and Safety Specialist if you see an Exit Light inoperable).</a:t>
            </a:r>
          </a:p>
          <a:p>
            <a:endParaRPr lang="en-US" dirty="0"/>
          </a:p>
          <a:p>
            <a:r>
              <a:rPr lang="en-US" dirty="0"/>
              <a:t>Tripping Hazards – If you see anything in your building that may be a tripping hazard. (Report it to the Health and Safety Specialist).</a:t>
            </a:r>
          </a:p>
          <a:p>
            <a:endParaRPr lang="en-US" dirty="0"/>
          </a:p>
          <a:p>
            <a:r>
              <a:rPr lang="en-US" dirty="0"/>
              <a:t>Fire Doors are to remain closed at all times, unless they are on a magnetic closer.  (Classrooms with fire doors must have the doors closed when not in use).</a:t>
            </a:r>
          </a:p>
          <a:p>
            <a:pPr>
              <a:buNone/>
            </a:pPr>
            <a:r>
              <a:rPr lang="en-US"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Automated External Defibrillator</a:t>
            </a:r>
            <a:br>
              <a:rPr lang="en-US" dirty="0"/>
            </a:br>
            <a:r>
              <a:rPr lang="en-US" dirty="0"/>
              <a:t>A.E.D’s and Locations</a:t>
            </a:r>
          </a:p>
        </p:txBody>
      </p:sp>
      <p:sp>
        <p:nvSpPr>
          <p:cNvPr id="3" name="Content Placeholder 2"/>
          <p:cNvSpPr>
            <a:spLocks noGrp="1"/>
          </p:cNvSpPr>
          <p:nvPr>
            <p:ph idx="1"/>
          </p:nvPr>
        </p:nvSpPr>
        <p:spPr/>
        <p:txBody>
          <a:bodyPr>
            <a:normAutofit fontScale="62500" lnSpcReduction="20000"/>
          </a:bodyPr>
          <a:lstStyle/>
          <a:p>
            <a:r>
              <a:rPr lang="en-US" b="1" u="sng" dirty="0"/>
              <a:t>BUILDING/DEPARTMENT</a:t>
            </a:r>
            <a:r>
              <a:rPr lang="en-US" dirty="0"/>
              <a:t>              </a:t>
            </a:r>
            <a:r>
              <a:rPr lang="en-US" b="1" u="sng" dirty="0"/>
              <a:t>QUANTITY</a:t>
            </a:r>
            <a:r>
              <a:rPr lang="en-US" dirty="0"/>
              <a:t> </a:t>
            </a:r>
            <a:r>
              <a:rPr lang="en-US" b="1" u="sng" dirty="0"/>
              <a:t>BRAND</a:t>
            </a:r>
            <a:r>
              <a:rPr lang="en-US" dirty="0"/>
              <a:t> </a:t>
            </a:r>
          </a:p>
          <a:p>
            <a:r>
              <a:rPr lang="en-US" dirty="0"/>
              <a:t>1. Arnett Hall (Near Room 208)   1 Cardiac Science AEDs Power Heart G3 </a:t>
            </a:r>
          </a:p>
          <a:p>
            <a:r>
              <a:rPr lang="en-US" dirty="0"/>
              <a:t>2. ASRC (Gym Floor)                      1 Cardiac Science AEDs Power Heart G3 </a:t>
            </a:r>
          </a:p>
          <a:p>
            <a:r>
              <a:rPr lang="en-US" dirty="0"/>
              <a:t>3. ASRC (Trainer's Room)              1 Cardiac Science AEDs Power Heart G3 </a:t>
            </a:r>
          </a:p>
          <a:p>
            <a:r>
              <a:rPr lang="en-US" dirty="0"/>
              <a:t>4. ASRC (Travel One w/teams)     1 Cardiac Science AEDs Power Heart G3 </a:t>
            </a:r>
          </a:p>
          <a:p>
            <a:r>
              <a:rPr lang="en-US" dirty="0"/>
              <a:t>5. Dental Hygiene (Cleaning area) 1 Cardiac Science AEDs Power Heart G3 </a:t>
            </a:r>
          </a:p>
          <a:p>
            <a:r>
              <a:rPr lang="en-US" dirty="0"/>
              <a:t>6. Police Department                    1 Cardiac Science AEDs Power Heart G3 </a:t>
            </a:r>
          </a:p>
          <a:p>
            <a:r>
              <a:rPr lang="en-US" dirty="0"/>
              <a:t>7. Curtis Hall (Front)                      1 Zoll  (Zee Medical) </a:t>
            </a:r>
          </a:p>
          <a:p>
            <a:r>
              <a:rPr lang="en-US" dirty="0"/>
              <a:t>8. Krise Hall (Front)                        1 Zoll  (Zee Medical) </a:t>
            </a:r>
          </a:p>
          <a:p>
            <a:r>
              <a:rPr lang="en-US" dirty="0"/>
              <a:t>9. Maintenance Building (Front) 1 Zoll  (Zee Medical) </a:t>
            </a:r>
          </a:p>
          <a:p>
            <a:r>
              <a:rPr lang="en-US" dirty="0"/>
              <a:t>10. Hughes Hall (Front)                 1 Zoll  (Zee Medical) </a:t>
            </a:r>
          </a:p>
          <a:p>
            <a:r>
              <a:rPr lang="en-US" dirty="0"/>
              <a:t>11. Rogers Hall (Front)                  1 Cardiac Science AEDs Power Heart G3 </a:t>
            </a:r>
          </a:p>
        </p:txBody>
      </p:sp>
      <p:pic>
        <p:nvPicPr>
          <p:cNvPr id="4" name="Picture 3" descr="AED.jpg"/>
          <p:cNvPicPr>
            <a:picLocks noChangeAspect="1"/>
          </p:cNvPicPr>
          <p:nvPr/>
        </p:nvPicPr>
        <p:blipFill>
          <a:blip r:embed="rId2" cstate="print"/>
          <a:stretch>
            <a:fillRect/>
          </a:stretch>
        </p:blipFill>
        <p:spPr>
          <a:xfrm>
            <a:off x="0" y="152400"/>
            <a:ext cx="1143000" cy="12954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normAutofit/>
          </a:bodyPr>
          <a:lstStyle/>
          <a:p>
            <a:r>
              <a:rPr lang="en-US" dirty="0"/>
              <a:t>I want to thank you for accepting the position of building supervisor and its responsibilities.</a:t>
            </a:r>
          </a:p>
          <a:p>
            <a:r>
              <a:rPr lang="en-US" dirty="0"/>
              <a:t>I will work with you as much as I can to make sure that the building(s) you are supervising is(are) safe. The safety of the employees and students is very important to us all.</a:t>
            </a:r>
          </a:p>
          <a:p>
            <a:r>
              <a:rPr lang="en-US" dirty="0"/>
              <a:t>THANK YOU!</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404</TotalTime>
  <Words>1330</Words>
  <Application>Microsoft Office PowerPoint</Application>
  <PresentationFormat>On-screen Show (4:3)</PresentationFormat>
  <Paragraphs>128</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PowerPoint Presentation</vt:lpstr>
      <vt:lpstr>List of Buildings and Supervisors</vt:lpstr>
      <vt:lpstr>Emergency Evacuation Location per Building (100 ft. from building)</vt:lpstr>
      <vt:lpstr>Fire Extinguisher Training</vt:lpstr>
      <vt:lpstr>Emergency Evacuation Report</vt:lpstr>
      <vt:lpstr>Emergency Evacuation key points..</vt:lpstr>
      <vt:lpstr>State Fire Marshal Past Safety Concerns</vt:lpstr>
      <vt:lpstr>Automated External Defibrillator A.E.D’s and Locations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 </dc:creator>
  <cp:lastModifiedBy>Thomas Estlack</cp:lastModifiedBy>
  <cp:revision>44</cp:revision>
  <dcterms:created xsi:type="dcterms:W3CDTF">2013-07-16T13:33:41Z</dcterms:created>
  <dcterms:modified xsi:type="dcterms:W3CDTF">2024-02-15T16:09:09Z</dcterms:modified>
</cp:coreProperties>
</file>