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57" r:id="rId6"/>
    <p:sldId id="258" r:id="rId7"/>
    <p:sldId id="260" r:id="rId8"/>
    <p:sldId id="259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11/11/2024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estliberty.edu/financial-aid/student-employmen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employment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206155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Hiring Manager’s Training</a:t>
            </a:r>
          </a:p>
          <a:p>
            <a:r>
              <a:rPr lang="en-US" sz="2000" dirty="0" smtClean="0"/>
              <a:t>2025 </a:t>
            </a:r>
            <a:r>
              <a:rPr lang="en-US" sz="2000" dirty="0" smtClean="0"/>
              <a:t>Summer /</a:t>
            </a:r>
            <a:r>
              <a:rPr lang="en-US" sz="2000" dirty="0" smtClean="0"/>
              <a:t>2025 </a:t>
            </a:r>
            <a:r>
              <a:rPr lang="en-US" sz="2000" dirty="0" smtClean="0"/>
              <a:t>Fall /</a:t>
            </a:r>
            <a:r>
              <a:rPr lang="en-US" sz="2000" dirty="0" smtClean="0"/>
              <a:t>2026 </a:t>
            </a:r>
            <a:r>
              <a:rPr lang="en-US" sz="2000" dirty="0" smtClean="0"/>
              <a:t>Spring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535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</p:spPr>
        <p:txBody>
          <a:bodyPr/>
          <a:lstStyle/>
          <a:p>
            <a:r>
              <a:rPr lang="en-US" dirty="0" smtClean="0"/>
              <a:t>Timeline of Hiring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246909"/>
            <a:ext cx="10058400" cy="5295207"/>
          </a:xfrm>
        </p:spPr>
        <p:txBody>
          <a:bodyPr>
            <a:normAutofit/>
          </a:bodyPr>
          <a:lstStyle/>
          <a:p>
            <a:r>
              <a:rPr lang="en-US" b="1" dirty="0" smtClean="0"/>
              <a:t>March </a:t>
            </a:r>
            <a:r>
              <a:rPr lang="en-US" b="1" dirty="0" smtClean="0"/>
              <a:t>2025</a:t>
            </a:r>
            <a:endParaRPr lang="en-US" b="1" dirty="0" smtClean="0"/>
          </a:p>
          <a:p>
            <a:pPr lvl="1"/>
            <a:r>
              <a:rPr lang="en-US" dirty="0" smtClean="0"/>
              <a:t>Jobs posted in </a:t>
            </a:r>
            <a:r>
              <a:rPr lang="en-US" dirty="0" smtClean="0"/>
              <a:t>2024 </a:t>
            </a:r>
            <a:r>
              <a:rPr lang="en-US" dirty="0" smtClean="0"/>
              <a:t>will be automatically posted/renewed in Handshake by the Student Employment </a:t>
            </a:r>
            <a:r>
              <a:rPr lang="en-US" dirty="0" smtClean="0"/>
              <a:t>Coordinator.</a:t>
            </a:r>
            <a:endParaRPr lang="en-US" b="1" dirty="0" smtClean="0"/>
          </a:p>
          <a:p>
            <a:pPr lvl="1"/>
            <a:r>
              <a:rPr lang="en-US" dirty="0" smtClean="0"/>
              <a:t>Hiring </a:t>
            </a:r>
            <a:r>
              <a:rPr lang="en-US" dirty="0"/>
              <a:t>Manager completes </a:t>
            </a:r>
            <a:r>
              <a:rPr lang="en-US" dirty="0" smtClean="0"/>
              <a:t>“New Student Job Position” </a:t>
            </a:r>
            <a:r>
              <a:rPr lang="en-US" dirty="0" smtClean="0"/>
              <a:t>Form </a:t>
            </a:r>
            <a:r>
              <a:rPr lang="en-US" dirty="0"/>
              <a:t>for </a:t>
            </a:r>
            <a:r>
              <a:rPr lang="en-US" dirty="0" smtClean="0"/>
              <a:t>new student jobs </a:t>
            </a:r>
            <a:r>
              <a:rPr lang="en-US" dirty="0"/>
              <a:t>never posted before.</a:t>
            </a:r>
            <a:endParaRPr lang="en-US" b="1" dirty="0"/>
          </a:p>
          <a:p>
            <a:pPr lvl="1"/>
            <a:r>
              <a:rPr lang="en-US" dirty="0" smtClean="0"/>
              <a:t>Email will go out to all students to inform them jobs are being posted.</a:t>
            </a:r>
          </a:p>
          <a:p>
            <a:pPr lvl="1"/>
            <a:r>
              <a:rPr lang="en-US" dirty="0" smtClean="0"/>
              <a:t>Students can begin to apply in Handshake for </a:t>
            </a:r>
            <a:r>
              <a:rPr lang="en-US" dirty="0" smtClean="0"/>
              <a:t>jobs.</a:t>
            </a:r>
            <a:endParaRPr lang="en-US" b="1" dirty="0" smtClean="0"/>
          </a:p>
          <a:p>
            <a:pPr lvl="1"/>
            <a:r>
              <a:rPr lang="en-US" dirty="0" smtClean="0"/>
              <a:t>Student Employment Coordinator monitors student applicants.  Will update each Hiring </a:t>
            </a:r>
            <a:r>
              <a:rPr lang="en-US" dirty="0" smtClean="0"/>
              <a:t>Manager’s </a:t>
            </a:r>
            <a:r>
              <a:rPr lang="en-US" dirty="0" smtClean="0"/>
              <a:t>spreadsheet to show if a student is Federal Work Study eligible or is Personal Service.  </a:t>
            </a:r>
          </a:p>
          <a:p>
            <a:pPr lvl="1"/>
            <a:r>
              <a:rPr lang="en-US" dirty="0" smtClean="0"/>
              <a:t>New Federal Work Study eligibility </a:t>
            </a:r>
            <a:r>
              <a:rPr lang="en-US" dirty="0" smtClean="0"/>
              <a:t>spreadsheets </a:t>
            </a:r>
            <a:r>
              <a:rPr lang="en-US" dirty="0" smtClean="0"/>
              <a:t>will be created for the </a:t>
            </a:r>
            <a:r>
              <a:rPr lang="en-US" dirty="0" smtClean="0"/>
              <a:t>2025-26 </a:t>
            </a:r>
            <a:r>
              <a:rPr lang="en-US" dirty="0" smtClean="0"/>
              <a:t>Academic Year for each Hiring Manager’s area.</a:t>
            </a:r>
          </a:p>
          <a:p>
            <a:r>
              <a:rPr lang="en-US" b="1" dirty="0" smtClean="0"/>
              <a:t>No Later Than April </a:t>
            </a:r>
            <a:r>
              <a:rPr lang="en-US" b="1" dirty="0" smtClean="0"/>
              <a:t>14, 2025</a:t>
            </a:r>
            <a:endParaRPr lang="en-US" b="1" dirty="0" smtClean="0"/>
          </a:p>
          <a:p>
            <a:pPr lvl="1"/>
            <a:r>
              <a:rPr lang="en-US" dirty="0" smtClean="0"/>
              <a:t>Hiring managers mark selected students for their posted job as “Declined” or “Hired” in the Pending dropdown menu in Handshake.</a:t>
            </a:r>
          </a:p>
          <a:p>
            <a:pPr lvl="1"/>
            <a:r>
              <a:rPr lang="en-US" u="sng" dirty="0" smtClean="0"/>
              <a:t>Goal:</a:t>
            </a:r>
            <a:r>
              <a:rPr lang="en-US" dirty="0" smtClean="0"/>
              <a:t> Select as many students as possible to be hired for Summer </a:t>
            </a:r>
            <a:r>
              <a:rPr lang="en-US" dirty="0" smtClean="0"/>
              <a:t>2025 </a:t>
            </a:r>
            <a:r>
              <a:rPr lang="en-US" dirty="0" smtClean="0"/>
              <a:t>by </a:t>
            </a:r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 April </a:t>
            </a:r>
            <a:r>
              <a:rPr lang="en-US" dirty="0" smtClean="0"/>
              <a:t>14, 2025.</a:t>
            </a:r>
            <a:endParaRPr lang="en-US" dirty="0" smtClean="0"/>
          </a:p>
          <a:p>
            <a:pPr lvl="1"/>
            <a:endParaRPr lang="en-US" sz="1400" u="sng" dirty="0" smtClean="0"/>
          </a:p>
        </p:txBody>
      </p:sp>
    </p:spTree>
    <p:extLst>
      <p:ext uri="{BB962C8B-B14F-4D97-AF65-F5344CB8AC3E}">
        <p14:creationId xmlns:p14="http://schemas.microsoft.com/office/powerpoint/2010/main" val="279396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318376"/>
            <a:ext cx="10058400" cy="1427295"/>
          </a:xfrm>
        </p:spPr>
        <p:txBody>
          <a:bodyPr/>
          <a:lstStyle/>
          <a:p>
            <a:r>
              <a:rPr lang="en-US" dirty="0"/>
              <a:t>Timeline of Hiring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12917"/>
            <a:ext cx="10058400" cy="4929447"/>
          </a:xfrm>
        </p:spPr>
        <p:txBody>
          <a:bodyPr>
            <a:normAutofit/>
          </a:bodyPr>
          <a:lstStyle/>
          <a:p>
            <a:r>
              <a:rPr lang="en-US" dirty="0" smtClean="0"/>
              <a:t>Returning students who have worked before and are on OASIS payroll:</a:t>
            </a:r>
          </a:p>
          <a:p>
            <a:pPr lvl="1"/>
            <a:r>
              <a:rPr lang="en-US" dirty="0"/>
              <a:t>Student Employment Coordinator </a:t>
            </a:r>
            <a:r>
              <a:rPr lang="en-US" dirty="0" smtClean="0"/>
              <a:t>will: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Make sure the student is on payroll correctly.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 Set </a:t>
            </a:r>
            <a:r>
              <a:rPr lang="en-US" dirty="0"/>
              <a:t>up student workers who </a:t>
            </a:r>
            <a:r>
              <a:rPr lang="en-US" dirty="0" smtClean="0"/>
              <a:t>need </a:t>
            </a:r>
            <a:r>
              <a:rPr lang="en-US" dirty="0"/>
              <a:t>to use the </a:t>
            </a:r>
            <a:r>
              <a:rPr lang="en-US" dirty="0" smtClean="0"/>
              <a:t>timekeeping system with time clocks or on the computer with UKG Pro.</a:t>
            </a:r>
            <a:endParaRPr lang="en-US" dirty="0" smtClean="0"/>
          </a:p>
          <a:p>
            <a:r>
              <a:rPr lang="en-US" dirty="0" smtClean="0"/>
              <a:t>Students who have never worked on campus before:</a:t>
            </a:r>
          </a:p>
          <a:p>
            <a:pPr lvl="1"/>
            <a:r>
              <a:rPr lang="en-US" dirty="0"/>
              <a:t>Student Employment Coordinator </a:t>
            </a:r>
            <a:r>
              <a:rPr lang="en-US" dirty="0" smtClean="0"/>
              <a:t>will: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Email hired student with instructions to complete their new hire paperwork.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Email </a:t>
            </a:r>
            <a:r>
              <a:rPr lang="en-US" dirty="0"/>
              <a:t>both the hiring manager and student with a start date once a student has completed all requirements and is approved to start working</a:t>
            </a:r>
            <a:r>
              <a:rPr lang="en-US" dirty="0" smtClean="0"/>
              <a:t>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Ensure that the student creates a </a:t>
            </a:r>
            <a:r>
              <a:rPr lang="en-US" dirty="0" err="1" smtClean="0"/>
              <a:t>myApps</a:t>
            </a:r>
            <a:r>
              <a:rPr lang="en-US" dirty="0" smtClean="0"/>
              <a:t> account once they are approved on payroll.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Set up student workers who need to use the time clocks </a:t>
            </a:r>
            <a:r>
              <a:rPr lang="en-US" dirty="0" smtClean="0"/>
              <a:t>or on the computer with UKG Pro.</a:t>
            </a:r>
            <a:endParaRPr lang="en-US" dirty="0" smtClean="0"/>
          </a:p>
          <a:p>
            <a:pPr marL="274320" lvl="1" indent="0" algn="ctr">
              <a:buNone/>
            </a:pPr>
            <a:r>
              <a:rPr lang="en-US" sz="1600" b="1" dirty="0" smtClean="0"/>
              <a:t>STUDENTS </a:t>
            </a:r>
            <a:r>
              <a:rPr lang="en-US" sz="1600" b="1" dirty="0" smtClean="0"/>
              <a:t>CANN</a:t>
            </a:r>
            <a:r>
              <a:rPr lang="en-US" sz="1600" b="1" dirty="0" smtClean="0"/>
              <a:t>OT </a:t>
            </a:r>
            <a:r>
              <a:rPr lang="en-US" sz="1600" b="1" dirty="0" smtClean="0"/>
              <a:t>WORK UNTIL A VERIFICATION EMAIL OF APPROVAL IS </a:t>
            </a:r>
          </a:p>
          <a:p>
            <a:pPr marL="274320" lvl="1" indent="0" algn="ctr">
              <a:buNone/>
            </a:pPr>
            <a:r>
              <a:rPr lang="en-US" sz="1600" b="1" dirty="0" smtClean="0"/>
              <a:t>RECEIVED FROM THE STUDENT</a:t>
            </a:r>
            <a:r>
              <a:rPr lang="en-US" sz="1600" dirty="0" smtClean="0"/>
              <a:t> </a:t>
            </a:r>
            <a:r>
              <a:rPr lang="en-US" sz="1600" b="1" dirty="0" smtClean="0"/>
              <a:t>EMPLOYMENT COORDINATOR</a:t>
            </a:r>
          </a:p>
          <a:p>
            <a:pPr marL="274320" lvl="1" indent="0" algn="ctr">
              <a:buNone/>
            </a:pPr>
            <a:r>
              <a:rPr lang="en-US" sz="1600" b="1" dirty="0" smtClean="0"/>
              <a:t>Reminder - It can take up to 2 weeks or longer </a:t>
            </a:r>
            <a:r>
              <a:rPr lang="en-US" sz="1600" b="1" dirty="0"/>
              <a:t>for </a:t>
            </a:r>
            <a:r>
              <a:rPr lang="en-US" sz="1600" b="1" dirty="0" smtClean="0"/>
              <a:t>new or returning </a:t>
            </a:r>
            <a:r>
              <a:rPr lang="en-US" sz="1600" b="1" dirty="0"/>
              <a:t>student payroll </a:t>
            </a:r>
            <a:r>
              <a:rPr lang="en-US" sz="1600" b="1" dirty="0" smtClean="0"/>
              <a:t>approval.</a:t>
            </a:r>
          </a:p>
        </p:txBody>
      </p:sp>
    </p:spTree>
    <p:extLst>
      <p:ext uri="{BB962C8B-B14F-4D97-AF65-F5344CB8AC3E}">
        <p14:creationId xmlns:p14="http://schemas.microsoft.com/office/powerpoint/2010/main" val="236545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216" y="389036"/>
            <a:ext cx="10318588" cy="1609344"/>
          </a:xfrm>
        </p:spPr>
        <p:txBody>
          <a:bodyPr>
            <a:normAutofit/>
          </a:bodyPr>
          <a:lstStyle/>
          <a:p>
            <a:r>
              <a:rPr lang="en-US" dirty="0" smtClean="0"/>
              <a:t> Hiring process for new job postings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216" y="2015004"/>
            <a:ext cx="4557868" cy="4252791"/>
          </a:xfrm>
        </p:spPr>
        <p:txBody>
          <a:bodyPr>
            <a:normAutofit/>
          </a:bodyPr>
          <a:lstStyle/>
          <a:p>
            <a:r>
              <a:rPr lang="en-US" dirty="0" smtClean="0"/>
              <a:t>Hiring Managers will use </a:t>
            </a:r>
            <a:r>
              <a:rPr lang="en-US" dirty="0" smtClean="0"/>
              <a:t>the New  </a:t>
            </a:r>
            <a:r>
              <a:rPr lang="en-US" dirty="0" smtClean="0"/>
              <a:t>Student Job Position </a:t>
            </a:r>
            <a:r>
              <a:rPr lang="en-US" dirty="0" smtClean="0"/>
              <a:t>Form </a:t>
            </a:r>
            <a:r>
              <a:rPr lang="en-US" dirty="0" smtClean="0"/>
              <a:t>for student jobs that have never been posted. </a:t>
            </a:r>
          </a:p>
          <a:p>
            <a:r>
              <a:rPr lang="en-US" dirty="0" smtClean="0"/>
              <a:t>Click the WLU Hiring Manager button on the Student Employment Website to find the link to complete the </a:t>
            </a:r>
            <a:r>
              <a:rPr lang="en-US" dirty="0" smtClean="0"/>
              <a:t>New Student </a:t>
            </a:r>
            <a:r>
              <a:rPr lang="en-US" dirty="0" smtClean="0"/>
              <a:t>Job Position </a:t>
            </a:r>
            <a:r>
              <a:rPr lang="en-US" dirty="0" smtClean="0"/>
              <a:t>Form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Student Employment Coordinator will create a job posting in Handshake based on information listed on the </a:t>
            </a:r>
            <a:r>
              <a:rPr lang="en-US" dirty="0" smtClean="0"/>
              <a:t>New Student </a:t>
            </a:r>
            <a:r>
              <a:rPr lang="en-US" dirty="0" smtClean="0"/>
              <a:t>Job Position </a:t>
            </a:r>
            <a:r>
              <a:rPr lang="en-US" dirty="0" smtClean="0"/>
              <a:t>Form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7900" y="2298525"/>
            <a:ext cx="6877119" cy="334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06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331" y="376566"/>
            <a:ext cx="10058400" cy="1609344"/>
          </a:xfrm>
        </p:spPr>
        <p:txBody>
          <a:bodyPr/>
          <a:lstStyle/>
          <a:p>
            <a:r>
              <a:rPr lang="en-US" dirty="0" smtClean="0"/>
              <a:t>IMPORTANT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331" y="1720735"/>
            <a:ext cx="10864733" cy="4804756"/>
          </a:xfrm>
        </p:spPr>
        <p:txBody>
          <a:bodyPr/>
          <a:lstStyle/>
          <a:p>
            <a:r>
              <a:rPr lang="en-US" b="1" dirty="0" smtClean="0"/>
              <a:t>Summer </a:t>
            </a:r>
            <a:r>
              <a:rPr lang="en-US" b="1" dirty="0" smtClean="0"/>
              <a:t>2025 </a:t>
            </a:r>
            <a:r>
              <a:rPr lang="en-US" dirty="0" smtClean="0"/>
              <a:t>      </a:t>
            </a:r>
            <a:r>
              <a:rPr lang="en-US" b="1" u="sng" dirty="0" smtClean="0"/>
              <a:t>May </a:t>
            </a:r>
            <a:r>
              <a:rPr lang="en-US" b="1" u="sng" dirty="0" smtClean="0"/>
              <a:t>10</a:t>
            </a:r>
            <a:r>
              <a:rPr lang="en-US" b="1" u="sng" dirty="0" smtClean="0"/>
              <a:t>, 2025</a:t>
            </a:r>
            <a:r>
              <a:rPr lang="en-US" dirty="0" smtClean="0"/>
              <a:t> </a:t>
            </a:r>
            <a:r>
              <a:rPr lang="en-US" sz="1600" dirty="0" smtClean="0"/>
              <a:t>(first possible date a student can work)</a:t>
            </a:r>
            <a:endParaRPr lang="en-US" sz="1600" b="1" u="sng" dirty="0" smtClean="0"/>
          </a:p>
          <a:p>
            <a:pPr lvl="1"/>
            <a:r>
              <a:rPr lang="en-US" dirty="0" smtClean="0"/>
              <a:t>New/Returning Students </a:t>
            </a:r>
          </a:p>
          <a:p>
            <a:pPr lvl="2"/>
            <a:r>
              <a:rPr lang="en-US" dirty="0" smtClean="0"/>
              <a:t>Hiring managers need to mark selected student workers as “Hired” in Handshake no later than </a:t>
            </a:r>
          </a:p>
          <a:p>
            <a:pPr marL="548640" lvl="2" indent="0">
              <a:buNone/>
            </a:pPr>
            <a:r>
              <a:rPr lang="en-US" dirty="0"/>
              <a:t> </a:t>
            </a:r>
            <a:r>
              <a:rPr lang="en-US" dirty="0" smtClean="0"/>
              <a:t>  April </a:t>
            </a:r>
            <a:r>
              <a:rPr lang="en-US" dirty="0" smtClean="0"/>
              <a:t>14, 2025 </a:t>
            </a:r>
            <a:r>
              <a:rPr lang="en-US" dirty="0" smtClean="0"/>
              <a:t>for students that need to start working by May </a:t>
            </a:r>
            <a:r>
              <a:rPr lang="en-US" dirty="0" smtClean="0"/>
              <a:t>10, 2025</a:t>
            </a:r>
          </a:p>
          <a:p>
            <a:pPr lvl="2"/>
            <a:r>
              <a:rPr lang="en-US" dirty="0" smtClean="0"/>
              <a:t>Students that need to be hired for August 1 – 11 (such as football, volleyball, soccer, Ambassadors, Graduate Assistants, etc.) should be selected by June 30, 2025.</a:t>
            </a:r>
            <a:endParaRPr lang="en-US" dirty="0" smtClean="0"/>
          </a:p>
          <a:p>
            <a:pPr marL="274320" lvl="1" indent="0">
              <a:buNone/>
            </a:pPr>
            <a:endParaRPr lang="en-US" u="sng" dirty="0"/>
          </a:p>
          <a:p>
            <a:r>
              <a:rPr lang="en-US" b="1" dirty="0" smtClean="0"/>
              <a:t>Fall </a:t>
            </a:r>
            <a:r>
              <a:rPr lang="en-US" b="1" dirty="0" smtClean="0"/>
              <a:t>2025 </a:t>
            </a:r>
            <a:r>
              <a:rPr lang="en-US" dirty="0" smtClean="0"/>
              <a:t>      </a:t>
            </a:r>
            <a:r>
              <a:rPr lang="en-US" b="1" u="sng" dirty="0" smtClean="0"/>
              <a:t>August 19, </a:t>
            </a:r>
            <a:r>
              <a:rPr lang="en-US" b="1" u="sng" dirty="0" smtClean="0"/>
              <a:t>2025</a:t>
            </a:r>
            <a:r>
              <a:rPr lang="en-US" b="1" dirty="0" smtClean="0"/>
              <a:t> </a:t>
            </a:r>
            <a:r>
              <a:rPr lang="en-US" sz="1600" dirty="0" smtClean="0"/>
              <a:t>(</a:t>
            </a:r>
            <a:r>
              <a:rPr lang="en-US" sz="1600" dirty="0"/>
              <a:t>first possible date a student can work</a:t>
            </a:r>
            <a:r>
              <a:rPr lang="en-US" sz="1600" dirty="0" smtClean="0"/>
              <a:t>)</a:t>
            </a:r>
            <a:endParaRPr lang="en-US" b="1" u="sng" dirty="0" smtClean="0"/>
          </a:p>
          <a:p>
            <a:pPr lvl="1"/>
            <a:r>
              <a:rPr lang="en-US" u="sng" dirty="0" smtClean="0"/>
              <a:t>Goal</a:t>
            </a:r>
            <a:r>
              <a:rPr lang="en-US" dirty="0" smtClean="0"/>
              <a:t>:</a:t>
            </a:r>
            <a:r>
              <a:rPr lang="en-US" dirty="0" smtClean="0"/>
              <a:t> Select as many students as possible to be hired </a:t>
            </a:r>
            <a:r>
              <a:rPr lang="en-US" dirty="0" smtClean="0"/>
              <a:t>for Fall </a:t>
            </a:r>
            <a:r>
              <a:rPr lang="en-US" dirty="0" smtClean="0"/>
              <a:t>2025 by </a:t>
            </a:r>
            <a:r>
              <a:rPr lang="en-US" dirty="0" smtClean="0"/>
              <a:t>the end of June </a:t>
            </a:r>
            <a:r>
              <a:rPr lang="en-US" dirty="0" smtClean="0"/>
              <a:t>2025</a:t>
            </a:r>
            <a:endParaRPr lang="en-US" dirty="0" smtClean="0"/>
          </a:p>
          <a:p>
            <a:pPr lvl="1"/>
            <a:r>
              <a:rPr lang="en-US" dirty="0" smtClean="0"/>
              <a:t>New/Returning Students</a:t>
            </a:r>
          </a:p>
          <a:p>
            <a:pPr lvl="2"/>
            <a:r>
              <a:rPr lang="en-US" dirty="0" smtClean="0"/>
              <a:t>Hiring managers need to mark selected student workers as “Hired” in Handshake no </a:t>
            </a:r>
            <a:r>
              <a:rPr lang="en-US" dirty="0"/>
              <a:t>later </a:t>
            </a:r>
            <a:r>
              <a:rPr lang="en-US" dirty="0" smtClean="0"/>
              <a:t>than </a:t>
            </a:r>
          </a:p>
          <a:p>
            <a:pPr marL="548640" lvl="2" indent="0">
              <a:buNone/>
            </a:pPr>
            <a:r>
              <a:rPr lang="en-US" dirty="0"/>
              <a:t> </a:t>
            </a:r>
            <a:r>
              <a:rPr lang="en-US" dirty="0" smtClean="0"/>
              <a:t>  June 30, </a:t>
            </a:r>
            <a:r>
              <a:rPr lang="en-US" dirty="0" smtClean="0"/>
              <a:t>2025 </a:t>
            </a:r>
            <a:r>
              <a:rPr lang="en-US" dirty="0" smtClean="0"/>
              <a:t>for students that need to start </a:t>
            </a:r>
            <a:r>
              <a:rPr lang="en-US" dirty="0"/>
              <a:t>working by </a:t>
            </a:r>
            <a:r>
              <a:rPr lang="en-US" dirty="0" smtClean="0"/>
              <a:t>August 19, </a:t>
            </a:r>
            <a:r>
              <a:rPr lang="en-US" dirty="0" smtClean="0"/>
              <a:t>2025</a:t>
            </a:r>
            <a:endParaRPr lang="en-US" dirty="0"/>
          </a:p>
          <a:p>
            <a:pPr marL="274320" lvl="1" indent="0">
              <a:buNone/>
            </a:pPr>
            <a:endParaRPr lang="en-US" u="sng" dirty="0" smtClean="0">
              <a:solidFill>
                <a:schemeClr val="tx2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094806" y="3330079"/>
            <a:ext cx="315885" cy="3216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704406" y="1720735"/>
            <a:ext cx="315885" cy="3216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5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and resource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Sue Garrison, Student Employment Coordinator </a:t>
            </a:r>
          </a:p>
          <a:p>
            <a:pPr lvl="1"/>
            <a:r>
              <a:rPr lang="en-US" dirty="0" smtClean="0"/>
              <a:t>Enrollment Services Center 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Shaw Hall   Room121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u="sng" dirty="0" smtClean="0"/>
              <a:t>sgarrison@westliberty.edu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304.336.8020</a:t>
            </a:r>
            <a:r>
              <a:rPr lang="en-US" dirty="0"/>
              <a:t>	</a:t>
            </a:r>
            <a:endParaRPr lang="en-US" dirty="0" smtClean="0"/>
          </a:p>
          <a:p>
            <a:pPr marL="274320" lvl="1" indent="0">
              <a:buNone/>
            </a:pPr>
            <a:endParaRPr lang="en-US" sz="2000" dirty="0"/>
          </a:p>
          <a:p>
            <a:pPr marL="274320" lvl="1" indent="0">
              <a:buNone/>
            </a:pPr>
            <a:r>
              <a:rPr lang="en-US" sz="2000" dirty="0"/>
              <a:t>N</a:t>
            </a:r>
            <a:r>
              <a:rPr lang="en-US" sz="2000" dirty="0" smtClean="0"/>
              <a:t>ew </a:t>
            </a:r>
            <a:r>
              <a:rPr lang="en-US" sz="2000" dirty="0"/>
              <a:t>h</a:t>
            </a:r>
            <a:r>
              <a:rPr lang="en-US" sz="2000" dirty="0" smtClean="0"/>
              <a:t>iring managers: </a:t>
            </a:r>
          </a:p>
          <a:p>
            <a:pPr lvl="1"/>
            <a:r>
              <a:rPr lang="en-US" dirty="0" smtClean="0"/>
              <a:t>Instructions will be sent from the Student Employmen</a:t>
            </a:r>
            <a:r>
              <a:rPr lang="en-US" dirty="0" smtClean="0"/>
              <a:t>t Coordinator on how to create an account in Handshake.  Assistance with learning to navigate Handshake will be available from the Student Employment Coordinator.</a:t>
            </a:r>
            <a:endParaRPr lang="en-US" dirty="0"/>
          </a:p>
          <a:p>
            <a:r>
              <a:rPr lang="en-US" dirty="0" smtClean="0"/>
              <a:t>WLU Student Employment Website for Students and Hiring Managers</a:t>
            </a:r>
          </a:p>
          <a:p>
            <a:pPr lvl="1"/>
            <a:r>
              <a:rPr lang="en-US" dirty="0">
                <a:hlinkClick r:id="rId2"/>
              </a:rPr>
              <a:t>https://westliberty.edu/financial-aid/student-employment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58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4EBDD8EC0B8341BEB0D4CBC1D4E448" ma:contentTypeVersion="13" ma:contentTypeDescription="Create a new document." ma:contentTypeScope="" ma:versionID="47f48a1cff3d1f860d41808ad2e6db5d">
  <xsd:schema xmlns:xsd="http://www.w3.org/2001/XMLSchema" xmlns:xs="http://www.w3.org/2001/XMLSchema" xmlns:p="http://schemas.microsoft.com/office/2006/metadata/properties" xmlns:ns3="bd728de7-27be-4f02-8321-613e02c15e3c" targetNamespace="http://schemas.microsoft.com/office/2006/metadata/properties" ma:root="true" ma:fieldsID="3b04a868b4992f5a2d8e3b225831c63b" ns3:_="">
    <xsd:import namespace="bd728de7-27be-4f02-8321-613e02c15e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728de7-27be-4f02-8321-613e02c15e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0DF418-E4AD-41A5-A478-8FE5AE49231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bd728de7-27be-4f02-8321-613e02c15e3c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C8FCCD8-57C4-4FCA-A8C8-9323DDFD65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506329-9D0C-4351-831D-32508462E8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728de7-27be-4f02-8321-613e02c15e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1226</TotalTime>
  <Words>658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Wood Type</vt:lpstr>
      <vt:lpstr>Student employment</vt:lpstr>
      <vt:lpstr>Timeline of Hiring Process</vt:lpstr>
      <vt:lpstr>Timeline of Hiring Process</vt:lpstr>
      <vt:lpstr> Hiring process for new job postings</vt:lpstr>
      <vt:lpstr>IMPORTANT DATES</vt:lpstr>
      <vt:lpstr>Contact and resource information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employment</dc:title>
  <dc:creator>Molly Daniels</dc:creator>
  <cp:lastModifiedBy>Susan Garrison</cp:lastModifiedBy>
  <cp:revision>83</cp:revision>
  <dcterms:created xsi:type="dcterms:W3CDTF">2019-10-22T15:33:08Z</dcterms:created>
  <dcterms:modified xsi:type="dcterms:W3CDTF">2024-11-11T14:58:24Z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0x0101002A4EBDD8EC0B8341BEB0D4CBC1D4E448</vt:lpwstr>
  </property>
</Properties>
</file>