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7102475" cy="9037638"/>
  <p:embeddedFontLst>
    <p:embeddedFont>
      <p:font typeface="Gill Sans" panose="020B0604020202020204" charset="0"/>
      <p:regular r:id="rId29"/>
      <p:bold r:id="rId30"/>
    </p:embeddedFont>
    <p:embeddedFont>
      <p:font typeface="Calibri" panose="020F0502020204030204" pitchFamily="34" charset="0"/>
      <p:regular r:id="rId31"/>
      <p:bold r:id="rId32"/>
      <p:italic r:id="rId33"/>
      <p:boldItalic r:id="rId34"/>
    </p:embeddedFont>
    <p:embeddedFont>
      <p:font typeface="Play" panose="020B0604020202020204" charset="0"/>
      <p:regular r:id="rId35"/>
      <p:bold r:id="rId36"/>
    </p:embeddedFont>
    <p:embeddedFont>
      <p:font typeface="Noto Sans Symbols" pitchFamily="2" charset="0"/>
      <p:regular r:id="rId37"/>
    </p:embeddedFont>
    <p:embeddedFont>
      <p:font typeface="Proxima Nova"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F26B43"/>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534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5345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84188"/>
            <a:ext cx="3077739" cy="4534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0: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10: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0: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1: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1: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1: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2: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12: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12: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3: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13: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3: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4: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14: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4: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5: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15: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15: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6: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16: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16: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7: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17: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17: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8: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18: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9: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19: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19: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0: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20: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20: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1: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21: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21: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2: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22: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22: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3: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23: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23: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3: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4: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5: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5: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6: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6: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6: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7: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7: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7: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8: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8: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9:notes"/>
          <p:cNvSpPr>
            <a:spLocks noGrp="1" noRot="1" noChangeAspect="1"/>
          </p:cNvSpPr>
          <p:nvPr>
            <p:ph type="sldImg" idx="2"/>
          </p:nvPr>
        </p:nvSpPr>
        <p:spPr>
          <a:xfrm>
            <a:off x="839788"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9:notes"/>
          <p:cNvSpPr txBox="1">
            <a:spLocks noGrp="1"/>
          </p:cNvSpPr>
          <p:nvPr>
            <p:ph type="body" idx="1"/>
          </p:nvPr>
        </p:nvSpPr>
        <p:spPr>
          <a:xfrm>
            <a:off x="710248" y="4349363"/>
            <a:ext cx="5681980" cy="3558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9:notes"/>
          <p:cNvSpPr txBox="1">
            <a:spLocks noGrp="1"/>
          </p:cNvSpPr>
          <p:nvPr>
            <p:ph type="sldNum" idx="12"/>
          </p:nvPr>
        </p:nvSpPr>
        <p:spPr>
          <a:xfrm>
            <a:off x="4023092" y="8584188"/>
            <a:ext cx="3077739" cy="4534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999414" y="1051551"/>
            <a:ext cx="3565524" cy="238489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a:spLocks noGrp="1"/>
          </p:cNvSpPr>
          <p:nvPr>
            <p:ph type="pic" idx="2"/>
          </p:nvPr>
        </p:nvSpPr>
        <p:spPr>
          <a:xfrm>
            <a:off x="0" y="0"/>
            <a:ext cx="7452360" cy="6858000"/>
          </a:xfrm>
          <a:prstGeom prst="rect">
            <a:avLst/>
          </a:prstGeom>
          <a:solidFill>
            <a:schemeClr val="accent5"/>
          </a:solidFill>
          <a:ln>
            <a:noFill/>
          </a:ln>
        </p:spPr>
      </p:sp>
      <p:sp>
        <p:nvSpPr>
          <p:cNvPr id="18" name="Google Shape;18;p2"/>
          <p:cNvSpPr/>
          <p:nvPr/>
        </p:nvSpPr>
        <p:spPr>
          <a:xfrm>
            <a:off x="7999413" y="445272"/>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nvGrpSpPr>
          <p:cNvPr id="19" name="Google Shape;19;p2"/>
          <p:cNvGrpSpPr/>
          <p:nvPr/>
        </p:nvGrpSpPr>
        <p:grpSpPr>
          <a:xfrm rot="5400000">
            <a:off x="10835022" y="5500185"/>
            <a:ext cx="828358" cy="828358"/>
            <a:chOff x="10462536" y="1408249"/>
            <a:chExt cx="828358" cy="828358"/>
          </a:xfrm>
        </p:grpSpPr>
        <p:sp>
          <p:nvSpPr>
            <p:cNvPr id="20" name="Google Shape;20;p2"/>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2"/>
            <p:cNvSpPr/>
            <p:nvPr/>
          </p:nvSpPr>
          <p:spPr>
            <a:xfrm rot="-8100000">
              <a:off x="10613915" y="1424627"/>
              <a:ext cx="270000" cy="540001"/>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22" name="Google Shape;22;p2"/>
          <p:cNvSpPr txBox="1">
            <a:spLocks noGrp="1"/>
          </p:cNvSpPr>
          <p:nvPr>
            <p:ph type="body" idx="1"/>
          </p:nvPr>
        </p:nvSpPr>
        <p:spPr>
          <a:xfrm>
            <a:off x="7999413" y="3568700"/>
            <a:ext cx="3565524" cy="173196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a:lvl1pPr>
            <a:lvl2pPr marL="914400" lvl="1" indent="-228600" algn="l">
              <a:lnSpc>
                <a:spcPct val="110000"/>
              </a:lnSpc>
              <a:spcBef>
                <a:spcPts val="800"/>
              </a:spcBef>
              <a:spcAft>
                <a:spcPts val="0"/>
              </a:spcAft>
              <a:buClr>
                <a:schemeClr val="lt1"/>
              </a:buClr>
              <a:buSzPts val="2000"/>
              <a:buNone/>
              <a:defRPr sz="2000"/>
            </a:lvl2pPr>
            <a:lvl3pPr marL="1371600" lvl="2" indent="-228600" algn="l">
              <a:lnSpc>
                <a:spcPct val="110000"/>
              </a:lnSpc>
              <a:spcBef>
                <a:spcPts val="800"/>
              </a:spcBef>
              <a:spcAft>
                <a:spcPts val="0"/>
              </a:spcAft>
              <a:buClr>
                <a:schemeClr val="lt1"/>
              </a:buClr>
              <a:buSzPts val="2000"/>
              <a:buNone/>
              <a:defRPr sz="2000"/>
            </a:lvl3pPr>
            <a:lvl4pPr marL="1828800" lvl="3" indent="-228600" algn="l">
              <a:lnSpc>
                <a:spcPct val="110000"/>
              </a:lnSpc>
              <a:spcBef>
                <a:spcPts val="800"/>
              </a:spcBef>
              <a:spcAft>
                <a:spcPts val="0"/>
              </a:spcAft>
              <a:buClr>
                <a:schemeClr val="lt1"/>
              </a:buClr>
              <a:buSzPts val="2000"/>
              <a:buNone/>
              <a:defRPr sz="2000"/>
            </a:lvl4pPr>
            <a:lvl5pPr marL="2286000" lvl="4" indent="-228600" algn="l">
              <a:lnSpc>
                <a:spcPct val="110000"/>
              </a:lnSpc>
              <a:spcBef>
                <a:spcPts val="800"/>
              </a:spcBef>
              <a:spcAft>
                <a:spcPts val="0"/>
              </a:spcAft>
              <a:buClr>
                <a:schemeClr val="lt1"/>
              </a:buClr>
              <a:buSzPts val="2000"/>
              <a:buNone/>
              <a:defRPr sz="20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Introduction">
  <p:cSld name="3_Introduction">
    <p:spTree>
      <p:nvGrpSpPr>
        <p:cNvPr id="1" name="Shape 126"/>
        <p:cNvGrpSpPr/>
        <p:nvPr/>
      </p:nvGrpSpPr>
      <p:grpSpPr>
        <a:xfrm>
          <a:off x="0" y="0"/>
          <a:ext cx="0" cy="0"/>
          <a:chOff x="0" y="0"/>
          <a:chExt cx="0" cy="0"/>
        </a:xfrm>
      </p:grpSpPr>
      <p:sp>
        <p:nvSpPr>
          <p:cNvPr id="127" name="Google Shape;127;p11"/>
          <p:cNvSpPr txBox="1">
            <a:spLocks noGrp="1"/>
          </p:cNvSpPr>
          <p:nvPr>
            <p:ph type="title"/>
          </p:nvPr>
        </p:nvSpPr>
        <p:spPr>
          <a:xfrm>
            <a:off x="550863" y="4507200"/>
            <a:ext cx="4500562" cy="15629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1"/>
          <p:cNvSpPr>
            <a:spLocks noGrp="1"/>
          </p:cNvSpPr>
          <p:nvPr>
            <p:ph type="pic" idx="2"/>
          </p:nvPr>
        </p:nvSpPr>
        <p:spPr>
          <a:xfrm>
            <a:off x="0" y="0"/>
            <a:ext cx="3054096" cy="3776472"/>
          </a:xfrm>
          <a:prstGeom prst="rect">
            <a:avLst/>
          </a:prstGeom>
          <a:solidFill>
            <a:schemeClr val="accent5"/>
          </a:solidFill>
          <a:ln>
            <a:noFill/>
          </a:ln>
        </p:spPr>
      </p:sp>
      <p:sp>
        <p:nvSpPr>
          <p:cNvPr id="129" name="Google Shape;129;p11"/>
          <p:cNvSpPr>
            <a:spLocks noGrp="1"/>
          </p:cNvSpPr>
          <p:nvPr>
            <p:ph type="pic" idx="3"/>
          </p:nvPr>
        </p:nvSpPr>
        <p:spPr>
          <a:xfrm>
            <a:off x="3054096" y="0"/>
            <a:ext cx="3054096" cy="3776472"/>
          </a:xfrm>
          <a:prstGeom prst="rect">
            <a:avLst/>
          </a:prstGeom>
          <a:solidFill>
            <a:schemeClr val="accent5"/>
          </a:solidFill>
          <a:ln>
            <a:noFill/>
          </a:ln>
        </p:spPr>
      </p:sp>
      <p:sp>
        <p:nvSpPr>
          <p:cNvPr id="130" name="Google Shape;130;p11"/>
          <p:cNvSpPr>
            <a:spLocks noGrp="1"/>
          </p:cNvSpPr>
          <p:nvPr>
            <p:ph type="pic" idx="4"/>
          </p:nvPr>
        </p:nvSpPr>
        <p:spPr>
          <a:xfrm>
            <a:off x="6083808" y="0"/>
            <a:ext cx="3054096" cy="3776472"/>
          </a:xfrm>
          <a:prstGeom prst="rect">
            <a:avLst/>
          </a:prstGeom>
          <a:solidFill>
            <a:schemeClr val="accent5"/>
          </a:solidFill>
          <a:ln>
            <a:noFill/>
          </a:ln>
        </p:spPr>
      </p:sp>
      <p:sp>
        <p:nvSpPr>
          <p:cNvPr id="131" name="Google Shape;131;p11"/>
          <p:cNvSpPr>
            <a:spLocks noGrp="1"/>
          </p:cNvSpPr>
          <p:nvPr>
            <p:ph type="pic" idx="5"/>
          </p:nvPr>
        </p:nvSpPr>
        <p:spPr>
          <a:xfrm>
            <a:off x="9137904" y="0"/>
            <a:ext cx="3054096" cy="3776472"/>
          </a:xfrm>
          <a:prstGeom prst="rect">
            <a:avLst/>
          </a:prstGeom>
          <a:solidFill>
            <a:schemeClr val="accent5"/>
          </a:solidFill>
          <a:ln>
            <a:noFill/>
          </a:ln>
        </p:spPr>
      </p:sp>
      <p:sp>
        <p:nvSpPr>
          <p:cNvPr id="132" name="Google Shape;132;p11"/>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1"/>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1"/>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1"/>
          <p:cNvSpPr txBox="1">
            <a:spLocks noGrp="1"/>
          </p:cNvSpPr>
          <p:nvPr>
            <p:ph type="body" idx="1"/>
          </p:nvPr>
        </p:nvSpPr>
        <p:spPr>
          <a:xfrm>
            <a:off x="5262411" y="4508500"/>
            <a:ext cx="6221412" cy="1563688"/>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000"/>
              </a:spcBef>
              <a:spcAft>
                <a:spcPts val="0"/>
              </a:spcAft>
              <a:buClr>
                <a:schemeClr val="lt1"/>
              </a:buClr>
              <a:buSzPts val="2000"/>
              <a:buFont typeface="Arial"/>
              <a:buChar char="•"/>
              <a:defRPr sz="2000"/>
            </a:lvl1pPr>
            <a:lvl2pPr marL="914400" lvl="1" indent="-228600" algn="l">
              <a:lnSpc>
                <a:spcPct val="110000"/>
              </a:lnSpc>
              <a:spcBef>
                <a:spcPts val="800"/>
              </a:spcBef>
              <a:spcAft>
                <a:spcPts val="0"/>
              </a:spcAft>
              <a:buClr>
                <a:schemeClr val="lt1"/>
              </a:buClr>
              <a:buSzPts val="1900"/>
              <a:buNone/>
              <a:defRPr sz="1900"/>
            </a:lvl2pPr>
            <a:lvl3pPr marL="1371600" lvl="2" indent="-228600" algn="l">
              <a:lnSpc>
                <a:spcPct val="110000"/>
              </a:lnSpc>
              <a:spcBef>
                <a:spcPts val="800"/>
              </a:spcBef>
              <a:spcAft>
                <a:spcPts val="0"/>
              </a:spcAft>
              <a:buClr>
                <a:schemeClr val="lt1"/>
              </a:buClr>
              <a:buSzPts val="1900"/>
              <a:buNone/>
              <a:defRPr sz="1900"/>
            </a:lvl3pPr>
            <a:lvl4pPr marL="1828800" lvl="3" indent="-228600" algn="l">
              <a:lnSpc>
                <a:spcPct val="110000"/>
              </a:lnSpc>
              <a:spcBef>
                <a:spcPts val="800"/>
              </a:spcBef>
              <a:spcAft>
                <a:spcPts val="0"/>
              </a:spcAft>
              <a:buClr>
                <a:schemeClr val="lt1"/>
              </a:buClr>
              <a:buSzPts val="1900"/>
              <a:buNone/>
              <a:defRPr sz="1900"/>
            </a:lvl4pPr>
            <a:lvl5pPr marL="2286000" lvl="4" indent="-228600" algn="l">
              <a:lnSpc>
                <a:spcPct val="110000"/>
              </a:lnSpc>
              <a:spcBef>
                <a:spcPts val="800"/>
              </a:spcBef>
              <a:spcAft>
                <a:spcPts val="0"/>
              </a:spcAft>
              <a:buClr>
                <a:schemeClr val="lt1"/>
              </a:buClr>
              <a:buSzPts val="1900"/>
              <a:buNone/>
              <a:defRPr sz="19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break">
  <p:cSld name="4_Section break">
    <p:bg>
      <p:bgPr>
        <a:solidFill>
          <a:schemeClr val="dk1"/>
        </a:solidFill>
        <a:effectLst/>
      </p:bgPr>
    </p:bg>
    <p:spTree>
      <p:nvGrpSpPr>
        <p:cNvPr id="1" name="Shape 136"/>
        <p:cNvGrpSpPr/>
        <p:nvPr/>
      </p:nvGrpSpPr>
      <p:grpSpPr>
        <a:xfrm>
          <a:off x="0" y="0"/>
          <a:ext cx="0" cy="0"/>
          <a:chOff x="0" y="0"/>
          <a:chExt cx="0" cy="0"/>
        </a:xfrm>
      </p:grpSpPr>
      <p:sp>
        <p:nvSpPr>
          <p:cNvPr id="137" name="Google Shape;137;p12"/>
          <p:cNvSpPr>
            <a:spLocks noGrp="1"/>
          </p:cNvSpPr>
          <p:nvPr>
            <p:ph type="pic" idx="2"/>
          </p:nvPr>
        </p:nvSpPr>
        <p:spPr>
          <a:xfrm>
            <a:off x="0" y="0"/>
            <a:ext cx="12192000" cy="6858000"/>
          </a:xfrm>
          <a:prstGeom prst="rect">
            <a:avLst/>
          </a:prstGeom>
          <a:solidFill>
            <a:schemeClr val="accent5"/>
          </a:solidFill>
          <a:ln>
            <a:noFill/>
          </a:ln>
        </p:spPr>
      </p:sp>
      <p:sp>
        <p:nvSpPr>
          <p:cNvPr id="138" name="Google Shape;138;p12"/>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2"/>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2"/>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12"/>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2" name="Google Shape;142;p12"/>
          <p:cNvSpPr/>
          <p:nvPr/>
        </p:nvSpPr>
        <p:spPr>
          <a:xfrm rot="10800000">
            <a:off x="0" y="-3"/>
            <a:ext cx="9000000"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3" name="Google Shape;143;p12"/>
          <p:cNvSpPr txBox="1">
            <a:spLocks noGrp="1"/>
          </p:cNvSpPr>
          <p:nvPr>
            <p:ph type="ctrTitle"/>
          </p:nvPr>
        </p:nvSpPr>
        <p:spPr>
          <a:xfrm>
            <a:off x="550863" y="549275"/>
            <a:ext cx="5437187" cy="298623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2"/>
          <p:cNvSpPr txBox="1">
            <a:spLocks noGrp="1"/>
          </p:cNvSpPr>
          <p:nvPr>
            <p:ph type="subTitle" idx="1"/>
          </p:nvPr>
        </p:nvSpPr>
        <p:spPr>
          <a:xfrm>
            <a:off x="550863" y="3816724"/>
            <a:ext cx="5437187" cy="2265216"/>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Section break">
  <p:cSld name="5_Section break">
    <p:bg>
      <p:bgPr>
        <a:solidFill>
          <a:schemeClr val="dk1"/>
        </a:solidFill>
        <a:effectLst/>
      </p:bgPr>
    </p:bg>
    <p:spTree>
      <p:nvGrpSpPr>
        <p:cNvPr id="1" name="Shape 145"/>
        <p:cNvGrpSpPr/>
        <p:nvPr/>
      </p:nvGrpSpPr>
      <p:grpSpPr>
        <a:xfrm>
          <a:off x="0" y="0"/>
          <a:ext cx="0" cy="0"/>
          <a:chOff x="0" y="0"/>
          <a:chExt cx="0" cy="0"/>
        </a:xfrm>
      </p:grpSpPr>
      <p:sp>
        <p:nvSpPr>
          <p:cNvPr id="146" name="Google Shape;146;p13"/>
          <p:cNvSpPr>
            <a:spLocks noGrp="1"/>
          </p:cNvSpPr>
          <p:nvPr>
            <p:ph type="pic" idx="2"/>
          </p:nvPr>
        </p:nvSpPr>
        <p:spPr>
          <a:xfrm>
            <a:off x="0" y="0"/>
            <a:ext cx="12192000" cy="6858000"/>
          </a:xfrm>
          <a:prstGeom prst="rect">
            <a:avLst/>
          </a:prstGeom>
          <a:solidFill>
            <a:schemeClr val="dk2"/>
          </a:solidFill>
          <a:ln>
            <a:noFill/>
          </a:ln>
        </p:spPr>
      </p:sp>
      <p:sp>
        <p:nvSpPr>
          <p:cNvPr id="147" name="Google Shape;147;p13"/>
          <p:cNvSpPr txBox="1">
            <a:spLocks noGrp="1"/>
          </p:cNvSpPr>
          <p:nvPr>
            <p:ph type="subTitle" idx="1"/>
          </p:nvPr>
        </p:nvSpPr>
        <p:spPr>
          <a:xfrm>
            <a:off x="0" y="3557281"/>
            <a:ext cx="6640285" cy="3300719"/>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spcFirstLastPara="1" wrap="square" lIns="0" tIns="0" rIns="0" bIns="0" anchor="t" anchorCtr="0">
            <a:noAutofit/>
          </a:bodyPr>
          <a:lstStyle>
            <a:lvl1pPr lvl="0" algn="l">
              <a:lnSpc>
                <a:spcPct val="200000"/>
              </a:lnSpc>
              <a:spcBef>
                <a:spcPts val="1000"/>
              </a:spcBef>
              <a:spcAft>
                <a:spcPts val="0"/>
              </a:spcAft>
              <a:buClr>
                <a:schemeClr val="lt1"/>
              </a:buClr>
              <a:buSzPts val="2000"/>
              <a:buNone/>
              <a:defRPr/>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
        <p:nvSpPr>
          <p:cNvPr id="148" name="Google Shape;148;p13"/>
          <p:cNvSpPr txBox="1">
            <a:spLocks noGrp="1"/>
          </p:cNvSpPr>
          <p:nvPr>
            <p:ph type="ctrTitle"/>
          </p:nvPr>
        </p:nvSpPr>
        <p:spPr>
          <a:xfrm>
            <a:off x="0" y="0"/>
            <a:ext cx="6640285" cy="3535509"/>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6400"/>
              <a:buFont typeface="Play"/>
              <a:buNone/>
              <a:defRPr sz="6400"/>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Quote">
  <p:cSld name="7_Quote">
    <p:spTree>
      <p:nvGrpSpPr>
        <p:cNvPr id="1" name="Shape 149"/>
        <p:cNvGrpSpPr/>
        <p:nvPr/>
      </p:nvGrpSpPr>
      <p:grpSpPr>
        <a:xfrm>
          <a:off x="0" y="0"/>
          <a:ext cx="0" cy="0"/>
          <a:chOff x="0" y="0"/>
          <a:chExt cx="0" cy="0"/>
        </a:xfrm>
      </p:grpSpPr>
      <p:sp>
        <p:nvSpPr>
          <p:cNvPr id="150" name="Google Shape;150;p14"/>
          <p:cNvSpPr txBox="1">
            <a:spLocks noGrp="1"/>
          </p:cNvSpPr>
          <p:nvPr>
            <p:ph type="title"/>
          </p:nvPr>
        </p:nvSpPr>
        <p:spPr>
          <a:xfrm>
            <a:off x="550864" y="549275"/>
            <a:ext cx="3566160" cy="338455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000"/>
              <a:buFont typeface="Pl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1" name="Google Shape;151;p14"/>
          <p:cNvGrpSpPr/>
          <p:nvPr/>
        </p:nvGrpSpPr>
        <p:grpSpPr>
          <a:xfrm>
            <a:off x="10708081" y="4012605"/>
            <a:ext cx="897877" cy="934082"/>
            <a:chOff x="5129684" y="1232940"/>
            <a:chExt cx="897877" cy="934082"/>
          </a:xfrm>
        </p:grpSpPr>
        <p:sp>
          <p:nvSpPr>
            <p:cNvPr id="152" name="Google Shape;152;p14"/>
            <p:cNvSpPr/>
            <p:nvPr/>
          </p:nvSpPr>
          <p:spPr>
            <a:xfrm rot="1800000">
              <a:off x="5356930" y="1363788"/>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3" name="Google Shape;153;p14"/>
            <p:cNvSpPr/>
            <p:nvPr/>
          </p:nvSpPr>
          <p:spPr>
            <a:xfrm rot="1800000">
              <a:off x="5243759" y="1430747"/>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4" name="Google Shape;154;p14"/>
            <p:cNvSpPr/>
            <p:nvPr/>
          </p:nvSpPr>
          <p:spPr>
            <a:xfrm rot="1800000">
              <a:off x="5508097" y="1586019"/>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55" name="Google Shape;155;p14"/>
          <p:cNvSpPr/>
          <p:nvPr/>
        </p:nvSpPr>
        <p:spPr>
          <a:xfrm>
            <a:off x="5668780" y="5059009"/>
            <a:ext cx="1080000" cy="1080000"/>
          </a:xfrm>
          <a:prstGeom prst="ellipse">
            <a:avLst/>
          </a:pr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56" name="Google Shape;156;p14"/>
          <p:cNvSpPr txBox="1">
            <a:spLocks noGrp="1"/>
          </p:cNvSpPr>
          <p:nvPr>
            <p:ph type="body" idx="1"/>
          </p:nvPr>
        </p:nvSpPr>
        <p:spPr>
          <a:xfrm>
            <a:off x="550863" y="4097338"/>
            <a:ext cx="3565524" cy="2351087"/>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400"/>
              <a:buNone/>
              <a:defRPr sz="2400"/>
            </a:lvl1pPr>
            <a:lvl2pPr marL="914400" lvl="1" indent="-355600" algn="l">
              <a:lnSpc>
                <a:spcPct val="110000"/>
              </a:lnSpc>
              <a:spcBef>
                <a:spcPts val="800"/>
              </a:spcBef>
              <a:spcAft>
                <a:spcPts val="0"/>
              </a:spcAft>
              <a:buClr>
                <a:schemeClr val="lt1"/>
              </a:buClr>
              <a:buSzPts val="2000"/>
              <a:buChar char="•"/>
              <a:defRPr sz="2000"/>
            </a:lvl2pPr>
            <a:lvl3pPr marL="1371600" lvl="2" indent="-355600" algn="l">
              <a:lnSpc>
                <a:spcPct val="110000"/>
              </a:lnSpc>
              <a:spcBef>
                <a:spcPts val="800"/>
              </a:spcBef>
              <a:spcAft>
                <a:spcPts val="0"/>
              </a:spcAft>
              <a:buClr>
                <a:schemeClr val="lt1"/>
              </a:buClr>
              <a:buSzPts val="2000"/>
              <a:buChar char="•"/>
              <a:defRPr sz="2000"/>
            </a:lvl3pPr>
            <a:lvl4pPr marL="1828800" lvl="3" indent="-355600" algn="l">
              <a:lnSpc>
                <a:spcPct val="110000"/>
              </a:lnSpc>
              <a:spcBef>
                <a:spcPts val="800"/>
              </a:spcBef>
              <a:spcAft>
                <a:spcPts val="0"/>
              </a:spcAft>
              <a:buClr>
                <a:schemeClr val="lt1"/>
              </a:buClr>
              <a:buSzPts val="2000"/>
              <a:buChar char="•"/>
              <a:defRPr sz="2000"/>
            </a:lvl4pPr>
            <a:lvl5pPr marL="2286000" lvl="4" indent="-355600" algn="l">
              <a:lnSpc>
                <a:spcPct val="110000"/>
              </a:lnSpc>
              <a:spcBef>
                <a:spcPts val="800"/>
              </a:spcBef>
              <a:spcAft>
                <a:spcPts val="0"/>
              </a:spcAft>
              <a:buClr>
                <a:schemeClr val="lt1"/>
              </a:buClr>
              <a:buSzPts val="2000"/>
              <a:buChar char="•"/>
              <a:defRPr sz="20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7" name="Google Shape;157;p14"/>
          <p:cNvSpPr>
            <a:spLocks noGrp="1"/>
          </p:cNvSpPr>
          <p:nvPr>
            <p:ph type="pic" idx="2"/>
          </p:nvPr>
        </p:nvSpPr>
        <p:spPr>
          <a:xfrm>
            <a:off x="5535809" y="656633"/>
            <a:ext cx="5132388" cy="5132388"/>
          </a:xfrm>
          <a:prstGeom prst="rect">
            <a:avLst/>
          </a:prstGeom>
          <a:solidFill>
            <a:schemeClr val="accent5"/>
          </a:solidFill>
          <a:ln>
            <a:noFill/>
          </a:ln>
        </p:spPr>
      </p:sp>
      <p:sp>
        <p:nvSpPr>
          <p:cNvPr id="158" name="Google Shape;158;p14"/>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4"/>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Team">
  <p:cSld name="8_Team">
    <p:spTree>
      <p:nvGrpSpPr>
        <p:cNvPr id="1" name="Shape 161"/>
        <p:cNvGrpSpPr/>
        <p:nvPr/>
      </p:nvGrpSpPr>
      <p:grpSpPr>
        <a:xfrm>
          <a:off x="0" y="0"/>
          <a:ext cx="0" cy="0"/>
          <a:chOff x="0" y="0"/>
          <a:chExt cx="0" cy="0"/>
        </a:xfrm>
      </p:grpSpPr>
      <p:sp>
        <p:nvSpPr>
          <p:cNvPr id="162" name="Google Shape;162;p15"/>
          <p:cNvSpPr/>
          <p:nvPr/>
        </p:nvSpPr>
        <p:spPr>
          <a:xfrm>
            <a:off x="0" y="5773729"/>
            <a:ext cx="12192000" cy="1084271"/>
          </a:xfrm>
          <a:prstGeom prst="rect">
            <a:avLst/>
          </a:prstGeom>
          <a:gradFill>
            <a:gsLst>
              <a:gs pos="0">
                <a:srgbClr val="1B192E">
                  <a:alpha val="0"/>
                </a:srgbClr>
              </a:gs>
              <a:gs pos="40000">
                <a:srgbClr val="1B192E">
                  <a:alpha val="0"/>
                </a:srgbClr>
              </a:gs>
              <a:gs pos="100000">
                <a:srgbClr val="1B192E">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3" name="Google Shape;163;p15"/>
          <p:cNvSpPr/>
          <p:nvPr/>
        </p:nvSpPr>
        <p:spPr>
          <a:xfrm>
            <a:off x="10288775" y="762609"/>
            <a:ext cx="1080000" cy="1080000"/>
          </a:xfrm>
          <a:prstGeom prst="ellipse">
            <a:avLst/>
          </a:pr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4" name="Google Shape;164;p15"/>
          <p:cNvSpPr txBox="1">
            <a:spLocks noGrp="1"/>
          </p:cNvSpPr>
          <p:nvPr>
            <p:ph type="ctrTitle"/>
          </p:nvPr>
        </p:nvSpPr>
        <p:spPr>
          <a:xfrm>
            <a:off x="548640" y="548640"/>
            <a:ext cx="8281987" cy="125304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65" name="Google Shape;165;p15"/>
          <p:cNvGrpSpPr/>
          <p:nvPr/>
        </p:nvGrpSpPr>
        <p:grpSpPr>
          <a:xfrm>
            <a:off x="1763106" y="4294374"/>
            <a:ext cx="2083885" cy="2083885"/>
            <a:chOff x="4842143" y="3556857"/>
            <a:chExt cx="2083885" cy="2083885"/>
          </a:xfrm>
        </p:grpSpPr>
        <p:sp>
          <p:nvSpPr>
            <p:cNvPr id="166" name="Google Shape;166;p15"/>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7" name="Google Shape;167;p15"/>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8" name="Google Shape;168;p15"/>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9" name="Google Shape;169;p15"/>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70" name="Google Shape;170;p15"/>
          <p:cNvSpPr>
            <a:spLocks noGrp="1"/>
          </p:cNvSpPr>
          <p:nvPr>
            <p:ph type="pic" idx="2"/>
          </p:nvPr>
        </p:nvSpPr>
        <p:spPr>
          <a:xfrm>
            <a:off x="1078992" y="1990724"/>
            <a:ext cx="1691640" cy="1435608"/>
          </a:xfrm>
          <a:prstGeom prst="rect">
            <a:avLst/>
          </a:prstGeom>
          <a:solidFill>
            <a:schemeClr val="accent5"/>
          </a:solidFill>
          <a:ln>
            <a:noFill/>
          </a:ln>
        </p:spPr>
      </p:sp>
      <p:sp>
        <p:nvSpPr>
          <p:cNvPr id="171" name="Google Shape;171;p15"/>
          <p:cNvSpPr>
            <a:spLocks noGrp="1"/>
          </p:cNvSpPr>
          <p:nvPr>
            <p:ph type="pic" idx="3"/>
          </p:nvPr>
        </p:nvSpPr>
        <p:spPr>
          <a:xfrm>
            <a:off x="3838384" y="1990724"/>
            <a:ext cx="1691640" cy="1435608"/>
          </a:xfrm>
          <a:prstGeom prst="rect">
            <a:avLst/>
          </a:prstGeom>
          <a:solidFill>
            <a:schemeClr val="accent5"/>
          </a:solidFill>
          <a:ln>
            <a:noFill/>
          </a:ln>
        </p:spPr>
      </p:sp>
      <p:sp>
        <p:nvSpPr>
          <p:cNvPr id="172" name="Google Shape;172;p15"/>
          <p:cNvSpPr>
            <a:spLocks noGrp="1"/>
          </p:cNvSpPr>
          <p:nvPr>
            <p:ph type="pic" idx="4"/>
          </p:nvPr>
        </p:nvSpPr>
        <p:spPr>
          <a:xfrm>
            <a:off x="6661976" y="1993392"/>
            <a:ext cx="1691640" cy="1435608"/>
          </a:xfrm>
          <a:prstGeom prst="rect">
            <a:avLst/>
          </a:prstGeom>
          <a:solidFill>
            <a:schemeClr val="accent5"/>
          </a:solidFill>
          <a:ln>
            <a:noFill/>
          </a:ln>
        </p:spPr>
      </p:sp>
      <p:sp>
        <p:nvSpPr>
          <p:cNvPr id="173" name="Google Shape;173;p15"/>
          <p:cNvSpPr>
            <a:spLocks noGrp="1"/>
          </p:cNvSpPr>
          <p:nvPr>
            <p:ph type="pic" idx="5"/>
          </p:nvPr>
        </p:nvSpPr>
        <p:spPr>
          <a:xfrm>
            <a:off x="9485568" y="1990724"/>
            <a:ext cx="1691640" cy="1435608"/>
          </a:xfrm>
          <a:prstGeom prst="rect">
            <a:avLst/>
          </a:prstGeom>
          <a:solidFill>
            <a:schemeClr val="accent5"/>
          </a:solidFill>
          <a:ln>
            <a:noFill/>
          </a:ln>
        </p:spPr>
      </p:sp>
      <p:sp>
        <p:nvSpPr>
          <p:cNvPr id="174" name="Google Shape;174;p15"/>
          <p:cNvSpPr txBox="1">
            <a:spLocks noGrp="1"/>
          </p:cNvSpPr>
          <p:nvPr>
            <p:ph type="body" idx="1"/>
          </p:nvPr>
        </p:nvSpPr>
        <p:spPr>
          <a:xfrm>
            <a:off x="1079500" y="3781425"/>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5" name="Google Shape;175;p15"/>
          <p:cNvSpPr txBox="1">
            <a:spLocks noGrp="1"/>
          </p:cNvSpPr>
          <p:nvPr>
            <p:ph type="body" idx="6"/>
          </p:nvPr>
        </p:nvSpPr>
        <p:spPr>
          <a:xfrm>
            <a:off x="1078733" y="4232949"/>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6" name="Google Shape;176;p15"/>
          <p:cNvSpPr txBox="1">
            <a:spLocks noGrp="1"/>
          </p:cNvSpPr>
          <p:nvPr>
            <p:ph type="body" idx="7"/>
          </p:nvPr>
        </p:nvSpPr>
        <p:spPr>
          <a:xfrm>
            <a:off x="3839151" y="3781425"/>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7" name="Google Shape;177;p15"/>
          <p:cNvSpPr txBox="1">
            <a:spLocks noGrp="1"/>
          </p:cNvSpPr>
          <p:nvPr>
            <p:ph type="body" idx="8"/>
          </p:nvPr>
        </p:nvSpPr>
        <p:spPr>
          <a:xfrm>
            <a:off x="3838384" y="4232949"/>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8" name="Google Shape;178;p15"/>
          <p:cNvSpPr txBox="1">
            <a:spLocks noGrp="1"/>
          </p:cNvSpPr>
          <p:nvPr>
            <p:ph type="body" idx="9"/>
          </p:nvPr>
        </p:nvSpPr>
        <p:spPr>
          <a:xfrm>
            <a:off x="6662743" y="3781425"/>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79" name="Google Shape;179;p15"/>
          <p:cNvSpPr txBox="1">
            <a:spLocks noGrp="1"/>
          </p:cNvSpPr>
          <p:nvPr>
            <p:ph type="body" idx="13"/>
          </p:nvPr>
        </p:nvSpPr>
        <p:spPr>
          <a:xfrm>
            <a:off x="6661976" y="4232949"/>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0" name="Google Shape;180;p15"/>
          <p:cNvSpPr txBox="1">
            <a:spLocks noGrp="1"/>
          </p:cNvSpPr>
          <p:nvPr>
            <p:ph type="body" idx="14"/>
          </p:nvPr>
        </p:nvSpPr>
        <p:spPr>
          <a:xfrm>
            <a:off x="9433112" y="3787288"/>
            <a:ext cx="1711325" cy="36576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b="1"/>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1" name="Google Shape;181;p15"/>
          <p:cNvSpPr txBox="1">
            <a:spLocks noGrp="1"/>
          </p:cNvSpPr>
          <p:nvPr>
            <p:ph type="body" idx="15"/>
          </p:nvPr>
        </p:nvSpPr>
        <p:spPr>
          <a:xfrm>
            <a:off x="9432345" y="4238812"/>
            <a:ext cx="1711572" cy="63817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800"/>
              <a:buNone/>
              <a:defRPr sz="1800"/>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2" name="Google Shape;182;p15"/>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5"/>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
        <p:nvSpPr>
          <p:cNvPr id="186" name="Google Shape;186;p16"/>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16"/>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
        <p:cNvGrpSpPr/>
        <p:nvPr/>
      </p:nvGrpSpPr>
      <p:grpSpPr>
        <a:xfrm>
          <a:off x="0" y="0"/>
          <a:ext cx="0" cy="0"/>
          <a:chOff x="0" y="0"/>
          <a:chExt cx="0" cy="0"/>
        </a:xfrm>
      </p:grpSpPr>
      <p:grpSp>
        <p:nvGrpSpPr>
          <p:cNvPr id="190" name="Google Shape;190;p17"/>
          <p:cNvGrpSpPr/>
          <p:nvPr/>
        </p:nvGrpSpPr>
        <p:grpSpPr>
          <a:xfrm>
            <a:off x="4752748" y="4823504"/>
            <a:ext cx="1656714" cy="1656714"/>
            <a:chOff x="2481534" y="2139594"/>
            <a:chExt cx="1656714" cy="1656714"/>
          </a:xfrm>
        </p:grpSpPr>
        <p:sp>
          <p:nvSpPr>
            <p:cNvPr id="191" name="Google Shape;191;p17"/>
            <p:cNvSpPr/>
            <p:nvPr/>
          </p:nvSpPr>
          <p:spPr>
            <a:xfrm rot="2700000">
              <a:off x="2769891" y="2336477"/>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2" name="Google Shape;192;p17"/>
            <p:cNvSpPr/>
            <p:nvPr/>
          </p:nvSpPr>
          <p:spPr>
            <a:xfrm rot="8100000">
              <a:off x="2784291" y="2683551"/>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93" name="Google Shape;193;p17"/>
          <p:cNvSpPr txBox="1">
            <a:spLocks noGrp="1"/>
          </p:cNvSpPr>
          <p:nvPr>
            <p:ph type="title"/>
          </p:nvPr>
        </p:nvSpPr>
        <p:spPr>
          <a:xfrm>
            <a:off x="550863" y="549275"/>
            <a:ext cx="11090275" cy="98488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17"/>
          <p:cNvSpPr txBox="1">
            <a:spLocks noGrp="1"/>
          </p:cNvSpPr>
          <p:nvPr>
            <p:ph type="body" idx="1"/>
          </p:nvPr>
        </p:nvSpPr>
        <p:spPr>
          <a:xfrm>
            <a:off x="4295775" y="1750060"/>
            <a:ext cx="7345362" cy="4342765"/>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1000"/>
              </a:spcBef>
              <a:spcAft>
                <a:spcPts val="0"/>
              </a:spcAft>
              <a:buClr>
                <a:schemeClr val="lt1"/>
              </a:buClr>
              <a:buSzPts val="1600"/>
              <a:buChar char="•"/>
              <a:defRPr sz="16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55600" algn="l">
              <a:lnSpc>
                <a:spcPct val="90000"/>
              </a:lnSpc>
              <a:spcBef>
                <a:spcPts val="8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95" name="Google Shape;195;p17"/>
          <p:cNvSpPr txBox="1">
            <a:spLocks noGrp="1"/>
          </p:cNvSpPr>
          <p:nvPr>
            <p:ph type="body" idx="2"/>
          </p:nvPr>
        </p:nvSpPr>
        <p:spPr>
          <a:xfrm>
            <a:off x="550863" y="1750060"/>
            <a:ext cx="3565525" cy="4342765"/>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1600"/>
              <a:buNone/>
              <a:defRPr sz="1600"/>
            </a:lvl1pPr>
            <a:lvl2pPr marL="914400" lvl="1" indent="-228600" algn="l">
              <a:lnSpc>
                <a:spcPct val="110000"/>
              </a:lnSpc>
              <a:spcBef>
                <a:spcPts val="800"/>
              </a:spcBef>
              <a:spcAft>
                <a:spcPts val="0"/>
              </a:spcAft>
              <a:buClr>
                <a:schemeClr val="lt1"/>
              </a:buClr>
              <a:buSzPts val="1400"/>
              <a:buNone/>
              <a:defRPr sz="1400"/>
            </a:lvl2pPr>
            <a:lvl3pPr marL="1371600" lvl="2" indent="-228600" algn="l">
              <a:lnSpc>
                <a:spcPct val="110000"/>
              </a:lnSpc>
              <a:spcBef>
                <a:spcPts val="800"/>
              </a:spcBef>
              <a:spcAft>
                <a:spcPts val="0"/>
              </a:spcAft>
              <a:buClr>
                <a:schemeClr val="lt1"/>
              </a:buClr>
              <a:buSzPts val="1200"/>
              <a:buNone/>
              <a:defRPr sz="1200"/>
            </a:lvl3pPr>
            <a:lvl4pPr marL="1828800" lvl="3" indent="-228600" algn="l">
              <a:lnSpc>
                <a:spcPct val="110000"/>
              </a:lnSpc>
              <a:spcBef>
                <a:spcPts val="800"/>
              </a:spcBef>
              <a:spcAft>
                <a:spcPts val="0"/>
              </a:spcAft>
              <a:buClr>
                <a:schemeClr val="lt1"/>
              </a:buClr>
              <a:buSzPts val="1000"/>
              <a:buNone/>
              <a:defRPr sz="1000"/>
            </a:lvl4pPr>
            <a:lvl5pPr marL="2286000" lvl="4" indent="-228600" algn="l">
              <a:lnSpc>
                <a:spcPct val="110000"/>
              </a:lnSpc>
              <a:spcBef>
                <a:spcPts val="800"/>
              </a:spcBef>
              <a:spcAft>
                <a:spcPts val="0"/>
              </a:spcAft>
              <a:buClr>
                <a:schemeClr val="lt1"/>
              </a:buClr>
              <a:buSzPts val="1000"/>
              <a:buNone/>
              <a:defRPr sz="1000"/>
            </a:lvl5pPr>
            <a:lvl6pPr marL="2743200" lvl="5" indent="-228600" algn="l">
              <a:lnSpc>
                <a:spcPct val="90000"/>
              </a:lnSpc>
              <a:spcBef>
                <a:spcPts val="8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96" name="Google Shape;196;p17"/>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7"/>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7"/>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3359149" y="389840"/>
            <a:ext cx="8281987" cy="295465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3359149" y="3536951"/>
            <a:ext cx="8281989" cy="2555874"/>
          </a:xfrm>
          <a:prstGeom prst="rect">
            <a:avLst/>
          </a:prstGeom>
          <a:noFill/>
          <a:ln>
            <a:noFill/>
          </a:ln>
        </p:spPr>
        <p:txBody>
          <a:bodyPr spcFirstLastPara="1" wrap="square" lIns="0" tIns="0" rIns="0" bIns="0" anchor="t" anchorCtr="0">
            <a:no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6" name="Google Shape;26;p3"/>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3"/>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0" name="Google Shape;30;p3"/>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 name="Google Shape;31;p3"/>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nvGrpSpPr>
          <p:cNvPr id="32" name="Google Shape;32;p3"/>
          <p:cNvGrpSpPr/>
          <p:nvPr/>
        </p:nvGrpSpPr>
        <p:grpSpPr>
          <a:xfrm>
            <a:off x="1292493" y="4299807"/>
            <a:ext cx="2083885" cy="2083885"/>
            <a:chOff x="4842143" y="3556857"/>
            <a:chExt cx="2083885" cy="2083885"/>
          </a:xfrm>
        </p:grpSpPr>
        <p:sp>
          <p:nvSpPr>
            <p:cNvPr id="33" name="Google Shape;33;p3"/>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4" name="Google Shape;34;p3"/>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5" name="Google Shape;35;p3"/>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6" name="Google Shape;36;p3"/>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Chart Table Timeline" type="obj">
  <p:cSld name="OBJECT">
    <p:spTree>
      <p:nvGrpSpPr>
        <p:cNvPr id="1" name="Shape 37"/>
        <p:cNvGrpSpPr/>
        <p:nvPr/>
      </p:nvGrpSpPr>
      <p:grpSpPr>
        <a:xfrm>
          <a:off x="0" y="0"/>
          <a:ext cx="0" cy="0"/>
          <a:chOff x="0" y="0"/>
          <a:chExt cx="0" cy="0"/>
        </a:xfrm>
      </p:grpSpPr>
      <p:grpSp>
        <p:nvGrpSpPr>
          <p:cNvPr id="38" name="Google Shape;38;p4"/>
          <p:cNvGrpSpPr/>
          <p:nvPr/>
        </p:nvGrpSpPr>
        <p:grpSpPr>
          <a:xfrm>
            <a:off x="363888" y="5322560"/>
            <a:ext cx="1030305" cy="1030305"/>
            <a:chOff x="10240859" y="1436639"/>
            <a:chExt cx="1030305" cy="1030305"/>
          </a:xfrm>
        </p:grpSpPr>
        <p:sp>
          <p:nvSpPr>
            <p:cNvPr id="39" name="Google Shape;39;p4"/>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0" name="Google Shape;40;p4"/>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1" name="Google Shape;41;p4"/>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2" name="Google Shape;42;p4"/>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43" name="Google Shape;43;p4"/>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
          <p:cNvSpPr txBox="1">
            <a:spLocks noGrp="1"/>
          </p:cNvSpPr>
          <p:nvPr>
            <p:ph type="body" idx="1"/>
          </p:nvPr>
        </p:nvSpPr>
        <p:spPr>
          <a:xfrm>
            <a:off x="550863" y="2113199"/>
            <a:ext cx="11090274" cy="397962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4"/>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_Content 2 column (comparison slide)" type="twoTxTwoObj">
  <p:cSld name="TWO_OBJECTS_WITH_TEXT">
    <p:spTree>
      <p:nvGrpSpPr>
        <p:cNvPr id="1" name="Shape 48"/>
        <p:cNvGrpSpPr/>
        <p:nvPr/>
      </p:nvGrpSpPr>
      <p:grpSpPr>
        <a:xfrm>
          <a:off x="0" y="0"/>
          <a:ext cx="0" cy="0"/>
          <a:chOff x="0" y="0"/>
          <a:chExt cx="0" cy="0"/>
        </a:xfrm>
      </p:grpSpPr>
      <p:sp>
        <p:nvSpPr>
          <p:cNvPr id="49" name="Google Shape;49;p5"/>
          <p:cNvSpPr/>
          <p:nvPr/>
        </p:nvSpPr>
        <p:spPr>
          <a:xfrm>
            <a:off x="11091612" y="5893466"/>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0" name="Google Shape;50;p5"/>
          <p:cNvSpPr/>
          <p:nvPr/>
        </p:nvSpPr>
        <p:spPr>
          <a:xfrm>
            <a:off x="11451612" y="5827878"/>
            <a:ext cx="379049" cy="360000"/>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1" name="Google Shape;51;p5"/>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
          <p:cNvSpPr txBox="1">
            <a:spLocks noGrp="1"/>
          </p:cNvSpPr>
          <p:nvPr>
            <p:ph type="body" idx="1"/>
          </p:nvPr>
        </p:nvSpPr>
        <p:spPr>
          <a:xfrm>
            <a:off x="550864" y="1731375"/>
            <a:ext cx="5437186"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latin typeface="Gill Sans"/>
                <a:ea typeface="Gill Sans"/>
                <a:cs typeface="Gill Sans"/>
                <a:sym typeface="Gill Sans"/>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3" name="Google Shape;53;p5"/>
          <p:cNvSpPr txBox="1">
            <a:spLocks noGrp="1"/>
          </p:cNvSpPr>
          <p:nvPr>
            <p:ph type="body" idx="2"/>
          </p:nvPr>
        </p:nvSpPr>
        <p:spPr>
          <a:xfrm>
            <a:off x="550863" y="2427370"/>
            <a:ext cx="5429114" cy="3515555"/>
          </a:xfrm>
          <a:prstGeom prst="rect">
            <a:avLst/>
          </a:prstGeom>
          <a:noFill/>
          <a:ln>
            <a:noFill/>
          </a:ln>
        </p:spPr>
        <p:txBody>
          <a:bodyPr spcFirstLastPara="1" wrap="square" lIns="0" tIns="0" rIns="0" bIns="0" anchor="t" anchorCtr="0">
            <a:noAutofit/>
          </a:bodyPr>
          <a:lstStyle>
            <a:lvl1pPr marL="457200" lvl="0" indent="-381000" algn="l">
              <a:lnSpc>
                <a:spcPct val="110000"/>
              </a:lnSpc>
              <a:spcBef>
                <a:spcPts val="1000"/>
              </a:spcBef>
              <a:spcAft>
                <a:spcPts val="0"/>
              </a:spcAft>
              <a:buClr>
                <a:schemeClr val="lt1"/>
              </a:buClr>
              <a:buSzPts val="2400"/>
              <a:buChar char="•"/>
              <a:defRPr sz="24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4" name="Google Shape;54;p5"/>
          <p:cNvSpPr txBox="1">
            <a:spLocks noGrp="1"/>
          </p:cNvSpPr>
          <p:nvPr>
            <p:ph type="body" idx="3"/>
          </p:nvPr>
        </p:nvSpPr>
        <p:spPr>
          <a:xfrm>
            <a:off x="6212024" y="1731375"/>
            <a:ext cx="5436392"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1400"/>
              <a:buNone/>
              <a:defRPr sz="14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5" name="Google Shape;55;p5"/>
          <p:cNvSpPr txBox="1">
            <a:spLocks noGrp="1"/>
          </p:cNvSpPr>
          <p:nvPr>
            <p:ph type="body" idx="4"/>
          </p:nvPr>
        </p:nvSpPr>
        <p:spPr>
          <a:xfrm>
            <a:off x="6212023" y="2427370"/>
            <a:ext cx="5436391" cy="3515555"/>
          </a:xfrm>
          <a:prstGeom prst="rect">
            <a:avLst/>
          </a:prstGeom>
          <a:noFill/>
          <a:ln>
            <a:noFill/>
          </a:ln>
        </p:spPr>
        <p:txBody>
          <a:bodyPr spcFirstLastPara="1" wrap="square" lIns="0" tIns="0" rIns="0" bIns="0" anchor="t" anchorCtr="0">
            <a:noAutofit/>
          </a:bodyPr>
          <a:lstStyle>
            <a:lvl1pPr marL="457200" lvl="0" indent="-381000" algn="l">
              <a:lnSpc>
                <a:spcPct val="110000"/>
              </a:lnSpc>
              <a:spcBef>
                <a:spcPts val="1000"/>
              </a:spcBef>
              <a:spcAft>
                <a:spcPts val="0"/>
              </a:spcAft>
              <a:buClr>
                <a:schemeClr val="lt1"/>
              </a:buClr>
              <a:buSzPts val="2400"/>
              <a:buChar char="•"/>
              <a:defRPr sz="2400"/>
            </a:lvl1pPr>
            <a:lvl2pPr marL="914400" lvl="1" indent="-330200" algn="l">
              <a:lnSpc>
                <a:spcPct val="110000"/>
              </a:lnSpc>
              <a:spcBef>
                <a:spcPts val="800"/>
              </a:spcBef>
              <a:spcAft>
                <a:spcPts val="0"/>
              </a:spcAft>
              <a:buClr>
                <a:schemeClr val="lt1"/>
              </a:buClr>
              <a:buSzPts val="1600"/>
              <a:buChar char="•"/>
              <a:defRPr sz="1600"/>
            </a:lvl2pPr>
            <a:lvl3pPr marL="1371600" lvl="2" indent="-330200" algn="l">
              <a:lnSpc>
                <a:spcPct val="110000"/>
              </a:lnSpc>
              <a:spcBef>
                <a:spcPts val="800"/>
              </a:spcBef>
              <a:spcAft>
                <a:spcPts val="0"/>
              </a:spcAft>
              <a:buClr>
                <a:schemeClr val="lt1"/>
              </a:buClr>
              <a:buSzPts val="1600"/>
              <a:buChar char="•"/>
              <a:defRPr sz="1600"/>
            </a:lvl3pPr>
            <a:lvl4pPr marL="1828800" lvl="3" indent="-330200" algn="l">
              <a:lnSpc>
                <a:spcPct val="110000"/>
              </a:lnSpc>
              <a:spcBef>
                <a:spcPts val="800"/>
              </a:spcBef>
              <a:spcAft>
                <a:spcPts val="0"/>
              </a:spcAft>
              <a:buClr>
                <a:schemeClr val="lt1"/>
              </a:buClr>
              <a:buSzPts val="1600"/>
              <a:buChar char="•"/>
              <a:defRPr sz="1600"/>
            </a:lvl4pPr>
            <a:lvl5pPr marL="2286000" lvl="4" indent="-330200" algn="l">
              <a:lnSpc>
                <a:spcPct val="110000"/>
              </a:lnSpc>
              <a:spcBef>
                <a:spcPts val="800"/>
              </a:spcBef>
              <a:spcAft>
                <a:spcPts val="0"/>
              </a:spcAft>
              <a:buClr>
                <a:schemeClr val="lt1"/>
              </a:buClr>
              <a:buSzPts val="1600"/>
              <a:buChar char="•"/>
              <a:defRPr sz="16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6" name="Google Shape;56;p5"/>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_Summary">
  <p:cSld name="12_Summar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550863" y="4508500"/>
            <a:ext cx="4500562" cy="15629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6"/>
          <p:cNvSpPr>
            <a:spLocks noGrp="1"/>
          </p:cNvSpPr>
          <p:nvPr>
            <p:ph type="pic" idx="2"/>
          </p:nvPr>
        </p:nvSpPr>
        <p:spPr>
          <a:xfrm>
            <a:off x="0" y="0"/>
            <a:ext cx="12192000" cy="3776472"/>
          </a:xfrm>
          <a:prstGeom prst="rect">
            <a:avLst/>
          </a:prstGeom>
          <a:solidFill>
            <a:schemeClr val="accent5"/>
          </a:solidFill>
          <a:ln>
            <a:noFill/>
          </a:ln>
        </p:spPr>
      </p:sp>
      <p:sp>
        <p:nvSpPr>
          <p:cNvPr id="62" name="Google Shape;62;p6"/>
          <p:cNvSpPr txBox="1">
            <a:spLocks noGrp="1"/>
          </p:cNvSpPr>
          <p:nvPr>
            <p:ph type="body" idx="1"/>
          </p:nvPr>
        </p:nvSpPr>
        <p:spPr>
          <a:xfrm>
            <a:off x="5262411" y="4508500"/>
            <a:ext cx="6221412" cy="1563688"/>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sz="2000"/>
            </a:lvl1pPr>
            <a:lvl2pPr marL="914400" lvl="1" indent="-228600" algn="l">
              <a:lnSpc>
                <a:spcPct val="110000"/>
              </a:lnSpc>
              <a:spcBef>
                <a:spcPts val="800"/>
              </a:spcBef>
              <a:spcAft>
                <a:spcPts val="0"/>
              </a:spcAft>
              <a:buClr>
                <a:schemeClr val="lt1"/>
              </a:buClr>
              <a:buSzPts val="1900"/>
              <a:buNone/>
              <a:defRPr sz="1900"/>
            </a:lvl2pPr>
            <a:lvl3pPr marL="1371600" lvl="2" indent="-228600" algn="l">
              <a:lnSpc>
                <a:spcPct val="110000"/>
              </a:lnSpc>
              <a:spcBef>
                <a:spcPts val="800"/>
              </a:spcBef>
              <a:spcAft>
                <a:spcPts val="0"/>
              </a:spcAft>
              <a:buClr>
                <a:schemeClr val="lt1"/>
              </a:buClr>
              <a:buSzPts val="1900"/>
              <a:buNone/>
              <a:defRPr sz="1900"/>
            </a:lvl3pPr>
            <a:lvl4pPr marL="1828800" lvl="3" indent="-228600" algn="l">
              <a:lnSpc>
                <a:spcPct val="110000"/>
              </a:lnSpc>
              <a:spcBef>
                <a:spcPts val="800"/>
              </a:spcBef>
              <a:spcAft>
                <a:spcPts val="0"/>
              </a:spcAft>
              <a:buClr>
                <a:schemeClr val="lt1"/>
              </a:buClr>
              <a:buSzPts val="1900"/>
              <a:buNone/>
              <a:defRPr sz="1900"/>
            </a:lvl4pPr>
            <a:lvl5pPr marL="2286000" lvl="4" indent="-228600" algn="l">
              <a:lnSpc>
                <a:spcPct val="110000"/>
              </a:lnSpc>
              <a:spcBef>
                <a:spcPts val="800"/>
              </a:spcBef>
              <a:spcAft>
                <a:spcPts val="0"/>
              </a:spcAft>
              <a:buClr>
                <a:schemeClr val="lt1"/>
              </a:buClr>
              <a:buSzPts val="1900"/>
              <a:buNone/>
              <a:defRPr sz="19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6"/>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
          <p:cNvSpPr/>
          <p:nvPr/>
        </p:nvSpPr>
        <p:spPr>
          <a:xfrm>
            <a:off x="1225773" y="385222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7"/>
          <p:cNvSpPr/>
          <p:nvPr/>
        </p:nvSpPr>
        <p:spPr>
          <a:xfrm>
            <a:off x="11069864" y="33337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69" name="Google Shape;69;p7"/>
          <p:cNvGrpSpPr/>
          <p:nvPr/>
        </p:nvGrpSpPr>
        <p:grpSpPr>
          <a:xfrm>
            <a:off x="233344" y="5384019"/>
            <a:ext cx="828357" cy="828357"/>
            <a:chOff x="2895711" y="1234487"/>
            <a:chExt cx="828357" cy="828357"/>
          </a:xfrm>
        </p:grpSpPr>
        <p:sp>
          <p:nvSpPr>
            <p:cNvPr id="70" name="Google Shape;70;p7"/>
            <p:cNvSpPr/>
            <p:nvPr/>
          </p:nvSpPr>
          <p:spPr>
            <a:xfrm rot="2700000">
              <a:off x="3039890" y="1332929"/>
              <a:ext cx="540000"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1" name="Google Shape;71;p7"/>
            <p:cNvSpPr/>
            <p:nvPr/>
          </p:nvSpPr>
          <p:spPr>
            <a:xfrm rot="8100000">
              <a:off x="3047090" y="1506466"/>
              <a:ext cx="270000" cy="54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72" name="Google Shape;72;p7"/>
          <p:cNvSpPr txBox="1">
            <a:spLocks noGrp="1"/>
          </p:cNvSpPr>
          <p:nvPr>
            <p:ph type="title"/>
          </p:nvPr>
        </p:nvSpPr>
        <p:spPr>
          <a:xfrm>
            <a:off x="550863" y="549275"/>
            <a:ext cx="11090274" cy="133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7"/>
          <p:cNvSpPr txBox="1">
            <a:spLocks noGrp="1"/>
          </p:cNvSpPr>
          <p:nvPr>
            <p:ph type="body" idx="1"/>
          </p:nvPr>
        </p:nvSpPr>
        <p:spPr>
          <a:xfrm>
            <a:off x="550862" y="2097175"/>
            <a:ext cx="5435600" cy="399565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4" name="Google Shape;74;p7"/>
          <p:cNvSpPr txBox="1">
            <a:spLocks noGrp="1"/>
          </p:cNvSpPr>
          <p:nvPr>
            <p:ph type="body" idx="2"/>
          </p:nvPr>
        </p:nvSpPr>
        <p:spPr>
          <a:xfrm>
            <a:off x="6205538" y="2097175"/>
            <a:ext cx="5435600" cy="399565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7"/>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Content 3 column">
  <p:cSld name="11_Content 3 column">
    <p:spTree>
      <p:nvGrpSpPr>
        <p:cNvPr id="1" name="Shape 78"/>
        <p:cNvGrpSpPr/>
        <p:nvPr/>
      </p:nvGrpSpPr>
      <p:grpSpPr>
        <a:xfrm>
          <a:off x="0" y="0"/>
          <a:ext cx="0" cy="0"/>
          <a:chOff x="0" y="0"/>
          <a:chExt cx="0" cy="0"/>
        </a:xfrm>
      </p:grpSpPr>
      <p:grpSp>
        <p:nvGrpSpPr>
          <p:cNvPr id="79" name="Google Shape;79;p8"/>
          <p:cNvGrpSpPr/>
          <p:nvPr/>
        </p:nvGrpSpPr>
        <p:grpSpPr>
          <a:xfrm>
            <a:off x="100472" y="5036395"/>
            <a:ext cx="2083885" cy="2083885"/>
            <a:chOff x="4842143" y="3556857"/>
            <a:chExt cx="2083885" cy="2083885"/>
          </a:xfrm>
        </p:grpSpPr>
        <p:sp>
          <p:nvSpPr>
            <p:cNvPr id="80" name="Google Shape;80;p8"/>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1" name="Google Shape;81;p8"/>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2" name="Google Shape;82;p8"/>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3" name="Google Shape;83;p8"/>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84" name="Google Shape;84;p8"/>
          <p:cNvSpPr/>
          <p:nvPr/>
        </p:nvSpPr>
        <p:spPr>
          <a:xfrm rot="2700000">
            <a:off x="10834944" y="17126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5" name="Google Shape;85;p8"/>
          <p:cNvSpPr/>
          <p:nvPr/>
        </p:nvSpPr>
        <p:spPr>
          <a:xfrm rot="8100000">
            <a:off x="10849344" y="518342"/>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8"/>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7" name="Google Shape;87;p8"/>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
          <p:cNvSpPr txBox="1">
            <a:spLocks noGrp="1"/>
          </p:cNvSpPr>
          <p:nvPr>
            <p:ph type="body" idx="1"/>
          </p:nvPr>
        </p:nvSpPr>
        <p:spPr>
          <a:xfrm>
            <a:off x="550864" y="1731375"/>
            <a:ext cx="3563936"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2000"/>
              <a:buNone/>
              <a:defRPr sz="2000" b="0" cap="none">
                <a:solidFill>
                  <a:schemeClr val="lt1"/>
                </a:solidFill>
                <a:latin typeface="Gill Sans"/>
                <a:ea typeface="Gill Sans"/>
                <a:cs typeface="Gill Sans"/>
                <a:sym typeface="Gill Sans"/>
              </a:defRPr>
            </a:lvl1pPr>
            <a:lvl2pPr marL="914400" lvl="1" indent="-228600" algn="l">
              <a:lnSpc>
                <a:spcPct val="110000"/>
              </a:lnSpc>
              <a:spcBef>
                <a:spcPts val="800"/>
              </a:spcBef>
              <a:spcAft>
                <a:spcPts val="0"/>
              </a:spcAft>
              <a:buClr>
                <a:schemeClr val="lt1"/>
              </a:buClr>
              <a:buSzPts val="2000"/>
              <a:buNone/>
              <a:defRPr sz="2000" b="1"/>
            </a:lvl2pPr>
            <a:lvl3pPr marL="1371600" lvl="2" indent="-228600" algn="l">
              <a:lnSpc>
                <a:spcPct val="110000"/>
              </a:lnSpc>
              <a:spcBef>
                <a:spcPts val="800"/>
              </a:spcBef>
              <a:spcAft>
                <a:spcPts val="0"/>
              </a:spcAft>
              <a:buClr>
                <a:schemeClr val="lt1"/>
              </a:buClr>
              <a:buSzPts val="1800"/>
              <a:buNone/>
              <a:defRPr sz="1800" b="1"/>
            </a:lvl3pPr>
            <a:lvl4pPr marL="1828800" lvl="3" indent="-228600" algn="l">
              <a:lnSpc>
                <a:spcPct val="110000"/>
              </a:lnSpc>
              <a:spcBef>
                <a:spcPts val="800"/>
              </a:spcBef>
              <a:spcAft>
                <a:spcPts val="0"/>
              </a:spcAft>
              <a:buClr>
                <a:schemeClr val="lt1"/>
              </a:buClr>
              <a:buSzPts val="1600"/>
              <a:buNone/>
              <a:defRPr sz="1600" b="1"/>
            </a:lvl4pPr>
            <a:lvl5pPr marL="2286000" lvl="4" indent="-228600" algn="l">
              <a:lnSpc>
                <a:spcPct val="110000"/>
              </a:lnSpc>
              <a:spcBef>
                <a:spcPts val="800"/>
              </a:spcBef>
              <a:spcAft>
                <a:spcPts val="0"/>
              </a:spcAft>
              <a:buClr>
                <a:schemeClr val="lt1"/>
              </a:buClr>
              <a:buSzPts val="1600"/>
              <a:buNone/>
              <a:defRPr sz="1600" b="1"/>
            </a:lvl5pPr>
            <a:lvl6pPr marL="2743200" lvl="5" indent="-228600" algn="l">
              <a:lnSpc>
                <a:spcPct val="90000"/>
              </a:lnSpc>
              <a:spcBef>
                <a:spcPts val="8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89" name="Google Shape;89;p8"/>
          <p:cNvSpPr txBox="1">
            <a:spLocks noGrp="1"/>
          </p:cNvSpPr>
          <p:nvPr>
            <p:ph type="body" idx="2"/>
          </p:nvPr>
        </p:nvSpPr>
        <p:spPr>
          <a:xfrm>
            <a:off x="559476" y="2432304"/>
            <a:ext cx="3563936" cy="3515555"/>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lt1"/>
              </a:buClr>
              <a:buSzPts val="1800"/>
              <a:buChar char="•"/>
              <a:defRPr sz="1800"/>
            </a:lvl1pPr>
            <a:lvl2pPr marL="914400" lvl="1" indent="-342900" algn="l">
              <a:lnSpc>
                <a:spcPct val="110000"/>
              </a:lnSpc>
              <a:spcBef>
                <a:spcPts val="800"/>
              </a:spcBef>
              <a:spcAft>
                <a:spcPts val="0"/>
              </a:spcAft>
              <a:buClr>
                <a:schemeClr val="lt1"/>
              </a:buClr>
              <a:buSzPts val="1800"/>
              <a:buChar char="•"/>
              <a:defRPr sz="1800"/>
            </a:lvl2pPr>
            <a:lvl3pPr marL="1371600" lvl="2" indent="-342900" algn="l">
              <a:lnSpc>
                <a:spcPct val="110000"/>
              </a:lnSpc>
              <a:spcBef>
                <a:spcPts val="800"/>
              </a:spcBef>
              <a:spcAft>
                <a:spcPts val="0"/>
              </a:spcAft>
              <a:buClr>
                <a:schemeClr val="lt1"/>
              </a:buClr>
              <a:buSzPts val="1800"/>
              <a:buChar char="•"/>
              <a:defRPr sz="1800"/>
            </a:lvl3pPr>
            <a:lvl4pPr marL="1828800" lvl="3" indent="-342900" algn="l">
              <a:lnSpc>
                <a:spcPct val="110000"/>
              </a:lnSpc>
              <a:spcBef>
                <a:spcPts val="800"/>
              </a:spcBef>
              <a:spcAft>
                <a:spcPts val="0"/>
              </a:spcAft>
              <a:buClr>
                <a:schemeClr val="lt1"/>
              </a:buClr>
              <a:buSzPts val="1800"/>
              <a:buChar char="•"/>
              <a:defRPr sz="1800"/>
            </a:lvl4pPr>
            <a:lvl5pPr marL="2286000" lvl="4" indent="-342900" algn="l">
              <a:lnSpc>
                <a:spcPct val="110000"/>
              </a:lnSpc>
              <a:spcBef>
                <a:spcPts val="800"/>
              </a:spcBef>
              <a:spcAft>
                <a:spcPts val="0"/>
              </a:spcAft>
              <a:buClr>
                <a:schemeClr val="lt1"/>
              </a:buClr>
              <a:buSzPts val="1800"/>
              <a:buChar char="•"/>
              <a:defRPr sz="18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8"/>
          <p:cNvSpPr txBox="1">
            <a:spLocks noGrp="1"/>
          </p:cNvSpPr>
          <p:nvPr>
            <p:ph type="body" idx="3"/>
          </p:nvPr>
        </p:nvSpPr>
        <p:spPr>
          <a:xfrm>
            <a:off x="4341573" y="1731375"/>
            <a:ext cx="3566160"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2000"/>
              <a:buNone/>
              <a:defRPr sz="20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8"/>
          <p:cNvSpPr txBox="1">
            <a:spLocks noGrp="1"/>
          </p:cNvSpPr>
          <p:nvPr>
            <p:ph type="body" idx="4"/>
          </p:nvPr>
        </p:nvSpPr>
        <p:spPr>
          <a:xfrm>
            <a:off x="4341573" y="2427370"/>
            <a:ext cx="3508755" cy="3515555"/>
          </a:xfrm>
          <a:prstGeom prst="rect">
            <a:avLst/>
          </a:prstGeom>
          <a:noFill/>
          <a:ln>
            <a:noFill/>
          </a:ln>
        </p:spPr>
        <p:txBody>
          <a:bodyPr spcFirstLastPara="1" wrap="square" lIns="0" tIns="0" rIns="0" bIns="0" anchor="t" anchorCtr="0">
            <a:noAutofit/>
          </a:bodyPr>
          <a:lstStyle>
            <a:lvl1pPr marL="457200" lvl="0" indent="-336550" algn="l">
              <a:lnSpc>
                <a:spcPct val="110000"/>
              </a:lnSpc>
              <a:spcBef>
                <a:spcPts val="1000"/>
              </a:spcBef>
              <a:spcAft>
                <a:spcPts val="0"/>
              </a:spcAft>
              <a:buClr>
                <a:schemeClr val="lt1"/>
              </a:buClr>
              <a:buSzPts val="1700"/>
              <a:buChar char="•"/>
              <a:defRPr sz="1700"/>
            </a:lvl1pPr>
            <a:lvl2pPr marL="914400" lvl="1" indent="-336550" algn="l">
              <a:lnSpc>
                <a:spcPct val="110000"/>
              </a:lnSpc>
              <a:spcBef>
                <a:spcPts val="800"/>
              </a:spcBef>
              <a:spcAft>
                <a:spcPts val="0"/>
              </a:spcAft>
              <a:buClr>
                <a:schemeClr val="lt1"/>
              </a:buClr>
              <a:buSzPts val="1700"/>
              <a:buChar char="•"/>
              <a:defRPr sz="1700"/>
            </a:lvl2pPr>
            <a:lvl3pPr marL="1371600" lvl="2" indent="-336550" algn="l">
              <a:lnSpc>
                <a:spcPct val="110000"/>
              </a:lnSpc>
              <a:spcBef>
                <a:spcPts val="800"/>
              </a:spcBef>
              <a:spcAft>
                <a:spcPts val="0"/>
              </a:spcAft>
              <a:buClr>
                <a:schemeClr val="lt1"/>
              </a:buClr>
              <a:buSzPts val="1700"/>
              <a:buChar char="•"/>
              <a:defRPr sz="1700"/>
            </a:lvl3pPr>
            <a:lvl4pPr marL="1828800" lvl="3" indent="-336550" algn="l">
              <a:lnSpc>
                <a:spcPct val="110000"/>
              </a:lnSpc>
              <a:spcBef>
                <a:spcPts val="800"/>
              </a:spcBef>
              <a:spcAft>
                <a:spcPts val="0"/>
              </a:spcAft>
              <a:buClr>
                <a:schemeClr val="lt1"/>
              </a:buClr>
              <a:buSzPts val="1700"/>
              <a:buChar char="•"/>
              <a:defRPr sz="1700"/>
            </a:lvl4pPr>
            <a:lvl5pPr marL="2286000" lvl="4" indent="-336550" algn="l">
              <a:lnSpc>
                <a:spcPct val="110000"/>
              </a:lnSpc>
              <a:spcBef>
                <a:spcPts val="800"/>
              </a:spcBef>
              <a:spcAft>
                <a:spcPts val="0"/>
              </a:spcAft>
              <a:buClr>
                <a:schemeClr val="lt1"/>
              </a:buClr>
              <a:buSzPts val="1700"/>
              <a:buChar char="•"/>
              <a:defRPr sz="17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2" name="Google Shape;92;p8"/>
          <p:cNvSpPr txBox="1">
            <a:spLocks noGrp="1"/>
          </p:cNvSpPr>
          <p:nvPr>
            <p:ph type="body" idx="5"/>
          </p:nvPr>
        </p:nvSpPr>
        <p:spPr>
          <a:xfrm>
            <a:off x="8139659" y="1731375"/>
            <a:ext cx="3566160" cy="535354"/>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1000"/>
              </a:spcBef>
              <a:spcAft>
                <a:spcPts val="0"/>
              </a:spcAft>
              <a:buClr>
                <a:schemeClr val="lt1"/>
              </a:buClr>
              <a:buSzPts val="2000"/>
              <a:buNone/>
              <a:defRPr sz="2000" b="0" cap="none">
                <a:solidFill>
                  <a:schemeClr val="lt1"/>
                </a:solidFill>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8"/>
          <p:cNvSpPr txBox="1">
            <a:spLocks noGrp="1"/>
          </p:cNvSpPr>
          <p:nvPr>
            <p:ph type="body" idx="6"/>
          </p:nvPr>
        </p:nvSpPr>
        <p:spPr>
          <a:xfrm>
            <a:off x="8139659" y="2427370"/>
            <a:ext cx="3508755" cy="3515555"/>
          </a:xfrm>
          <a:prstGeom prst="rect">
            <a:avLst/>
          </a:prstGeom>
          <a:noFill/>
          <a:ln>
            <a:noFill/>
          </a:ln>
        </p:spPr>
        <p:txBody>
          <a:bodyPr spcFirstLastPara="1" wrap="square" lIns="0" tIns="0" rIns="0" bIns="0" anchor="t" anchorCtr="0">
            <a:noAutofit/>
          </a:bodyPr>
          <a:lstStyle>
            <a:lvl1pPr marL="457200" lvl="0" indent="-336550" algn="l">
              <a:lnSpc>
                <a:spcPct val="110000"/>
              </a:lnSpc>
              <a:spcBef>
                <a:spcPts val="1000"/>
              </a:spcBef>
              <a:spcAft>
                <a:spcPts val="0"/>
              </a:spcAft>
              <a:buClr>
                <a:schemeClr val="lt1"/>
              </a:buClr>
              <a:buSzPts val="1700"/>
              <a:buChar char="•"/>
              <a:defRPr sz="1700"/>
            </a:lvl1pPr>
            <a:lvl2pPr marL="914400" lvl="1" indent="-336550" algn="l">
              <a:lnSpc>
                <a:spcPct val="110000"/>
              </a:lnSpc>
              <a:spcBef>
                <a:spcPts val="800"/>
              </a:spcBef>
              <a:spcAft>
                <a:spcPts val="0"/>
              </a:spcAft>
              <a:buClr>
                <a:schemeClr val="lt1"/>
              </a:buClr>
              <a:buSzPts val="1700"/>
              <a:buChar char="•"/>
              <a:defRPr sz="1700"/>
            </a:lvl2pPr>
            <a:lvl3pPr marL="1371600" lvl="2" indent="-336550" algn="l">
              <a:lnSpc>
                <a:spcPct val="110000"/>
              </a:lnSpc>
              <a:spcBef>
                <a:spcPts val="800"/>
              </a:spcBef>
              <a:spcAft>
                <a:spcPts val="0"/>
              </a:spcAft>
              <a:buClr>
                <a:schemeClr val="lt1"/>
              </a:buClr>
              <a:buSzPts val="1700"/>
              <a:buChar char="•"/>
              <a:defRPr sz="1700"/>
            </a:lvl3pPr>
            <a:lvl4pPr marL="1828800" lvl="3" indent="-336550" algn="l">
              <a:lnSpc>
                <a:spcPct val="110000"/>
              </a:lnSpc>
              <a:spcBef>
                <a:spcPts val="800"/>
              </a:spcBef>
              <a:spcAft>
                <a:spcPts val="0"/>
              </a:spcAft>
              <a:buClr>
                <a:schemeClr val="lt1"/>
              </a:buClr>
              <a:buSzPts val="1700"/>
              <a:buChar char="•"/>
              <a:defRPr sz="1700"/>
            </a:lvl4pPr>
            <a:lvl5pPr marL="2286000" lvl="4" indent="-336550" algn="l">
              <a:lnSpc>
                <a:spcPct val="110000"/>
              </a:lnSpc>
              <a:spcBef>
                <a:spcPts val="800"/>
              </a:spcBef>
              <a:spcAft>
                <a:spcPts val="0"/>
              </a:spcAft>
              <a:buClr>
                <a:schemeClr val="lt1"/>
              </a:buClr>
              <a:buSzPts val="1700"/>
              <a:buChar char="•"/>
              <a:defRPr sz="1700"/>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4" name="Google Shape;94;p8"/>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_Closing">
  <p:cSld name="13_Closing">
    <p:spTree>
      <p:nvGrpSpPr>
        <p:cNvPr id="1" name="Shape 97"/>
        <p:cNvGrpSpPr/>
        <p:nvPr/>
      </p:nvGrpSpPr>
      <p:grpSpPr>
        <a:xfrm>
          <a:off x="0" y="0"/>
          <a:ext cx="0" cy="0"/>
          <a:chOff x="0" y="0"/>
          <a:chExt cx="0" cy="0"/>
        </a:xfrm>
      </p:grpSpPr>
      <p:sp>
        <p:nvSpPr>
          <p:cNvPr id="98" name="Google Shape;98;p9"/>
          <p:cNvSpPr txBox="1">
            <a:spLocks noGrp="1"/>
          </p:cNvSpPr>
          <p:nvPr>
            <p:ph type="ctrTitle"/>
          </p:nvPr>
        </p:nvSpPr>
        <p:spPr>
          <a:xfrm>
            <a:off x="550863" y="549275"/>
            <a:ext cx="5437187" cy="298623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9"/>
          <p:cNvSpPr txBox="1">
            <a:spLocks noGrp="1"/>
          </p:cNvSpPr>
          <p:nvPr>
            <p:ph type="subTitle" idx="1"/>
          </p:nvPr>
        </p:nvSpPr>
        <p:spPr>
          <a:xfrm>
            <a:off x="550863" y="3827610"/>
            <a:ext cx="5437187" cy="2265216"/>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a:endParaRPr/>
          </a:p>
        </p:txBody>
      </p:sp>
      <p:sp>
        <p:nvSpPr>
          <p:cNvPr id="100" name="Google Shape;100;p9"/>
          <p:cNvSpPr>
            <a:spLocks noGrp="1"/>
          </p:cNvSpPr>
          <p:nvPr>
            <p:ph type="pic" idx="2"/>
          </p:nvPr>
        </p:nvSpPr>
        <p:spPr>
          <a:xfrm>
            <a:off x="6556248" y="548640"/>
            <a:ext cx="5084064" cy="2880360"/>
          </a:xfrm>
          <a:prstGeom prst="rect">
            <a:avLst/>
          </a:prstGeom>
          <a:solidFill>
            <a:schemeClr val="accent5"/>
          </a:solidFill>
          <a:ln>
            <a:noFill/>
          </a:ln>
        </p:spPr>
      </p:sp>
      <p:sp>
        <p:nvSpPr>
          <p:cNvPr id="101" name="Google Shape;101;p9"/>
          <p:cNvSpPr>
            <a:spLocks noGrp="1"/>
          </p:cNvSpPr>
          <p:nvPr>
            <p:ph type="pic" idx="3"/>
          </p:nvPr>
        </p:nvSpPr>
        <p:spPr>
          <a:xfrm>
            <a:off x="6556248" y="3429000"/>
            <a:ext cx="5084064" cy="2880360"/>
          </a:xfrm>
          <a:prstGeom prst="rect">
            <a:avLst/>
          </a:prstGeom>
          <a:solidFill>
            <a:schemeClr val="accent5"/>
          </a:solidFill>
          <a:ln>
            <a:noFill/>
          </a:ln>
        </p:spPr>
      </p:sp>
      <p:grpSp>
        <p:nvGrpSpPr>
          <p:cNvPr id="102" name="Google Shape;102;p9"/>
          <p:cNvGrpSpPr/>
          <p:nvPr/>
        </p:nvGrpSpPr>
        <p:grpSpPr>
          <a:xfrm>
            <a:off x="11030092" y="-213201"/>
            <a:ext cx="1708815" cy="1705831"/>
            <a:chOff x="11030092" y="-213201"/>
            <a:chExt cx="1708815" cy="1705831"/>
          </a:xfrm>
        </p:grpSpPr>
        <p:sp>
          <p:nvSpPr>
            <p:cNvPr id="103" name="Google Shape;103;p9"/>
            <p:cNvSpPr/>
            <p:nvPr/>
          </p:nvSpPr>
          <p:spPr>
            <a:xfrm rot="-2700000">
              <a:off x="11161347" y="125399"/>
              <a:ext cx="1341675" cy="926985"/>
            </a:xfrm>
            <a:custGeom>
              <a:avLst/>
              <a:gdLst/>
              <a:ahLst/>
              <a:cxnLst/>
              <a:rect l="l" t="t" r="r" b="b"/>
              <a:pathLst>
                <a:path w="1341675" h="926985" extrusionOk="0">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4" name="Google Shape;104;p9"/>
            <p:cNvSpPr/>
            <p:nvPr/>
          </p:nvSpPr>
          <p:spPr>
            <a:xfrm rot="2700000">
              <a:off x="11798454" y="994196"/>
              <a:ext cx="107098" cy="46658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5" name="Google Shape;105;p9"/>
            <p:cNvSpPr/>
            <p:nvPr/>
          </p:nvSpPr>
          <p:spPr>
            <a:xfrm rot="-2700000">
              <a:off x="11228590" y="129580"/>
              <a:ext cx="1337455" cy="1042921"/>
            </a:xfrm>
            <a:custGeom>
              <a:avLst/>
              <a:gdLst/>
              <a:ahLst/>
              <a:cxnLst/>
              <a:rect l="l" t="t" r="r" b="b"/>
              <a:pathLst>
                <a:path w="1337455" h="1042921" extrusionOk="0">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106" name="Google Shape;106;p9"/>
          <p:cNvGrpSpPr/>
          <p:nvPr/>
        </p:nvGrpSpPr>
        <p:grpSpPr>
          <a:xfrm>
            <a:off x="577658" y="5511950"/>
            <a:ext cx="828358" cy="828358"/>
            <a:chOff x="10462536" y="1408249"/>
            <a:chExt cx="828358" cy="828358"/>
          </a:xfrm>
        </p:grpSpPr>
        <p:sp>
          <p:nvSpPr>
            <p:cNvPr id="107" name="Google Shape;107;p9"/>
            <p:cNvSpPr/>
            <p:nvPr/>
          </p:nvSpPr>
          <p:spPr>
            <a:xfrm rot="8100000">
              <a:off x="10606715" y="1506691"/>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8" name="Google Shape;108;p9"/>
            <p:cNvSpPr/>
            <p:nvPr/>
          </p:nvSpPr>
          <p:spPr>
            <a:xfrm rot="-8100000">
              <a:off x="10613915" y="1424627"/>
              <a:ext cx="270000" cy="540001"/>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109" name="Google Shape;109;p9"/>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9"/>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9"/>
          <p:cNvSpPr/>
          <p:nvPr/>
        </p:nvSpPr>
        <p:spPr>
          <a:xfrm>
            <a:off x="5303845" y="5427212"/>
            <a:ext cx="1080000" cy="1080000"/>
          </a:xfrm>
          <a:prstGeom prst="ellipse">
            <a:avLst/>
          </a:pr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Agenda">
  <p:cSld name="2_Agenda">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550864" y="549275"/>
            <a:ext cx="3565524" cy="199785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0"/>
          <p:cNvSpPr txBox="1">
            <a:spLocks noGrp="1"/>
          </p:cNvSpPr>
          <p:nvPr>
            <p:ph type="body" idx="1"/>
          </p:nvPr>
        </p:nvSpPr>
        <p:spPr>
          <a:xfrm>
            <a:off x="550863" y="2677306"/>
            <a:ext cx="3565525" cy="341551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ts val="0"/>
              </a:spcAft>
              <a:buClr>
                <a:schemeClr val="lt1"/>
              </a:buClr>
              <a:buSzPts val="2000"/>
              <a:buNone/>
              <a:defRPr/>
            </a:lvl1pPr>
            <a:lvl2pPr marL="914400" lvl="1" indent="-342900" algn="l">
              <a:lnSpc>
                <a:spcPct val="110000"/>
              </a:lnSpc>
              <a:spcBef>
                <a:spcPts val="800"/>
              </a:spcBef>
              <a:spcAft>
                <a:spcPts val="0"/>
              </a:spcAft>
              <a:buClr>
                <a:schemeClr val="lt1"/>
              </a:buClr>
              <a:buSzPts val="1800"/>
              <a:buChar char="•"/>
              <a:defRPr/>
            </a:lvl2pPr>
            <a:lvl3pPr marL="1371600" lvl="2" indent="-342900" algn="l">
              <a:lnSpc>
                <a:spcPct val="110000"/>
              </a:lnSpc>
              <a:spcBef>
                <a:spcPts val="800"/>
              </a:spcBef>
              <a:spcAft>
                <a:spcPts val="0"/>
              </a:spcAft>
              <a:buClr>
                <a:schemeClr val="lt1"/>
              </a:buClr>
              <a:buSzPts val="1800"/>
              <a:buChar char="•"/>
              <a:defRPr/>
            </a:lvl3pPr>
            <a:lvl4pPr marL="1828800" lvl="3" indent="-342900" algn="l">
              <a:lnSpc>
                <a:spcPct val="110000"/>
              </a:lnSpc>
              <a:spcBef>
                <a:spcPts val="800"/>
              </a:spcBef>
              <a:spcAft>
                <a:spcPts val="0"/>
              </a:spcAft>
              <a:buClr>
                <a:schemeClr val="lt1"/>
              </a:buClr>
              <a:buSzPts val="1800"/>
              <a:buChar char="•"/>
              <a:defRPr/>
            </a:lvl4pPr>
            <a:lvl5pPr marL="2286000" lvl="4" indent="-342900" algn="l">
              <a:lnSpc>
                <a:spcPct val="110000"/>
              </a:lnSpc>
              <a:spcBef>
                <a:spcPts val="800"/>
              </a:spcBef>
              <a:spcAft>
                <a:spcPts val="0"/>
              </a:spcAft>
              <a:buClr>
                <a:schemeClr val="lt1"/>
              </a:buClr>
              <a:buSzPts val="1800"/>
              <a:buChar char="•"/>
              <a:defRPr/>
            </a:lvl5pPr>
            <a:lvl6pPr marL="2743200" lvl="5" indent="-342900" algn="l">
              <a:lnSpc>
                <a:spcPct val="90000"/>
              </a:lnSpc>
              <a:spcBef>
                <a:spcPts val="8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6" name="Google Shape;116;p10"/>
          <p:cNvSpPr>
            <a:spLocks noGrp="1"/>
          </p:cNvSpPr>
          <p:nvPr>
            <p:ph type="pic" idx="2"/>
          </p:nvPr>
        </p:nvSpPr>
        <p:spPr>
          <a:xfrm>
            <a:off x="5208928" y="1596771"/>
            <a:ext cx="3448558" cy="3448558"/>
          </a:xfrm>
          <a:prstGeom prst="rect">
            <a:avLst/>
          </a:prstGeom>
          <a:solidFill>
            <a:schemeClr val="accent5"/>
          </a:solidFill>
          <a:ln>
            <a:noFill/>
          </a:ln>
        </p:spPr>
      </p:sp>
      <p:sp>
        <p:nvSpPr>
          <p:cNvPr id="117" name="Google Shape;117;p10"/>
          <p:cNvSpPr>
            <a:spLocks noGrp="1"/>
          </p:cNvSpPr>
          <p:nvPr>
            <p:ph type="pic" idx="3"/>
          </p:nvPr>
        </p:nvSpPr>
        <p:spPr>
          <a:xfrm>
            <a:off x="8918575" y="596392"/>
            <a:ext cx="2263776" cy="2263776"/>
          </a:xfrm>
          <a:prstGeom prst="rect">
            <a:avLst/>
          </a:prstGeom>
          <a:solidFill>
            <a:schemeClr val="accent5"/>
          </a:solidFill>
          <a:ln>
            <a:noFill/>
          </a:ln>
        </p:spPr>
      </p:sp>
      <p:sp>
        <p:nvSpPr>
          <p:cNvPr id="118" name="Google Shape;118;p10"/>
          <p:cNvSpPr>
            <a:spLocks noGrp="1"/>
          </p:cNvSpPr>
          <p:nvPr>
            <p:ph type="pic" idx="4"/>
          </p:nvPr>
        </p:nvSpPr>
        <p:spPr>
          <a:xfrm>
            <a:off x="9091612" y="3324733"/>
            <a:ext cx="2936876" cy="2936876"/>
          </a:xfrm>
          <a:prstGeom prst="rect">
            <a:avLst/>
          </a:prstGeom>
          <a:solidFill>
            <a:schemeClr val="accent5"/>
          </a:solidFill>
          <a:ln>
            <a:noFill/>
          </a:ln>
        </p:spPr>
      </p:sp>
      <p:sp>
        <p:nvSpPr>
          <p:cNvPr id="119" name="Google Shape;119;p10"/>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0"/>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0"/>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0"/>
          <p:cNvSpPr/>
          <p:nvPr/>
        </p:nvSpPr>
        <p:spPr>
          <a:xfrm>
            <a:off x="6548755" y="850167"/>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123" name="Google Shape;123;p10"/>
          <p:cNvGrpSpPr/>
          <p:nvPr/>
        </p:nvGrpSpPr>
        <p:grpSpPr>
          <a:xfrm>
            <a:off x="5585919" y="5592565"/>
            <a:ext cx="828358" cy="828358"/>
            <a:chOff x="3393179" y="4841987"/>
            <a:chExt cx="828358" cy="828358"/>
          </a:xfrm>
        </p:grpSpPr>
        <p:sp>
          <p:nvSpPr>
            <p:cNvPr id="124" name="Google Shape;124;p10"/>
            <p:cNvSpPr/>
            <p:nvPr/>
          </p:nvSpPr>
          <p:spPr>
            <a:xfrm rot="8100000">
              <a:off x="3537358" y="4940429"/>
              <a:ext cx="540001" cy="631474"/>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5" name="Google Shape;125;p10"/>
            <p:cNvSpPr/>
            <p:nvPr/>
          </p:nvSpPr>
          <p:spPr>
            <a:xfrm rot="-8100000">
              <a:off x="3544558" y="4858365"/>
              <a:ext cx="270000" cy="540001"/>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50863" y="550800"/>
            <a:ext cx="11090275" cy="133305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4800"/>
              <a:buFont typeface="Play"/>
              <a:buNone/>
              <a:defRPr sz="4800" b="0" i="0" u="none" strike="noStrike" cap="non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50863" y="2113862"/>
            <a:ext cx="11091600" cy="3978963"/>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1000"/>
              </a:spcBef>
              <a:spcAft>
                <a:spcPts val="0"/>
              </a:spcAft>
              <a:buClr>
                <a:schemeClr val="lt1"/>
              </a:buClr>
              <a:buSzPts val="2000"/>
              <a:buFont typeface="Arial"/>
              <a:buChar char="•"/>
              <a:defRPr sz="2000" b="0" i="0" u="none" strike="noStrike" cap="none">
                <a:solidFill>
                  <a:schemeClr val="lt1"/>
                </a:solidFill>
                <a:latin typeface="Gill Sans"/>
                <a:ea typeface="Gill Sans"/>
                <a:cs typeface="Gill Sans"/>
                <a:sym typeface="Gill Sans"/>
              </a:defRPr>
            </a:lvl1pPr>
            <a:lvl2pPr marL="914400" marR="0" lvl="1"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2pPr>
            <a:lvl3pPr marL="1371600" marR="0" lvl="2"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3pPr>
            <a:lvl4pPr marL="1828800" marR="0" lvl="3"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4pPr>
            <a:lvl5pPr marL="2286000" marR="0" lvl="4" indent="-317500" algn="l" rtl="0">
              <a:lnSpc>
                <a:spcPct val="110000"/>
              </a:lnSpc>
              <a:spcBef>
                <a:spcPts val="800"/>
              </a:spcBef>
              <a:spcAft>
                <a:spcPts val="0"/>
              </a:spcAft>
              <a:buClr>
                <a:schemeClr val="lt1"/>
              </a:buClr>
              <a:buSzPts val="1400"/>
              <a:buFont typeface="Arial"/>
              <a:buChar char="•"/>
              <a:defRPr sz="1400" b="0" i="0" u="none" strike="noStrike" cap="none">
                <a:solidFill>
                  <a:schemeClr val="lt1"/>
                </a:solidFill>
                <a:latin typeface="Gill Sans"/>
                <a:ea typeface="Gill Sans"/>
                <a:cs typeface="Gill Sans"/>
                <a:sym typeface="Gill Sans"/>
              </a:defRPr>
            </a:lvl5pPr>
            <a:lvl6pPr marL="2743200" marR="0" lvl="5" indent="-342900" algn="l" rtl="0">
              <a:lnSpc>
                <a:spcPct val="90000"/>
              </a:lnSpc>
              <a:spcBef>
                <a:spcPts val="8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550863" y="6507212"/>
            <a:ext cx="2628900" cy="153888"/>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1000" b="0" i="0" u="none" strike="noStrike" cap="none">
                <a:solidFill>
                  <a:srgbClr val="A5A5A5"/>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3359150" y="6507212"/>
            <a:ext cx="6379210" cy="153888"/>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1000" b="0" i="0" u="none" strike="noStrike" cap="none">
                <a:solidFill>
                  <a:srgbClr val="A5A5A5"/>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1000" b="0" i="0" u="none" strike="noStrike" cap="none">
                <a:solidFill>
                  <a:srgbClr val="A5A5A5"/>
                </a:solidFill>
                <a:latin typeface="Gill Sans"/>
                <a:ea typeface="Gill Sans"/>
                <a:cs typeface="Gill Sans"/>
                <a:sym typeface="Gill Sans"/>
              </a:defRPr>
            </a:lvl1pPr>
            <a:lvl2pPr marL="0" marR="0" lvl="1" indent="0" algn="r" rtl="0">
              <a:spcBef>
                <a:spcPts val="0"/>
              </a:spcBef>
              <a:buNone/>
              <a:defRPr sz="1000" b="0" i="0" u="none" strike="noStrike" cap="none">
                <a:solidFill>
                  <a:srgbClr val="A5A5A5"/>
                </a:solidFill>
                <a:latin typeface="Gill Sans"/>
                <a:ea typeface="Gill Sans"/>
                <a:cs typeface="Gill Sans"/>
                <a:sym typeface="Gill Sans"/>
              </a:defRPr>
            </a:lvl2pPr>
            <a:lvl3pPr marL="0" marR="0" lvl="2" indent="0" algn="r" rtl="0">
              <a:spcBef>
                <a:spcPts val="0"/>
              </a:spcBef>
              <a:buNone/>
              <a:defRPr sz="1000" b="0" i="0" u="none" strike="noStrike" cap="none">
                <a:solidFill>
                  <a:srgbClr val="A5A5A5"/>
                </a:solidFill>
                <a:latin typeface="Gill Sans"/>
                <a:ea typeface="Gill Sans"/>
                <a:cs typeface="Gill Sans"/>
                <a:sym typeface="Gill Sans"/>
              </a:defRPr>
            </a:lvl3pPr>
            <a:lvl4pPr marL="0" marR="0" lvl="3" indent="0" algn="r" rtl="0">
              <a:spcBef>
                <a:spcPts val="0"/>
              </a:spcBef>
              <a:buNone/>
              <a:defRPr sz="1000" b="0" i="0" u="none" strike="noStrike" cap="none">
                <a:solidFill>
                  <a:srgbClr val="A5A5A5"/>
                </a:solidFill>
                <a:latin typeface="Gill Sans"/>
                <a:ea typeface="Gill Sans"/>
                <a:cs typeface="Gill Sans"/>
                <a:sym typeface="Gill Sans"/>
              </a:defRPr>
            </a:lvl4pPr>
            <a:lvl5pPr marL="0" marR="0" lvl="4" indent="0" algn="r" rtl="0">
              <a:spcBef>
                <a:spcPts val="0"/>
              </a:spcBef>
              <a:buNone/>
              <a:defRPr sz="1000" b="0" i="0" u="none" strike="noStrike" cap="none">
                <a:solidFill>
                  <a:srgbClr val="A5A5A5"/>
                </a:solidFill>
                <a:latin typeface="Gill Sans"/>
                <a:ea typeface="Gill Sans"/>
                <a:cs typeface="Gill Sans"/>
                <a:sym typeface="Gill Sans"/>
              </a:defRPr>
            </a:lvl5pPr>
            <a:lvl6pPr marL="0" marR="0" lvl="5" indent="0" algn="r" rtl="0">
              <a:spcBef>
                <a:spcPts val="0"/>
              </a:spcBef>
              <a:buNone/>
              <a:defRPr sz="1000" b="0" i="0" u="none" strike="noStrike" cap="none">
                <a:solidFill>
                  <a:srgbClr val="A5A5A5"/>
                </a:solidFill>
                <a:latin typeface="Gill Sans"/>
                <a:ea typeface="Gill Sans"/>
                <a:cs typeface="Gill Sans"/>
                <a:sym typeface="Gill Sans"/>
              </a:defRPr>
            </a:lvl6pPr>
            <a:lvl7pPr marL="0" marR="0" lvl="6" indent="0" algn="r" rtl="0">
              <a:spcBef>
                <a:spcPts val="0"/>
              </a:spcBef>
              <a:buNone/>
              <a:defRPr sz="1000" b="0" i="0" u="none" strike="noStrike" cap="none">
                <a:solidFill>
                  <a:srgbClr val="A5A5A5"/>
                </a:solidFill>
                <a:latin typeface="Gill Sans"/>
                <a:ea typeface="Gill Sans"/>
                <a:cs typeface="Gill Sans"/>
                <a:sym typeface="Gill Sans"/>
              </a:defRPr>
            </a:lvl7pPr>
            <a:lvl8pPr marL="0" marR="0" lvl="7" indent="0" algn="r" rtl="0">
              <a:spcBef>
                <a:spcPts val="0"/>
              </a:spcBef>
              <a:buNone/>
              <a:defRPr sz="1000" b="0" i="0" u="none" strike="noStrike" cap="none">
                <a:solidFill>
                  <a:srgbClr val="A5A5A5"/>
                </a:solidFill>
                <a:latin typeface="Gill Sans"/>
                <a:ea typeface="Gill Sans"/>
                <a:cs typeface="Gill Sans"/>
                <a:sym typeface="Gill Sans"/>
              </a:defRPr>
            </a:lvl8pPr>
            <a:lvl9pPr marL="0" marR="0" lvl="8" indent="0" algn="r" rtl="0">
              <a:spcBef>
                <a:spcPts val="0"/>
              </a:spcBef>
              <a:buNone/>
              <a:defRPr sz="1000" b="0" i="0" u="none" strike="noStrike" cap="none">
                <a:solidFill>
                  <a:srgbClr val="A5A5A5"/>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47">
          <p15:clr>
            <a:srgbClr val="F26B43"/>
          </p15:clr>
        </p15:guide>
        <p15:guide id="4" pos="7333">
          <p15:clr>
            <a:srgbClr val="F26B43"/>
          </p15:clr>
        </p15:guide>
        <p15:guide id="5" orient="horz" pos="346">
          <p15:clr>
            <a:srgbClr val="F26B43"/>
          </p15:clr>
        </p15:guide>
        <p15:guide id="6" orient="horz" pos="3974">
          <p15:clr>
            <a:srgbClr val="F26B43"/>
          </p15:clr>
        </p15:guide>
        <p15:guide id="7" pos="824">
          <p15:clr>
            <a:srgbClr val="A4A3A4"/>
          </p15:clr>
        </p15:guide>
        <p15:guide id="8" pos="937">
          <p15:clr>
            <a:srgbClr val="A4A3A4"/>
          </p15:clr>
        </p15:guide>
        <p15:guide id="9" pos="1413">
          <p15:clr>
            <a:srgbClr val="A4A3A4"/>
          </p15:clr>
        </p15:guide>
        <p15:guide id="10" pos="1527">
          <p15:clr>
            <a:srgbClr val="A4A3A4"/>
          </p15:clr>
        </p15:guide>
        <p15:guide id="11" pos="2003">
          <p15:clr>
            <a:srgbClr val="A4A3A4"/>
          </p15:clr>
        </p15:guide>
        <p15:guide id="12" pos="2116">
          <p15:clr>
            <a:srgbClr val="A4A3A4"/>
          </p15:clr>
        </p15:guide>
        <p15:guide id="13" pos="2593">
          <p15:clr>
            <a:srgbClr val="A4A3A4"/>
          </p15:clr>
        </p15:guide>
        <p15:guide id="14" pos="2706">
          <p15:clr>
            <a:srgbClr val="A4A3A4"/>
          </p15:clr>
        </p15:guide>
        <p15:guide id="15" pos="3182">
          <p15:clr>
            <a:srgbClr val="A4A3A4"/>
          </p15:clr>
        </p15:guide>
        <p15:guide id="16" pos="3318">
          <p15:clr>
            <a:srgbClr val="A4A3A4"/>
          </p15:clr>
        </p15:guide>
        <p15:guide id="17" pos="3772">
          <p15:clr>
            <a:srgbClr val="A4A3A4"/>
          </p15:clr>
        </p15:guide>
        <p15:guide id="18" pos="3908">
          <p15:clr>
            <a:srgbClr val="A4A3A4"/>
          </p15:clr>
        </p15:guide>
        <p15:guide id="19" pos="4362">
          <p15:clr>
            <a:srgbClr val="A4A3A4"/>
          </p15:clr>
        </p15:guide>
        <p15:guide id="20" pos="4498">
          <p15:clr>
            <a:srgbClr val="A4A3A4"/>
          </p15:clr>
        </p15:guide>
        <p15:guide id="21" pos="4951">
          <p15:clr>
            <a:srgbClr val="A4A3A4"/>
          </p15:clr>
        </p15:guide>
        <p15:guide id="22" pos="5087">
          <p15:clr>
            <a:srgbClr val="A4A3A4"/>
          </p15:clr>
        </p15:guide>
        <p15:guide id="23" pos="5541">
          <p15:clr>
            <a:srgbClr val="A4A3A4"/>
          </p15:clr>
        </p15:guide>
        <p15:guide id="24" pos="5677">
          <p15:clr>
            <a:srgbClr val="A4A3A4"/>
          </p15:clr>
        </p15:guide>
        <p15:guide id="25" pos="6153">
          <p15:clr>
            <a:srgbClr val="A4A3A4"/>
          </p15:clr>
        </p15:guide>
        <p15:guide id="26" pos="6267">
          <p15:clr>
            <a:srgbClr val="A4A3A4"/>
          </p15:clr>
        </p15:guide>
        <p15:guide id="27" pos="6743">
          <p15:clr>
            <a:srgbClr val="A4A3A4"/>
          </p15:clr>
        </p15:guide>
        <p15:guide id="28" pos="6856">
          <p15:clr>
            <a:srgbClr val="A4A3A4"/>
          </p15:clr>
        </p15:guide>
        <p15:guide id="29" orient="horz" pos="3838">
          <p15:clr>
            <a:srgbClr val="A4A3A4"/>
          </p15:clr>
        </p15:guide>
        <p15:guide id="30" orient="horz" pos="2092">
          <p15:clr>
            <a:srgbClr val="A4A3A4"/>
          </p15:clr>
        </p15:guide>
        <p15:guide id="31" orient="horz" pos="2228">
          <p15:clr>
            <a:srgbClr val="A4A3A4"/>
          </p15:clr>
        </p15:guide>
        <p15:guide id="32" orient="horz" pos="845">
          <p15:clr>
            <a:srgbClr val="A4A3A4"/>
          </p15:clr>
        </p15:guide>
        <p15:guide id="33" orient="horz" pos="958">
          <p15:clr>
            <a:srgbClr val="A4A3A4"/>
          </p15:clr>
        </p15:guide>
        <p15:guide id="34" orient="horz" pos="1480">
          <p15:clr>
            <a:srgbClr val="A4A3A4"/>
          </p15:clr>
        </p15:guide>
        <p15:guide id="35" orient="horz" pos="1593">
          <p15:clr>
            <a:srgbClr val="A4A3A4"/>
          </p15:clr>
        </p15:guide>
        <p15:guide id="36" orient="horz" pos="2727">
          <p15:clr>
            <a:srgbClr val="A4A3A4"/>
          </p15:clr>
        </p15:guide>
        <p15:guide id="37" orient="horz" pos="2840">
          <p15:clr>
            <a:srgbClr val="A4A3A4"/>
          </p15:clr>
        </p15:guide>
        <p15:guide id="38" orient="horz" pos="3339">
          <p15:clr>
            <a:srgbClr val="A4A3A4"/>
          </p15:clr>
        </p15:guide>
        <p15:guide id="39"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penai.com/product/chatgp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app.writesonic.com/login" TargetMode="External"/><Relationship Id="rId3" Type="http://schemas.openxmlformats.org/officeDocument/2006/relationships/hyperlink" Target="https://bard.google.com/" TargetMode="External"/><Relationship Id="rId7" Type="http://schemas.openxmlformats.org/officeDocument/2006/relationships/hyperlink" Target="https://app.rytr.m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bing.com/?/ai" TargetMode="External"/><Relationship Id="rId5" Type="http://schemas.openxmlformats.org/officeDocument/2006/relationships/hyperlink" Target="https://magickpen.com/" TargetMode="External"/><Relationship Id="rId10" Type="http://schemas.openxmlformats.org/officeDocument/2006/relationships/hyperlink" Target="https://www.perplexity.ai/" TargetMode="External"/><Relationship Id="rId4" Type="http://schemas.openxmlformats.org/officeDocument/2006/relationships/hyperlink" Target="https://www.grammarly.com/" TargetMode="External"/><Relationship Id="rId9" Type="http://schemas.openxmlformats.org/officeDocument/2006/relationships/hyperlink" Target="https://www.jasper.ai/cha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quillbot.com/?utm_medium=paid_search&amp;utm_source=google&amp;utm_campaign=paraphrase_premium&amp;campaign_type=search&amp;gclid=CjwKCAjwgqejBhBAEiwAuWHioD33LEcWi5XgmW1BnfyZt-9S9zHOz2dvqqjPA_ygtiiCSlKvO5XxKBoCyVkQAvD_Bw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www.wordtune.com/" TargetMode="External"/><Relationship Id="rId4" Type="http://schemas.openxmlformats.org/officeDocument/2006/relationships/hyperlink" Target="https://www.grammarly.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abs.openai.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craiyon.com/" TargetMode="External"/><Relationship Id="rId5" Type="http://schemas.openxmlformats.org/officeDocument/2006/relationships/hyperlink" Target="https://starryai.com/app/login" TargetMode="External"/><Relationship Id="rId4" Type="http://schemas.openxmlformats.org/officeDocument/2006/relationships/hyperlink" Target="https://www.canva.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pp.gptzero.me/login" TargetMode="External"/><Relationship Id="rId7" Type="http://schemas.openxmlformats.org/officeDocument/2006/relationships/hyperlink" Target="https://platform.openai.com/ai-text-classifier"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gowinston.ai/" TargetMode="External"/><Relationship Id="rId5" Type="http://schemas.openxmlformats.org/officeDocument/2006/relationships/hyperlink" Target="https://copyleaks.com/ai-content-detector" TargetMode="External"/><Relationship Id="rId4" Type="http://schemas.openxmlformats.org/officeDocument/2006/relationships/hyperlink" Target="https://www.turnitin.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torage.pardot.com/45292/1682448448ErsFj8c1/TLI_AI_Ethical_AI_Use_Students_Checklist_US_0423.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teaching.temple.edu/sites/teaching/files/resource/pdf/Chat-GPT%20syllabus%20statement%20guidance.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registrar.northwestern.edu/faculty-staff/syllabi.html" TargetMode="External"/><Relationship Id="rId5" Type="http://schemas.openxmlformats.org/officeDocument/2006/relationships/hyperlink" Target="https://cte.tamu.edu/getmedia/1d5e4ef6-97f1-4065-987f-3c9dfecbb7bd/TAMU-CTE_GenAI-SyllabusStatementConsiderations.pdf" TargetMode="External"/><Relationship Id="rId4" Type="http://schemas.openxmlformats.org/officeDocument/2006/relationships/hyperlink" Target="https://mcgraw.princeton.edu/guidance-aichatg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gistrar.northwestern.edu/faculty-staff/syllabi.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mcgraw.princeton.edu/guidance-aichatgp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3"/>
        <p:cNvGrpSpPr/>
        <p:nvPr/>
      </p:nvGrpSpPr>
      <p:grpSpPr>
        <a:xfrm>
          <a:off x="0" y="0"/>
          <a:ext cx="0" cy="0"/>
          <a:chOff x="0" y="0"/>
          <a:chExt cx="0" cy="0"/>
        </a:xfrm>
      </p:grpSpPr>
      <p:grpSp>
        <p:nvGrpSpPr>
          <p:cNvPr id="204" name="Google Shape;204;p18"/>
          <p:cNvGrpSpPr/>
          <p:nvPr/>
        </p:nvGrpSpPr>
        <p:grpSpPr>
          <a:xfrm>
            <a:off x="363888" y="5322560"/>
            <a:ext cx="1030305" cy="1030305"/>
            <a:chOff x="10240859" y="1436639"/>
            <a:chExt cx="1030305" cy="1030305"/>
          </a:xfrm>
        </p:grpSpPr>
        <p:sp>
          <p:nvSpPr>
            <p:cNvPr id="205" name="Google Shape;205;p18"/>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6" name="Google Shape;206;p18"/>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7" name="Google Shape;207;p18"/>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8" name="Google Shape;208;p18"/>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209" name="Google Shape;209;p1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0" name="Google Shape;210;p18"/>
          <p:cNvSpPr txBox="1">
            <a:spLocks noGrp="1"/>
          </p:cNvSpPr>
          <p:nvPr>
            <p:ph type="ctrTitle"/>
          </p:nvPr>
        </p:nvSpPr>
        <p:spPr>
          <a:xfrm>
            <a:off x="550864" y="1428155"/>
            <a:ext cx="3565524" cy="1997855"/>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400"/>
              <a:buFont typeface="Play"/>
              <a:buNone/>
            </a:pPr>
            <a:r>
              <a:rPr lang="en-US" sz="3400">
                <a:solidFill>
                  <a:schemeClr val="lt1"/>
                </a:solidFill>
                <a:latin typeface="Play"/>
                <a:ea typeface="Play"/>
                <a:cs typeface="Play"/>
                <a:sym typeface="Play"/>
              </a:rPr>
              <a:t>Where Does Artificial Intelligence Fit in the Classroom?</a:t>
            </a:r>
            <a:endParaRPr/>
          </a:p>
        </p:txBody>
      </p:sp>
      <p:sp>
        <p:nvSpPr>
          <p:cNvPr id="211" name="Google Shape;211;p18"/>
          <p:cNvSpPr txBox="1">
            <a:spLocks noGrp="1"/>
          </p:cNvSpPr>
          <p:nvPr>
            <p:ph type="body" idx="1"/>
          </p:nvPr>
        </p:nvSpPr>
        <p:spPr>
          <a:xfrm>
            <a:off x="550863" y="3557279"/>
            <a:ext cx="3565525" cy="1698301"/>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000"/>
              <a:buNone/>
            </a:pPr>
            <a:r>
              <a:rPr lang="en-US"/>
              <a:t>Presented by:</a:t>
            </a:r>
            <a:endParaRPr/>
          </a:p>
          <a:p>
            <a:pPr marL="0" lvl="0" indent="0" algn="l" rtl="0">
              <a:lnSpc>
                <a:spcPct val="100000"/>
              </a:lnSpc>
              <a:spcBef>
                <a:spcPts val="600"/>
              </a:spcBef>
              <a:spcAft>
                <a:spcPts val="0"/>
              </a:spcAft>
              <a:buClr>
                <a:schemeClr val="lt1"/>
              </a:buClr>
              <a:buSzPts val="2000"/>
              <a:buNone/>
            </a:pPr>
            <a:r>
              <a:rPr lang="en-US"/>
              <a:t>Dr. Merilee Madera</a:t>
            </a:r>
            <a:endParaRPr/>
          </a:p>
          <a:p>
            <a:pPr marL="0" lvl="0" indent="0" algn="l" rtl="0">
              <a:lnSpc>
                <a:spcPct val="100000"/>
              </a:lnSpc>
              <a:spcBef>
                <a:spcPts val="0"/>
              </a:spcBef>
              <a:spcAft>
                <a:spcPts val="0"/>
              </a:spcAft>
              <a:buClr>
                <a:schemeClr val="lt1"/>
              </a:buClr>
              <a:buSzPts val="2000"/>
              <a:buNone/>
            </a:pPr>
            <a:r>
              <a:rPr lang="en-US"/>
              <a:t>Director of Distance Education</a:t>
            </a:r>
            <a:endParaRPr/>
          </a:p>
          <a:p>
            <a:pPr marL="0" lvl="0" indent="0" algn="l" rtl="0">
              <a:lnSpc>
                <a:spcPct val="100000"/>
              </a:lnSpc>
              <a:spcBef>
                <a:spcPts val="0"/>
              </a:spcBef>
              <a:spcAft>
                <a:spcPts val="0"/>
              </a:spcAft>
              <a:buClr>
                <a:schemeClr val="lt1"/>
              </a:buClr>
              <a:buSzPts val="2000"/>
              <a:buNone/>
            </a:pPr>
            <a:r>
              <a:rPr lang="en-US"/>
              <a:t>West Liberty University</a:t>
            </a:r>
            <a:endParaRPr/>
          </a:p>
        </p:txBody>
      </p:sp>
      <p:pic>
        <p:nvPicPr>
          <p:cNvPr id="212" name="Google Shape;212;p18" descr="Data Points Digital background"/>
          <p:cNvPicPr preferRelativeResize="0">
            <a:picLocks noGrp="1"/>
          </p:cNvPicPr>
          <p:nvPr>
            <p:ph type="pic" idx="2"/>
          </p:nvPr>
        </p:nvPicPr>
        <p:blipFill rotWithShape="1">
          <a:blip r:embed="rId3">
            <a:alphaModFix/>
          </a:blip>
          <a:srcRect r="1" b="2445"/>
          <a:stretch/>
        </p:blipFill>
        <p:spPr>
          <a:xfrm>
            <a:off x="4550899" y="10"/>
            <a:ext cx="7641102" cy="6857990"/>
          </a:xfrm>
          <a:prstGeom prst="rect">
            <a:avLst/>
          </a:prstGeom>
          <a:solidFill>
            <a:schemeClr val="accent5"/>
          </a:solidFill>
          <a:ln>
            <a:noFill/>
          </a:ln>
        </p:spPr>
      </p:pic>
      <p:sp>
        <p:nvSpPr>
          <p:cNvPr id="213" name="Google Shape;213;p18"/>
          <p:cNvSpPr/>
          <p:nvPr/>
        </p:nvSpPr>
        <p:spPr>
          <a:xfrm>
            <a:off x="4550898" y="5773729"/>
            <a:ext cx="7641102" cy="1084271"/>
          </a:xfrm>
          <a:prstGeom prst="rect">
            <a:avLst/>
          </a:prstGeom>
          <a:gradFill>
            <a:gsLst>
              <a:gs pos="0">
                <a:srgbClr val="1B192E">
                  <a:alpha val="0"/>
                </a:srgbClr>
              </a:gs>
              <a:gs pos="40000">
                <a:srgbClr val="1B192E">
                  <a:alpha val="0"/>
                </a:srgbClr>
              </a:gs>
              <a:gs pos="100000">
                <a:srgbClr val="1B192E">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7"/>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What is ChatGPT?</a:t>
            </a:r>
            <a:endParaRPr/>
          </a:p>
        </p:txBody>
      </p:sp>
      <p:sp>
        <p:nvSpPr>
          <p:cNvPr id="458" name="Google Shape;458;p27"/>
          <p:cNvSpPr txBox="1">
            <a:spLocks noGrp="1"/>
          </p:cNvSpPr>
          <p:nvPr>
            <p:ph type="body" idx="2"/>
          </p:nvPr>
        </p:nvSpPr>
        <p:spPr>
          <a:xfrm>
            <a:off x="550863" y="1735494"/>
            <a:ext cx="10953782" cy="5523722"/>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1800"/>
              <a:buChar char="•"/>
            </a:pPr>
            <a:r>
              <a:rPr lang="en-US" sz="1800">
                <a:solidFill>
                  <a:schemeClr val="lt1"/>
                </a:solidFill>
              </a:rPr>
              <a:t>A free chatbot developed by OpenAI (November 2022)</a:t>
            </a:r>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Uses a generative pre-trained transformer (GPT-3.5), a type of autoregressive large language model, and has 175 billion parameters.</a:t>
            </a:r>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Some estimate that it was trained on around 45 terabytes of text data (equivalent to one million feet of bookshelf space or a quarter of the entire Library of Congress) and was </a:t>
            </a:r>
            <a:r>
              <a:rPr lang="en-US" sz="1800" i="0">
                <a:solidFill>
                  <a:schemeClr val="lt1"/>
                </a:solidFill>
              </a:rPr>
              <a:t>fine-tuned to follow instructions using a combination of </a:t>
            </a:r>
            <a:r>
              <a:rPr lang="en-US" sz="1800" i="0" u="none" strike="noStrike">
                <a:solidFill>
                  <a:schemeClr val="lt1"/>
                </a:solidFill>
              </a:rPr>
              <a:t>supervised</a:t>
            </a:r>
            <a:r>
              <a:rPr lang="en-US" sz="1800" i="0">
                <a:solidFill>
                  <a:schemeClr val="lt1"/>
                </a:solidFill>
              </a:rPr>
              <a:t> training and </a:t>
            </a:r>
            <a:r>
              <a:rPr lang="en-US" sz="1800" i="0" u="none" strike="noStrike">
                <a:solidFill>
                  <a:schemeClr val="lt1"/>
                </a:solidFill>
              </a:rPr>
              <a:t>reinforcement learning from human feedback</a:t>
            </a:r>
            <a:r>
              <a:rPr lang="en-US" sz="1800" i="0">
                <a:solidFill>
                  <a:schemeClr val="lt1"/>
                </a:solidFill>
              </a:rPr>
              <a:t> (RLHF).</a:t>
            </a:r>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Can input up to 3,000 words of text</a:t>
            </a:r>
            <a:endParaRPr/>
          </a:p>
          <a:p>
            <a:pPr marL="228600" lvl="0" indent="-114300" algn="l" rtl="0">
              <a:lnSpc>
                <a:spcPct val="100000"/>
              </a:lnSpc>
              <a:spcBef>
                <a:spcPts val="600"/>
              </a:spcBef>
              <a:spcAft>
                <a:spcPts val="0"/>
              </a:spcAft>
              <a:buClr>
                <a:schemeClr val="lt1"/>
              </a:buClr>
              <a:buSzPts val="1800"/>
              <a:buNone/>
            </a:pPr>
            <a:endParaRPr sz="1800">
              <a:solidFill>
                <a:schemeClr val="lt1"/>
              </a:solidFill>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ChatGPT Plus (March 2023)</a:t>
            </a:r>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$20 per month</a:t>
            </a:r>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Uses GPT-4 (estimated to have 1 trillion parameters)</a:t>
            </a:r>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Can input up to 25,000 words of text</a:t>
            </a:r>
            <a:endParaRPr/>
          </a:p>
          <a:p>
            <a:pPr marL="228600" lvl="0" indent="-228600" algn="l" rtl="0">
              <a:lnSpc>
                <a:spcPct val="100000"/>
              </a:lnSpc>
              <a:spcBef>
                <a:spcPts val="600"/>
              </a:spcBef>
              <a:spcAft>
                <a:spcPts val="0"/>
              </a:spcAft>
              <a:buClr>
                <a:schemeClr val="lt1"/>
              </a:buClr>
              <a:buSzPts val="1800"/>
              <a:buChar char="•"/>
            </a:pPr>
            <a:r>
              <a:rPr lang="en-US" sz="1800">
                <a:solidFill>
                  <a:schemeClr val="lt1"/>
                </a:solidFill>
              </a:rPr>
              <a:t>Accepts visual in addition to text inputs</a:t>
            </a:r>
            <a:endParaRPr/>
          </a:p>
          <a:p>
            <a:pPr marL="228600" lvl="0" indent="-127000" algn="l" rtl="0">
              <a:lnSpc>
                <a:spcPct val="100000"/>
              </a:lnSpc>
              <a:spcBef>
                <a:spcPts val="600"/>
              </a:spcBef>
              <a:spcAft>
                <a:spcPts val="0"/>
              </a:spcAft>
              <a:buClr>
                <a:schemeClr val="lt1"/>
              </a:buClr>
              <a:buSzPts val="1600"/>
              <a:buNone/>
            </a:pPr>
            <a:endParaRPr sz="1600" b="1">
              <a:solidFill>
                <a:schemeClr val="lt1"/>
              </a:solidFill>
            </a:endParaRPr>
          </a:p>
        </p:txBody>
      </p:sp>
      <p:sp>
        <p:nvSpPr>
          <p:cNvPr id="459" name="Google Shape;459;p27"/>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460" name="Google Shape;460;p27"/>
          <p:cNvSpPr/>
          <p:nvPr/>
        </p:nvSpPr>
        <p:spPr>
          <a:xfrm>
            <a:off x="7707091" y="3624951"/>
            <a:ext cx="3200400" cy="2879725"/>
          </a:xfrm>
          <a:prstGeom prst="diamond">
            <a:avLst/>
          </a:prstGeom>
          <a:solidFill>
            <a:schemeClr val="accent1"/>
          </a:solidFill>
          <a:ln w="12700" cap="flat" cmpd="sng">
            <a:solidFill>
              <a:srgbClr val="0D8A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61" name="Google Shape;461;p27"/>
          <p:cNvSpPr txBox="1"/>
          <p:nvPr/>
        </p:nvSpPr>
        <p:spPr>
          <a:xfrm>
            <a:off x="8234270" y="4466308"/>
            <a:ext cx="2146041"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Gill Sans"/>
                <a:ea typeface="Gill Sans"/>
                <a:cs typeface="Gill Sans"/>
                <a:sym typeface="Gill Sans"/>
              </a:rPr>
              <a:t>Both Versions Have a Knowledge Cutoff of September 2021 </a:t>
            </a:r>
            <a:endParaRPr/>
          </a:p>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62" name="Google Shape;462;p27"/>
          <p:cNvSpPr txBox="1">
            <a:spLocks noGrp="1"/>
          </p:cNvSpPr>
          <p:nvPr>
            <p:ph type="ftr" idx="11"/>
          </p:nvPr>
        </p:nvSpPr>
        <p:spPr>
          <a:xfrm>
            <a:off x="401334" y="6423233"/>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a:solidFill>
                  <a:schemeClr val="lt1"/>
                </a:solidFill>
              </a:rPr>
              <a:t>(McKinsey Explainers, 2023; OpenAI, n.d.; sarthakhost2.0, 2023; Vivek, 2023)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7"/>
        <p:cNvGrpSpPr/>
        <p:nvPr/>
      </p:nvGrpSpPr>
      <p:grpSpPr>
        <a:xfrm>
          <a:off x="0" y="0"/>
          <a:ext cx="0" cy="0"/>
          <a:chOff x="0" y="0"/>
          <a:chExt cx="0" cy="0"/>
        </a:xfrm>
      </p:grpSpPr>
      <p:sp>
        <p:nvSpPr>
          <p:cNvPr id="468" name="Google Shape;468;p28"/>
          <p:cNvSpPr/>
          <p:nvPr/>
        </p:nvSpPr>
        <p:spPr>
          <a:xfrm rot="2700000">
            <a:off x="612445" y="48188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69" name="Google Shape;469;p28"/>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70" name="Google Shape;470;p28"/>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471" name="Google Shape;471;p28"/>
          <p:cNvGrpSpPr/>
          <p:nvPr/>
        </p:nvGrpSpPr>
        <p:grpSpPr>
          <a:xfrm>
            <a:off x="1292493" y="4299807"/>
            <a:ext cx="2083885" cy="2083885"/>
            <a:chOff x="4842143" y="3556857"/>
            <a:chExt cx="2083885" cy="2083885"/>
          </a:xfrm>
        </p:grpSpPr>
        <p:sp>
          <p:nvSpPr>
            <p:cNvPr id="472" name="Google Shape;472;p28"/>
            <p:cNvSpPr/>
            <p:nvPr/>
          </p:nvSpPr>
          <p:spPr>
            <a:xfrm rot="8100000" flipH="1">
              <a:off x="5005634" y="4191206"/>
              <a:ext cx="1853969" cy="926985"/>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73" name="Google Shape;473;p28"/>
            <p:cNvSpPr/>
            <p:nvPr/>
          </p:nvSpPr>
          <p:spPr>
            <a:xfrm rot="8100000" flipH="1">
              <a:off x="4957101" y="4052255"/>
              <a:ext cx="1853969" cy="1093090"/>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74" name="Google Shape;474;p28"/>
            <p:cNvSpPr/>
            <p:nvPr/>
          </p:nvSpPr>
          <p:spPr>
            <a:xfrm rot="2700000" flipH="1">
              <a:off x="6040374" y="3601683"/>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75" name="Google Shape;475;p28"/>
            <p:cNvSpPr/>
            <p:nvPr/>
          </p:nvSpPr>
          <p:spPr>
            <a:xfrm rot="2700000" flipH="1">
              <a:off x="5059348" y="4582709"/>
              <a:ext cx="107098" cy="466589"/>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476" name="Google Shape;476;p2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77" name="Google Shape;477;p28"/>
          <p:cNvSpPr txBox="1">
            <a:spLocks noGrp="1"/>
          </p:cNvSpPr>
          <p:nvPr>
            <p:ph type="title"/>
          </p:nvPr>
        </p:nvSpPr>
        <p:spPr>
          <a:xfrm>
            <a:off x="1571467" y="1859683"/>
            <a:ext cx="5437187" cy="3638682"/>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6400"/>
              <a:buFont typeface="Play"/>
              <a:buNone/>
            </a:pPr>
            <a:r>
              <a:rPr lang="en-US" sz="6400" u="sng">
                <a:solidFill>
                  <a:schemeClr val="hlink"/>
                </a:solidFill>
                <a:hlinkClick r:id="rId3"/>
              </a:rPr>
              <a:t>ChatGPT</a:t>
            </a:r>
            <a:r>
              <a:rPr lang="en-US" sz="6400"/>
              <a:t> in Action</a:t>
            </a:r>
            <a:br>
              <a:rPr lang="en-US" sz="6400"/>
            </a:br>
            <a:endParaRPr sz="6400"/>
          </a:p>
        </p:txBody>
      </p:sp>
      <p:sp>
        <p:nvSpPr>
          <p:cNvPr id="478" name="Google Shape;478;p28"/>
          <p:cNvSpPr/>
          <p:nvPr/>
        </p:nvSpPr>
        <p:spPr>
          <a:xfrm>
            <a:off x="1" y="471760"/>
            <a:ext cx="666497" cy="1080000"/>
          </a:xfrm>
          <a:custGeom>
            <a:avLst/>
            <a:gdLst/>
            <a:ahLst/>
            <a:cxnLst/>
            <a:rect l="l" t="t" r="r" b="b"/>
            <a:pathLst>
              <a:path w="666497" h="1080000" extrusionOk="0">
                <a:moveTo>
                  <a:pt x="126497" y="0"/>
                </a:moveTo>
                <a:cubicBezTo>
                  <a:pt x="424731" y="0"/>
                  <a:pt x="666497" y="241766"/>
                  <a:pt x="666497" y="540000"/>
                </a:cubicBezTo>
                <a:cubicBezTo>
                  <a:pt x="666497" y="838234"/>
                  <a:pt x="424731" y="1080000"/>
                  <a:pt x="126497" y="1080000"/>
                </a:cubicBezTo>
                <a:cubicBezTo>
                  <a:pt x="89218" y="1080000"/>
                  <a:pt x="52821" y="1076222"/>
                  <a:pt x="17668" y="1069029"/>
                </a:cubicBezTo>
                <a:lnTo>
                  <a:pt x="0" y="1063545"/>
                </a:lnTo>
                <a:lnTo>
                  <a:pt x="0" y="16455"/>
                </a:lnTo>
                <a:lnTo>
                  <a:pt x="17668" y="10971"/>
                </a:lnTo>
                <a:cubicBezTo>
                  <a:pt x="52821" y="3778"/>
                  <a:pt x="89218" y="0"/>
                  <a:pt x="126497" y="0"/>
                </a:cubicBezTo>
                <a:close/>
              </a:path>
            </a:pathLst>
          </a:custGeom>
          <a:gradFill>
            <a:gsLst>
              <a:gs pos="0">
                <a:srgbClr val="1B182E"/>
              </a:gs>
              <a:gs pos="60000">
                <a:srgbClr val="1B182E"/>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nvGrpSpPr>
          <p:cNvPr id="479" name="Google Shape;479;p28"/>
          <p:cNvGrpSpPr/>
          <p:nvPr/>
        </p:nvGrpSpPr>
        <p:grpSpPr>
          <a:xfrm>
            <a:off x="7536066" y="210333"/>
            <a:ext cx="4970141" cy="4970142"/>
            <a:chOff x="7663732" y="81735"/>
            <a:chExt cx="4970141" cy="4970142"/>
          </a:xfrm>
        </p:grpSpPr>
        <p:sp>
          <p:nvSpPr>
            <p:cNvPr id="480" name="Google Shape;480;p28"/>
            <p:cNvSpPr/>
            <p:nvPr/>
          </p:nvSpPr>
          <p:spPr>
            <a:xfrm rot="8100000">
              <a:off x="8528803" y="672385"/>
              <a:ext cx="3240000" cy="3788841"/>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81" name="Google Shape;481;p28"/>
            <p:cNvSpPr/>
            <p:nvPr/>
          </p:nvSpPr>
          <p:spPr>
            <a:xfrm rot="-8100000">
              <a:off x="8572003" y="180004"/>
              <a:ext cx="1620000" cy="3240000"/>
            </a:xfrm>
            <a:prstGeom prst="ellipse">
              <a:avLst/>
            </a:prstGeom>
            <a:gradFill>
              <a:gsLst>
                <a:gs pos="0">
                  <a:srgbClr val="2B274A"/>
                </a:gs>
                <a:gs pos="50000">
                  <a:srgbClr val="2B274A"/>
                </a:gs>
                <a:gs pos="100000">
                  <a:srgbClr val="2B274A"/>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grpSp>
        <p:nvGrpSpPr>
          <p:cNvPr id="482" name="Google Shape;482;p28"/>
          <p:cNvGrpSpPr/>
          <p:nvPr/>
        </p:nvGrpSpPr>
        <p:grpSpPr>
          <a:xfrm>
            <a:off x="7963959" y="5099580"/>
            <a:ext cx="934081" cy="897876"/>
            <a:chOff x="7909909" y="1251044"/>
            <a:chExt cx="934081" cy="897876"/>
          </a:xfrm>
        </p:grpSpPr>
        <p:sp>
          <p:nvSpPr>
            <p:cNvPr id="483" name="Google Shape;483;p28"/>
            <p:cNvSpPr/>
            <p:nvPr/>
          </p:nvSpPr>
          <p:spPr>
            <a:xfrm rot="3600000">
              <a:off x="8220298" y="1428832"/>
              <a:ext cx="621086" cy="364601"/>
            </a:xfrm>
            <a:custGeom>
              <a:avLst/>
              <a:gdLst/>
              <a:ahLst/>
              <a:cxnLst/>
              <a:rect l="l" t="t" r="r" b="b"/>
              <a:pathLst>
                <a:path w="540" h="317" extrusionOk="0">
                  <a:moveTo>
                    <a:pt x="266" y="0"/>
                  </a:moveTo>
                  <a:lnTo>
                    <a:pt x="0" y="158"/>
                  </a:lnTo>
                  <a:lnTo>
                    <a:pt x="266" y="317"/>
                  </a:lnTo>
                  <a:lnTo>
                    <a:pt x="540" y="158"/>
                  </a:lnTo>
                  <a:lnTo>
                    <a:pt x="266" y="0"/>
                  </a:lnTo>
                  <a:close/>
                </a:path>
              </a:pathLst>
            </a:custGeom>
            <a:gradFill>
              <a:gsLst>
                <a:gs pos="0">
                  <a:srgbClr val="2B274A">
                    <a:alpha val="60000"/>
                  </a:srgbClr>
                </a:gs>
                <a:gs pos="20000">
                  <a:srgbClr val="2B274A">
                    <a:alpha val="60000"/>
                  </a:srgbClr>
                </a:gs>
                <a:gs pos="100000">
                  <a:srgbClr val="59EFC0">
                    <a:alpha val="6000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84" name="Google Shape;484;p28"/>
            <p:cNvSpPr/>
            <p:nvPr/>
          </p:nvSpPr>
          <p:spPr>
            <a:xfrm rot="3600000">
              <a:off x="8066503" y="1339815"/>
              <a:ext cx="305942" cy="538275"/>
            </a:xfrm>
            <a:custGeom>
              <a:avLst/>
              <a:gdLst/>
              <a:ahLst/>
              <a:cxnLst/>
              <a:rect l="l" t="t" r="r" b="b"/>
              <a:pathLst>
                <a:path w="266" h="468" extrusionOk="0">
                  <a:moveTo>
                    <a:pt x="266" y="468"/>
                  </a:moveTo>
                  <a:lnTo>
                    <a:pt x="0" y="310"/>
                  </a:lnTo>
                  <a:lnTo>
                    <a:pt x="0" y="310"/>
                  </a:lnTo>
                  <a:lnTo>
                    <a:pt x="0" y="0"/>
                  </a:lnTo>
                  <a:lnTo>
                    <a:pt x="0" y="0"/>
                  </a:lnTo>
                  <a:lnTo>
                    <a:pt x="266" y="159"/>
                  </a:lnTo>
                  <a:lnTo>
                    <a:pt x="266" y="468"/>
                  </a:lnTo>
                  <a:close/>
                </a:path>
              </a:pathLst>
            </a:custGeom>
            <a:gradFill>
              <a:gsLst>
                <a:gs pos="0">
                  <a:srgbClr val="2B274A">
                    <a:alpha val="60000"/>
                  </a:srgbClr>
                </a:gs>
                <a:gs pos="20000">
                  <a:srgbClr val="2B274A">
                    <a:alpha val="60000"/>
                  </a:srgbClr>
                </a:gs>
                <a:gs pos="100000">
                  <a:srgbClr val="59EFC0"/>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85" name="Google Shape;485;p28"/>
            <p:cNvSpPr/>
            <p:nvPr/>
          </p:nvSpPr>
          <p:spPr>
            <a:xfrm rot="3600000">
              <a:off x="8217173" y="1608753"/>
              <a:ext cx="315144" cy="538275"/>
            </a:xfrm>
            <a:custGeom>
              <a:avLst/>
              <a:gdLst/>
              <a:ahLst/>
              <a:cxnLst/>
              <a:rect l="l" t="t" r="r" b="b"/>
              <a:pathLst>
                <a:path w="274" h="468" extrusionOk="0">
                  <a:moveTo>
                    <a:pt x="274" y="0"/>
                  </a:moveTo>
                  <a:lnTo>
                    <a:pt x="274" y="310"/>
                  </a:lnTo>
                  <a:lnTo>
                    <a:pt x="274" y="310"/>
                  </a:lnTo>
                  <a:lnTo>
                    <a:pt x="0" y="468"/>
                  </a:lnTo>
                  <a:lnTo>
                    <a:pt x="0" y="159"/>
                  </a:lnTo>
                  <a:lnTo>
                    <a:pt x="274" y="0"/>
                  </a:lnTo>
                  <a:lnTo>
                    <a:pt x="274" y="0"/>
                  </a:lnTo>
                  <a:close/>
                </a:path>
              </a:pathLst>
            </a:custGeom>
            <a:gradFill>
              <a:gsLst>
                <a:gs pos="0">
                  <a:srgbClr val="2B274A">
                    <a:alpha val="60000"/>
                  </a:srgbClr>
                </a:gs>
                <a:gs pos="20000">
                  <a:srgbClr val="2B274A">
                    <a:alpha val="60000"/>
                  </a:srgbClr>
                </a:gs>
                <a:gs pos="100000">
                  <a:srgbClr val="59EFC0">
                    <a:alpha val="6000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486" name="Google Shape;486;p2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1"/>
        <p:cNvGrpSpPr/>
        <p:nvPr/>
      </p:nvGrpSpPr>
      <p:grpSpPr>
        <a:xfrm>
          <a:off x="0" y="0"/>
          <a:ext cx="0" cy="0"/>
          <a:chOff x="0" y="0"/>
          <a:chExt cx="0" cy="0"/>
        </a:xfrm>
      </p:grpSpPr>
      <p:grpSp>
        <p:nvGrpSpPr>
          <p:cNvPr id="492" name="Google Shape;492;p29"/>
          <p:cNvGrpSpPr/>
          <p:nvPr/>
        </p:nvGrpSpPr>
        <p:grpSpPr>
          <a:xfrm>
            <a:off x="363888" y="5322560"/>
            <a:ext cx="1030305" cy="1030305"/>
            <a:chOff x="10240859" y="1436639"/>
            <a:chExt cx="1030305" cy="1030305"/>
          </a:xfrm>
        </p:grpSpPr>
        <p:sp>
          <p:nvSpPr>
            <p:cNvPr id="493" name="Google Shape;493;p29"/>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4" name="Google Shape;494;p29"/>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5" name="Google Shape;495;p29"/>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6" name="Google Shape;496;p29"/>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497" name="Google Shape;497;p2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8" name="Google Shape;498;p29"/>
          <p:cNvSpPr txBox="1">
            <a:spLocks noGrp="1"/>
          </p:cNvSpPr>
          <p:nvPr>
            <p:ph type="title"/>
          </p:nvPr>
        </p:nvSpPr>
        <p:spPr>
          <a:xfrm>
            <a:off x="550863" y="550800"/>
            <a:ext cx="7308850" cy="986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4800"/>
              <a:buFont typeface="Play"/>
              <a:buNone/>
            </a:pPr>
            <a:r>
              <a:rPr lang="en-US"/>
              <a:t>Alternatives to ChatGPT</a:t>
            </a:r>
            <a:endParaRPr/>
          </a:p>
        </p:txBody>
      </p:sp>
      <p:sp>
        <p:nvSpPr>
          <p:cNvPr id="499" name="Google Shape;499;p29"/>
          <p:cNvSpPr/>
          <p:nvPr/>
        </p:nvSpPr>
        <p:spPr>
          <a:xfrm>
            <a:off x="0" y="2083435"/>
            <a:ext cx="12192000" cy="4774564"/>
          </a:xfrm>
          <a:prstGeom prst="rect">
            <a:avLst/>
          </a:prstGeom>
          <a:solidFill>
            <a:srgbClr val="E1E1EF">
              <a:alpha val="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00" name="Google Shape;500;p29"/>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12</a:t>
            </a:fld>
            <a:endParaRPr>
              <a:solidFill>
                <a:schemeClr val="lt1"/>
              </a:solidFill>
            </a:endParaRPr>
          </a:p>
        </p:txBody>
      </p:sp>
      <p:grpSp>
        <p:nvGrpSpPr>
          <p:cNvPr id="501" name="Google Shape;501;p29"/>
          <p:cNvGrpSpPr/>
          <p:nvPr/>
        </p:nvGrpSpPr>
        <p:grpSpPr>
          <a:xfrm>
            <a:off x="554112" y="2683025"/>
            <a:ext cx="11083777" cy="3350909"/>
            <a:chOff x="3249" y="58890"/>
            <a:chExt cx="11083777" cy="3350909"/>
          </a:xfrm>
        </p:grpSpPr>
        <p:sp>
          <p:nvSpPr>
            <p:cNvPr id="502" name="Google Shape;502;p29"/>
            <p:cNvSpPr/>
            <p:nvPr/>
          </p:nvSpPr>
          <p:spPr>
            <a:xfrm>
              <a:off x="3249" y="58890"/>
              <a:ext cx="2577622" cy="1546573"/>
            </a:xfrm>
            <a:prstGeom prst="rect">
              <a:avLst/>
            </a:prstGeom>
            <a:solidFill>
              <a:srgbClr val="0FAF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txBox="1"/>
            <p:nvPr/>
          </p:nvSpPr>
          <p:spPr>
            <a:xfrm>
              <a:off x="3249" y="58890"/>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Bard AI</a:t>
              </a:r>
              <a:r>
                <a:rPr lang="en-US" sz="3900">
                  <a:solidFill>
                    <a:schemeClr val="lt1"/>
                  </a:solidFill>
                  <a:latin typeface="Gill Sans"/>
                  <a:ea typeface="Gill Sans"/>
                  <a:cs typeface="Gill Sans"/>
                  <a:sym typeface="Gill Sans"/>
                </a:rPr>
                <a:t> (Google)</a:t>
              </a:r>
              <a:endParaRPr/>
            </a:p>
          </p:txBody>
        </p:sp>
        <p:sp>
          <p:nvSpPr>
            <p:cNvPr id="504" name="Google Shape;504;p29"/>
            <p:cNvSpPr/>
            <p:nvPr/>
          </p:nvSpPr>
          <p:spPr>
            <a:xfrm>
              <a:off x="2838634" y="58890"/>
              <a:ext cx="2577622" cy="1546573"/>
            </a:xfrm>
            <a:prstGeom prst="rect">
              <a:avLst/>
            </a:prstGeom>
            <a:solidFill>
              <a:srgbClr val="D407A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txBox="1"/>
            <p:nvPr/>
          </p:nvSpPr>
          <p:spPr>
            <a:xfrm>
              <a:off x="2838634" y="58890"/>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Grammarly</a:t>
              </a:r>
              <a:endParaRPr sz="3900">
                <a:solidFill>
                  <a:schemeClr val="lt1"/>
                </a:solidFill>
                <a:latin typeface="Gill Sans"/>
                <a:ea typeface="Gill Sans"/>
                <a:cs typeface="Gill Sans"/>
                <a:sym typeface="Gill Sans"/>
              </a:endParaRPr>
            </a:p>
          </p:txBody>
        </p:sp>
        <p:sp>
          <p:nvSpPr>
            <p:cNvPr id="506" name="Google Shape;506;p29"/>
            <p:cNvSpPr/>
            <p:nvPr/>
          </p:nvSpPr>
          <p:spPr>
            <a:xfrm>
              <a:off x="5674019" y="58890"/>
              <a:ext cx="2577622" cy="1546573"/>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txBox="1"/>
            <p:nvPr/>
          </p:nvSpPr>
          <p:spPr>
            <a:xfrm>
              <a:off x="5674019" y="58890"/>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MagickPen</a:t>
              </a:r>
              <a:endParaRPr sz="3900">
                <a:solidFill>
                  <a:schemeClr val="lt1"/>
                </a:solidFill>
                <a:latin typeface="Gill Sans"/>
                <a:ea typeface="Gill Sans"/>
                <a:cs typeface="Gill Sans"/>
                <a:sym typeface="Gill Sans"/>
              </a:endParaRPr>
            </a:p>
          </p:txBody>
        </p:sp>
        <p:sp>
          <p:nvSpPr>
            <p:cNvPr id="508" name="Google Shape;508;p29"/>
            <p:cNvSpPr/>
            <p:nvPr/>
          </p:nvSpPr>
          <p:spPr>
            <a:xfrm>
              <a:off x="8509404" y="58890"/>
              <a:ext cx="2577622" cy="1546573"/>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txBox="1"/>
            <p:nvPr/>
          </p:nvSpPr>
          <p:spPr>
            <a:xfrm>
              <a:off x="8509404" y="58890"/>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Bing AI </a:t>
              </a:r>
              <a:r>
                <a:rPr lang="en-US" sz="3900">
                  <a:solidFill>
                    <a:schemeClr val="lt1"/>
                  </a:solidFill>
                  <a:latin typeface="Gill Sans"/>
                  <a:ea typeface="Gill Sans"/>
                  <a:cs typeface="Gill Sans"/>
                  <a:sym typeface="Gill Sans"/>
                </a:rPr>
                <a:t>(Microsoft)</a:t>
              </a:r>
              <a:endParaRPr/>
            </a:p>
          </p:txBody>
        </p:sp>
        <p:sp>
          <p:nvSpPr>
            <p:cNvPr id="510" name="Google Shape;510;p29"/>
            <p:cNvSpPr/>
            <p:nvPr/>
          </p:nvSpPr>
          <p:spPr>
            <a:xfrm>
              <a:off x="3249" y="1863226"/>
              <a:ext cx="2577622" cy="1546573"/>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txBox="1"/>
            <p:nvPr/>
          </p:nvSpPr>
          <p:spPr>
            <a:xfrm>
              <a:off x="3249" y="1863226"/>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Rytr</a:t>
              </a:r>
              <a:endParaRPr sz="3900">
                <a:solidFill>
                  <a:schemeClr val="lt1"/>
                </a:solidFill>
                <a:latin typeface="Gill Sans"/>
                <a:ea typeface="Gill Sans"/>
                <a:cs typeface="Gill Sans"/>
                <a:sym typeface="Gill Sans"/>
              </a:endParaRPr>
            </a:p>
          </p:txBody>
        </p:sp>
        <p:sp>
          <p:nvSpPr>
            <p:cNvPr id="512" name="Google Shape;512;p29"/>
            <p:cNvSpPr/>
            <p:nvPr/>
          </p:nvSpPr>
          <p:spPr>
            <a:xfrm>
              <a:off x="2838634" y="1863226"/>
              <a:ext cx="2577622" cy="1546573"/>
            </a:xfrm>
            <a:prstGeom prst="rect">
              <a:avLst/>
            </a:prstGeom>
            <a:solidFill>
              <a:srgbClr val="0FAF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txBox="1"/>
            <p:nvPr/>
          </p:nvSpPr>
          <p:spPr>
            <a:xfrm>
              <a:off x="2838634" y="1863226"/>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Chatsonic</a:t>
              </a:r>
              <a:r>
                <a:rPr lang="en-US" sz="3900">
                  <a:solidFill>
                    <a:schemeClr val="lt1"/>
                  </a:solidFill>
                  <a:latin typeface="Gill Sans"/>
                  <a:ea typeface="Gill Sans"/>
                  <a:cs typeface="Gill Sans"/>
                  <a:sym typeface="Gill Sans"/>
                </a:rPr>
                <a:t> </a:t>
              </a:r>
              <a:endParaRPr/>
            </a:p>
          </p:txBody>
        </p:sp>
        <p:sp>
          <p:nvSpPr>
            <p:cNvPr id="514" name="Google Shape;514;p29"/>
            <p:cNvSpPr/>
            <p:nvPr/>
          </p:nvSpPr>
          <p:spPr>
            <a:xfrm>
              <a:off x="5674019" y="1863226"/>
              <a:ext cx="2577622" cy="1546573"/>
            </a:xfrm>
            <a:prstGeom prst="rect">
              <a:avLst/>
            </a:prstGeom>
            <a:solidFill>
              <a:srgbClr val="D407A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txBox="1"/>
            <p:nvPr/>
          </p:nvSpPr>
          <p:spPr>
            <a:xfrm>
              <a:off x="5674019" y="1863226"/>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Jasper Chat</a:t>
              </a:r>
              <a:endParaRPr sz="3900">
                <a:solidFill>
                  <a:schemeClr val="lt1"/>
                </a:solidFill>
                <a:latin typeface="Gill Sans"/>
                <a:ea typeface="Gill Sans"/>
                <a:cs typeface="Gill Sans"/>
                <a:sym typeface="Gill Sans"/>
              </a:endParaRPr>
            </a:p>
          </p:txBody>
        </p:sp>
        <p:sp>
          <p:nvSpPr>
            <p:cNvPr id="516" name="Google Shape;516;p29"/>
            <p:cNvSpPr/>
            <p:nvPr/>
          </p:nvSpPr>
          <p:spPr>
            <a:xfrm>
              <a:off x="8509404" y="1863226"/>
              <a:ext cx="2577622" cy="1546573"/>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txBox="1"/>
            <p:nvPr/>
          </p:nvSpPr>
          <p:spPr>
            <a:xfrm>
              <a:off x="8509404" y="1863226"/>
              <a:ext cx="2577622" cy="154657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Perplexity</a:t>
              </a:r>
              <a:endParaRPr sz="3900">
                <a:solidFill>
                  <a:schemeClr val="lt1"/>
                </a:solidFill>
                <a:latin typeface="Gill Sans"/>
                <a:ea typeface="Gill Sans"/>
                <a:cs typeface="Gill Sans"/>
                <a:sym typeface="Gill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22"/>
        <p:cNvGrpSpPr/>
        <p:nvPr/>
      </p:nvGrpSpPr>
      <p:grpSpPr>
        <a:xfrm>
          <a:off x="0" y="0"/>
          <a:ext cx="0" cy="0"/>
          <a:chOff x="0" y="0"/>
          <a:chExt cx="0" cy="0"/>
        </a:xfrm>
      </p:grpSpPr>
      <p:grpSp>
        <p:nvGrpSpPr>
          <p:cNvPr id="523" name="Google Shape;523;p30"/>
          <p:cNvGrpSpPr/>
          <p:nvPr/>
        </p:nvGrpSpPr>
        <p:grpSpPr>
          <a:xfrm>
            <a:off x="363888" y="5322560"/>
            <a:ext cx="1030305" cy="1030305"/>
            <a:chOff x="10240859" y="1436639"/>
            <a:chExt cx="1030305" cy="1030305"/>
          </a:xfrm>
        </p:grpSpPr>
        <p:sp>
          <p:nvSpPr>
            <p:cNvPr id="524" name="Google Shape;524;p30"/>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5" name="Google Shape;525;p30"/>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6" name="Google Shape;526;p30"/>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7" name="Google Shape;527;p30"/>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528" name="Google Shape;528;p3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9" name="Google Shape;529;p30"/>
          <p:cNvSpPr txBox="1">
            <a:spLocks noGrp="1"/>
          </p:cNvSpPr>
          <p:nvPr>
            <p:ph type="title"/>
          </p:nvPr>
        </p:nvSpPr>
        <p:spPr>
          <a:xfrm>
            <a:off x="550863" y="550800"/>
            <a:ext cx="7308850" cy="986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4800"/>
              <a:buFont typeface="Play"/>
              <a:buNone/>
            </a:pPr>
            <a:r>
              <a:rPr lang="en-US"/>
              <a:t>Paraphrasing Tools</a:t>
            </a:r>
            <a:endParaRPr/>
          </a:p>
        </p:txBody>
      </p:sp>
      <p:sp>
        <p:nvSpPr>
          <p:cNvPr id="530" name="Google Shape;530;p30"/>
          <p:cNvSpPr/>
          <p:nvPr/>
        </p:nvSpPr>
        <p:spPr>
          <a:xfrm>
            <a:off x="0" y="2083435"/>
            <a:ext cx="12192000" cy="4774564"/>
          </a:xfrm>
          <a:prstGeom prst="rect">
            <a:avLst/>
          </a:prstGeom>
          <a:solidFill>
            <a:srgbClr val="E1E1EF">
              <a:alpha val="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31" name="Google Shape;531;p30"/>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13</a:t>
            </a:fld>
            <a:endParaRPr>
              <a:solidFill>
                <a:schemeClr val="lt1"/>
              </a:solidFill>
            </a:endParaRPr>
          </a:p>
        </p:txBody>
      </p:sp>
      <p:grpSp>
        <p:nvGrpSpPr>
          <p:cNvPr id="532" name="Google Shape;532;p30"/>
          <p:cNvGrpSpPr/>
          <p:nvPr/>
        </p:nvGrpSpPr>
        <p:grpSpPr>
          <a:xfrm>
            <a:off x="1828844" y="2624947"/>
            <a:ext cx="8534313" cy="3467064"/>
            <a:chOff x="1277981" y="812"/>
            <a:chExt cx="8534313" cy="3467064"/>
          </a:xfrm>
        </p:grpSpPr>
        <p:sp>
          <p:nvSpPr>
            <p:cNvPr id="533" name="Google Shape;533;p30"/>
            <p:cNvSpPr/>
            <p:nvPr/>
          </p:nvSpPr>
          <p:spPr>
            <a:xfrm>
              <a:off x="1277981" y="812"/>
              <a:ext cx="2666973" cy="1600183"/>
            </a:xfrm>
            <a:prstGeom prst="rect">
              <a:avLst/>
            </a:prstGeom>
            <a:solidFill>
              <a:srgbClr val="0FAF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0"/>
            <p:cNvSpPr txBox="1"/>
            <p:nvPr/>
          </p:nvSpPr>
          <p:spPr>
            <a:xfrm>
              <a:off x="1277981" y="812"/>
              <a:ext cx="2666973" cy="160018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QuillBot</a:t>
              </a:r>
              <a:endParaRPr sz="3900">
                <a:solidFill>
                  <a:schemeClr val="lt1"/>
                </a:solidFill>
                <a:latin typeface="Gill Sans"/>
                <a:ea typeface="Gill Sans"/>
                <a:cs typeface="Gill Sans"/>
                <a:sym typeface="Gill Sans"/>
              </a:endParaRPr>
            </a:p>
          </p:txBody>
        </p:sp>
        <p:sp>
          <p:nvSpPr>
            <p:cNvPr id="535" name="Google Shape;535;p30"/>
            <p:cNvSpPr/>
            <p:nvPr/>
          </p:nvSpPr>
          <p:spPr>
            <a:xfrm>
              <a:off x="4211651" y="812"/>
              <a:ext cx="2666973" cy="1600183"/>
            </a:xfrm>
            <a:prstGeom prst="rect">
              <a:avLst/>
            </a:prstGeom>
            <a:solidFill>
              <a:srgbClr val="D407A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0"/>
            <p:cNvSpPr txBox="1"/>
            <p:nvPr/>
          </p:nvSpPr>
          <p:spPr>
            <a:xfrm>
              <a:off x="4211651" y="812"/>
              <a:ext cx="2666973" cy="160018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Grammarly</a:t>
              </a:r>
              <a:endParaRPr sz="3900">
                <a:solidFill>
                  <a:schemeClr val="lt1"/>
                </a:solidFill>
                <a:latin typeface="Gill Sans"/>
                <a:ea typeface="Gill Sans"/>
                <a:cs typeface="Gill Sans"/>
                <a:sym typeface="Gill Sans"/>
              </a:endParaRPr>
            </a:p>
          </p:txBody>
        </p:sp>
        <p:sp>
          <p:nvSpPr>
            <p:cNvPr id="537" name="Google Shape;537;p30"/>
            <p:cNvSpPr/>
            <p:nvPr/>
          </p:nvSpPr>
          <p:spPr>
            <a:xfrm>
              <a:off x="7145321" y="812"/>
              <a:ext cx="2666973" cy="1600183"/>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txBox="1"/>
            <p:nvPr/>
          </p:nvSpPr>
          <p:spPr>
            <a:xfrm>
              <a:off x="7145321" y="812"/>
              <a:ext cx="2666973" cy="160018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Wordtune</a:t>
              </a:r>
              <a:endParaRPr sz="3900">
                <a:solidFill>
                  <a:schemeClr val="lt1"/>
                </a:solidFill>
                <a:latin typeface="Gill Sans"/>
                <a:ea typeface="Gill Sans"/>
                <a:cs typeface="Gill Sans"/>
                <a:sym typeface="Gill Sans"/>
              </a:endParaRPr>
            </a:p>
          </p:txBody>
        </p:sp>
        <p:sp>
          <p:nvSpPr>
            <p:cNvPr id="539" name="Google Shape;539;p30"/>
            <p:cNvSpPr/>
            <p:nvPr/>
          </p:nvSpPr>
          <p:spPr>
            <a:xfrm>
              <a:off x="4211651" y="1867693"/>
              <a:ext cx="2666973" cy="1600183"/>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0"/>
            <p:cNvSpPr txBox="1"/>
            <p:nvPr/>
          </p:nvSpPr>
          <p:spPr>
            <a:xfrm>
              <a:off x="4211651" y="1867693"/>
              <a:ext cx="2666973" cy="1600183"/>
            </a:xfrm>
            <a:prstGeom prst="rect">
              <a:avLst/>
            </a:prstGeom>
            <a:noFill/>
            <a:ln>
              <a:noFill/>
            </a:ln>
          </p:spPr>
          <p:txBody>
            <a:bodyPr spcFirstLastPara="1" wrap="square" lIns="148575" tIns="148575" rIns="148575" bIns="148575" anchor="ctr" anchorCtr="0">
              <a:noAutofit/>
            </a:bodyPr>
            <a:lstStyle/>
            <a:p>
              <a:pPr marL="0" marR="0" lvl="0" indent="0" algn="ctr" rtl="0">
                <a:lnSpc>
                  <a:spcPct val="90000"/>
                </a:lnSpc>
                <a:spcBef>
                  <a:spcPts val="0"/>
                </a:spcBef>
                <a:spcAft>
                  <a:spcPts val="0"/>
                </a:spcAft>
                <a:buClr>
                  <a:schemeClr val="lt1"/>
                </a:buClr>
                <a:buSzPts val="3900"/>
                <a:buFont typeface="Gill Sans"/>
                <a:buNone/>
              </a:pPr>
              <a:r>
                <a:rPr lang="en-US" sz="3900" u="sng">
                  <a:solidFill>
                    <a:schemeClr val="lt1"/>
                  </a:solidFill>
                  <a:latin typeface="Gill Sans"/>
                  <a:ea typeface="Gill Sans"/>
                  <a:cs typeface="Gill Sans"/>
                  <a:sym typeface="Gill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Paraphrase-Online</a:t>
              </a:r>
              <a:endParaRPr sz="3900">
                <a:solidFill>
                  <a:schemeClr val="lt1"/>
                </a:solidFill>
                <a:latin typeface="Gill Sans"/>
                <a:ea typeface="Gill Sans"/>
                <a:cs typeface="Gill Sans"/>
                <a:sym typeface="Gill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45"/>
        <p:cNvGrpSpPr/>
        <p:nvPr/>
      </p:nvGrpSpPr>
      <p:grpSpPr>
        <a:xfrm>
          <a:off x="0" y="0"/>
          <a:ext cx="0" cy="0"/>
          <a:chOff x="0" y="0"/>
          <a:chExt cx="0" cy="0"/>
        </a:xfrm>
      </p:grpSpPr>
      <p:grpSp>
        <p:nvGrpSpPr>
          <p:cNvPr id="546" name="Google Shape;546;p31"/>
          <p:cNvGrpSpPr/>
          <p:nvPr/>
        </p:nvGrpSpPr>
        <p:grpSpPr>
          <a:xfrm>
            <a:off x="363888" y="5322560"/>
            <a:ext cx="1030305" cy="1030305"/>
            <a:chOff x="10240859" y="1436639"/>
            <a:chExt cx="1030305" cy="1030305"/>
          </a:xfrm>
        </p:grpSpPr>
        <p:sp>
          <p:nvSpPr>
            <p:cNvPr id="547" name="Google Shape;547;p31"/>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48" name="Google Shape;548;p31"/>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49" name="Google Shape;549;p31"/>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50" name="Google Shape;550;p31"/>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551" name="Google Shape;551;p3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52" name="Google Shape;552;p31"/>
          <p:cNvSpPr txBox="1">
            <a:spLocks noGrp="1"/>
          </p:cNvSpPr>
          <p:nvPr>
            <p:ph type="title"/>
          </p:nvPr>
        </p:nvSpPr>
        <p:spPr>
          <a:xfrm>
            <a:off x="550863" y="550800"/>
            <a:ext cx="7308850" cy="986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4800"/>
              <a:buFont typeface="Play"/>
              <a:buNone/>
            </a:pPr>
            <a:r>
              <a:rPr lang="en-US"/>
              <a:t>Image Creation</a:t>
            </a:r>
            <a:endParaRPr/>
          </a:p>
        </p:txBody>
      </p:sp>
      <p:sp>
        <p:nvSpPr>
          <p:cNvPr id="553" name="Google Shape;553;p31"/>
          <p:cNvSpPr/>
          <p:nvPr/>
        </p:nvSpPr>
        <p:spPr>
          <a:xfrm>
            <a:off x="0" y="2083435"/>
            <a:ext cx="12192000" cy="4774564"/>
          </a:xfrm>
          <a:prstGeom prst="rect">
            <a:avLst/>
          </a:prstGeom>
          <a:solidFill>
            <a:srgbClr val="E1E1EF">
              <a:alpha val="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54" name="Google Shape;554;p31"/>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14</a:t>
            </a:fld>
            <a:endParaRPr>
              <a:solidFill>
                <a:schemeClr val="lt1"/>
              </a:solidFill>
            </a:endParaRPr>
          </a:p>
        </p:txBody>
      </p:sp>
      <p:grpSp>
        <p:nvGrpSpPr>
          <p:cNvPr id="555" name="Google Shape;555;p31"/>
          <p:cNvGrpSpPr/>
          <p:nvPr/>
        </p:nvGrpSpPr>
        <p:grpSpPr>
          <a:xfrm>
            <a:off x="1828844" y="2624947"/>
            <a:ext cx="8534313" cy="3467064"/>
            <a:chOff x="1277981" y="812"/>
            <a:chExt cx="8534313" cy="3467064"/>
          </a:xfrm>
        </p:grpSpPr>
        <p:sp>
          <p:nvSpPr>
            <p:cNvPr id="556" name="Google Shape;556;p31"/>
            <p:cNvSpPr/>
            <p:nvPr/>
          </p:nvSpPr>
          <p:spPr>
            <a:xfrm>
              <a:off x="1277981" y="812"/>
              <a:ext cx="2666973" cy="1600183"/>
            </a:xfrm>
            <a:prstGeom prst="rect">
              <a:avLst/>
            </a:prstGeom>
            <a:solidFill>
              <a:srgbClr val="0FAF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1"/>
            <p:cNvSpPr txBox="1"/>
            <p:nvPr/>
          </p:nvSpPr>
          <p:spPr>
            <a:xfrm>
              <a:off x="1277981" y="812"/>
              <a:ext cx="2666973" cy="1600183"/>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chemeClr val="lt1"/>
                </a:buClr>
                <a:buSzPts val="5400"/>
                <a:buFont typeface="Gill Sans"/>
                <a:buNone/>
              </a:pPr>
              <a:r>
                <a:rPr lang="en-US" sz="5400" u="sng">
                  <a:solidFill>
                    <a:schemeClr val="lt1"/>
                  </a:solidFill>
                  <a:latin typeface="Gill Sans"/>
                  <a:ea typeface="Gill Sans"/>
                  <a:cs typeface="Gill Sans"/>
                  <a:sym typeface="Gill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DALL-E</a:t>
              </a:r>
              <a:endParaRPr sz="5400">
                <a:solidFill>
                  <a:schemeClr val="lt1"/>
                </a:solidFill>
                <a:latin typeface="Gill Sans"/>
                <a:ea typeface="Gill Sans"/>
                <a:cs typeface="Gill Sans"/>
                <a:sym typeface="Gill Sans"/>
              </a:endParaRPr>
            </a:p>
          </p:txBody>
        </p:sp>
        <p:sp>
          <p:nvSpPr>
            <p:cNvPr id="558" name="Google Shape;558;p31"/>
            <p:cNvSpPr/>
            <p:nvPr/>
          </p:nvSpPr>
          <p:spPr>
            <a:xfrm>
              <a:off x="4211651" y="812"/>
              <a:ext cx="2666973" cy="1600183"/>
            </a:xfrm>
            <a:prstGeom prst="rect">
              <a:avLst/>
            </a:prstGeom>
            <a:solidFill>
              <a:srgbClr val="D407A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txBox="1"/>
            <p:nvPr/>
          </p:nvSpPr>
          <p:spPr>
            <a:xfrm>
              <a:off x="4211651" y="812"/>
              <a:ext cx="2666973" cy="1600183"/>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chemeClr val="lt1"/>
                </a:buClr>
                <a:buSzPts val="5400"/>
                <a:buFont typeface="Gill Sans"/>
                <a:buNone/>
              </a:pPr>
              <a:r>
                <a:rPr lang="en-US" sz="5400" u="sng">
                  <a:solidFill>
                    <a:schemeClr val="lt1"/>
                  </a:solidFill>
                  <a:latin typeface="Gill Sans"/>
                  <a:ea typeface="Gill Sans"/>
                  <a:cs typeface="Gill Sans"/>
                  <a:sym typeface="Gill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Canva</a:t>
              </a:r>
              <a:endParaRPr sz="5400">
                <a:solidFill>
                  <a:schemeClr val="lt1"/>
                </a:solidFill>
                <a:latin typeface="Gill Sans"/>
                <a:ea typeface="Gill Sans"/>
                <a:cs typeface="Gill Sans"/>
                <a:sym typeface="Gill Sans"/>
              </a:endParaRPr>
            </a:p>
          </p:txBody>
        </p:sp>
        <p:sp>
          <p:nvSpPr>
            <p:cNvPr id="560" name="Google Shape;560;p31"/>
            <p:cNvSpPr/>
            <p:nvPr/>
          </p:nvSpPr>
          <p:spPr>
            <a:xfrm>
              <a:off x="7145321" y="812"/>
              <a:ext cx="2666973" cy="1600183"/>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txBox="1"/>
            <p:nvPr/>
          </p:nvSpPr>
          <p:spPr>
            <a:xfrm>
              <a:off x="7145321" y="812"/>
              <a:ext cx="2666973" cy="1600183"/>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chemeClr val="lt1"/>
                </a:buClr>
                <a:buSzPts val="5400"/>
                <a:buFont typeface="Gill Sans"/>
                <a:buNone/>
              </a:pPr>
              <a:r>
                <a:rPr lang="en-US" sz="5400" u="sng">
                  <a:solidFill>
                    <a:schemeClr val="lt1"/>
                  </a:solidFill>
                  <a:latin typeface="Gill Sans"/>
                  <a:ea typeface="Gill Sans"/>
                  <a:cs typeface="Gill Sans"/>
                  <a:sym typeface="Gill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starryai</a:t>
              </a:r>
              <a:endParaRPr sz="5400">
                <a:solidFill>
                  <a:schemeClr val="lt1"/>
                </a:solidFill>
                <a:latin typeface="Gill Sans"/>
                <a:ea typeface="Gill Sans"/>
                <a:cs typeface="Gill Sans"/>
                <a:sym typeface="Gill Sans"/>
              </a:endParaRPr>
            </a:p>
          </p:txBody>
        </p:sp>
        <p:sp>
          <p:nvSpPr>
            <p:cNvPr id="562" name="Google Shape;562;p31"/>
            <p:cNvSpPr/>
            <p:nvPr/>
          </p:nvSpPr>
          <p:spPr>
            <a:xfrm>
              <a:off x="4211651" y="1867693"/>
              <a:ext cx="2666973" cy="1600183"/>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txBox="1"/>
            <p:nvPr/>
          </p:nvSpPr>
          <p:spPr>
            <a:xfrm>
              <a:off x="4211651" y="1867693"/>
              <a:ext cx="2666973" cy="1600183"/>
            </a:xfrm>
            <a:prstGeom prst="rect">
              <a:avLst/>
            </a:prstGeom>
            <a:noFill/>
            <a:ln>
              <a:noFill/>
            </a:ln>
          </p:spPr>
          <p:txBody>
            <a:bodyPr spcFirstLastPara="1" wrap="square" lIns="205725" tIns="205725" rIns="205725" bIns="205725" anchor="ctr" anchorCtr="0">
              <a:noAutofit/>
            </a:bodyPr>
            <a:lstStyle/>
            <a:p>
              <a:pPr marL="0" marR="0" lvl="0" indent="0" algn="ctr" rtl="0">
                <a:lnSpc>
                  <a:spcPct val="90000"/>
                </a:lnSpc>
                <a:spcBef>
                  <a:spcPts val="0"/>
                </a:spcBef>
                <a:spcAft>
                  <a:spcPts val="0"/>
                </a:spcAft>
                <a:buClr>
                  <a:schemeClr val="lt1"/>
                </a:buClr>
                <a:buSzPts val="5400"/>
                <a:buFont typeface="Gill Sans"/>
                <a:buNone/>
              </a:pPr>
              <a:r>
                <a:rPr lang="en-US" sz="5400" u="sng">
                  <a:solidFill>
                    <a:schemeClr val="lt1"/>
                  </a:solidFill>
                  <a:latin typeface="Gill Sans"/>
                  <a:ea typeface="Gill Sans"/>
                  <a:cs typeface="Gill Sans"/>
                  <a:sym typeface="Gill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Craiyon</a:t>
              </a:r>
              <a:endParaRPr sz="5400">
                <a:solidFill>
                  <a:schemeClr val="lt1"/>
                </a:solidFill>
                <a:latin typeface="Gill Sans"/>
                <a:ea typeface="Gill Sans"/>
                <a:cs typeface="Gill Sans"/>
                <a:sym typeface="Gill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2"/>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AI Detection</a:t>
            </a:r>
            <a:endParaRPr/>
          </a:p>
        </p:txBody>
      </p:sp>
      <p:sp>
        <p:nvSpPr>
          <p:cNvPr id="570" name="Google Shape;570;p32"/>
          <p:cNvSpPr txBox="1">
            <a:spLocks noGrp="1"/>
          </p:cNvSpPr>
          <p:nvPr>
            <p:ph type="body" idx="2"/>
          </p:nvPr>
        </p:nvSpPr>
        <p:spPr>
          <a:xfrm>
            <a:off x="550863" y="1604865"/>
            <a:ext cx="10953782" cy="4902347"/>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000"/>
              <a:buChar char="•"/>
            </a:pPr>
            <a:r>
              <a:rPr lang="en-US" sz="2000" u="sng">
                <a:solidFill>
                  <a:schemeClr val="l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GPTZero</a:t>
            </a:r>
            <a:r>
              <a:rPr lang="en-US" sz="2000">
                <a:solidFill>
                  <a:schemeClr val="lt1"/>
                </a:solidFill>
              </a:rPr>
              <a:t> (January 2023)</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Created by Edward Tian (‘23 Princeton graduate)</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It predicts whether a document was written by a large language model, providing predictions on a sentence, paragraph, and document level. </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Uses two metrics to estimate the probability that the text was written by AI: perplexity and burstiness</a:t>
            </a:r>
            <a:endParaRPr/>
          </a:p>
          <a:p>
            <a:pPr marL="685800" lvl="1" indent="-228600" algn="l" rtl="0">
              <a:lnSpc>
                <a:spcPct val="100000"/>
              </a:lnSpc>
              <a:spcBef>
                <a:spcPts val="600"/>
              </a:spcBef>
              <a:spcAft>
                <a:spcPts val="0"/>
              </a:spcAft>
              <a:buClr>
                <a:schemeClr val="lt1"/>
              </a:buClr>
              <a:buSzPts val="1800"/>
              <a:buChar char="•"/>
            </a:pPr>
            <a:r>
              <a:rPr lang="en-US" sz="1800">
                <a:solidFill>
                  <a:schemeClr val="lt1"/>
                </a:solidFill>
              </a:rPr>
              <a:t>Perplexity measures the randomness of the word choice and construction of a given sentence</a:t>
            </a:r>
            <a:endParaRPr/>
          </a:p>
          <a:p>
            <a:pPr marL="685800" lvl="1" indent="-228600" algn="l" rtl="0">
              <a:lnSpc>
                <a:spcPct val="100000"/>
              </a:lnSpc>
              <a:spcBef>
                <a:spcPts val="600"/>
              </a:spcBef>
              <a:spcAft>
                <a:spcPts val="0"/>
              </a:spcAft>
              <a:buClr>
                <a:schemeClr val="lt1"/>
              </a:buClr>
              <a:buSzPts val="1800"/>
              <a:buChar char="•"/>
            </a:pPr>
            <a:r>
              <a:rPr lang="en-US" sz="1800">
                <a:solidFill>
                  <a:schemeClr val="lt1"/>
                </a:solidFill>
              </a:rPr>
              <a:t>Burstiness compares perplexity across sentences.</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ChatGPT works by predicting the most common next word, so the more random the construction of a text both within and across sentences, the more likely it was written by a human.</a:t>
            </a:r>
            <a:endParaRPr sz="2000" baseline="30000">
              <a:solidFill>
                <a:schemeClr val="lt1"/>
              </a:solidFill>
            </a:endParaRPr>
          </a:p>
          <a:p>
            <a:pPr marL="228600" lvl="0" indent="-101600" algn="l" rtl="0">
              <a:lnSpc>
                <a:spcPct val="100000"/>
              </a:lnSpc>
              <a:spcBef>
                <a:spcPts val="600"/>
              </a:spcBef>
              <a:spcAft>
                <a:spcPts val="0"/>
              </a:spcAft>
              <a:buClr>
                <a:schemeClr val="lt1"/>
              </a:buClr>
              <a:buSzPts val="2000"/>
              <a:buNone/>
            </a:pPr>
            <a:endParaRPr sz="2000" baseline="30000">
              <a:solidFill>
                <a:schemeClr val="lt1"/>
              </a:solidFill>
            </a:endParaRPr>
          </a:p>
          <a:p>
            <a:pPr marL="228600" lvl="0" indent="-228600" algn="l" rtl="0">
              <a:lnSpc>
                <a:spcPct val="100000"/>
              </a:lnSpc>
              <a:spcBef>
                <a:spcPts val="600"/>
              </a:spcBef>
              <a:spcAft>
                <a:spcPts val="0"/>
              </a:spcAft>
              <a:buClr>
                <a:schemeClr val="lt1"/>
              </a:buClr>
              <a:buSzPts val="2000"/>
              <a:buChar char="•"/>
            </a:pPr>
            <a:r>
              <a:rPr lang="en-US" sz="2000" u="sng">
                <a:solidFill>
                  <a:schemeClr val="l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Turnitin</a:t>
            </a:r>
            <a:r>
              <a:rPr lang="en-US" sz="2000">
                <a:solidFill>
                  <a:schemeClr val="lt1"/>
                </a:solidFill>
              </a:rPr>
              <a:t> (April 2023)</a:t>
            </a:r>
            <a:endParaRPr/>
          </a:p>
          <a:p>
            <a:pPr marL="228600" lvl="0" indent="-228600" algn="l" rtl="0">
              <a:lnSpc>
                <a:spcPct val="100000"/>
              </a:lnSpc>
              <a:spcBef>
                <a:spcPts val="600"/>
              </a:spcBef>
              <a:spcAft>
                <a:spcPts val="0"/>
              </a:spcAft>
              <a:buClr>
                <a:schemeClr val="lt1"/>
              </a:buClr>
              <a:buSzPts val="2000"/>
              <a:buChar char="•"/>
            </a:pPr>
            <a:r>
              <a:rPr lang="en-US" sz="2000" u="sng">
                <a:solidFill>
                  <a:schemeClr val="lt1"/>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Copyleaks</a:t>
            </a:r>
            <a:endParaRPr sz="2000">
              <a:solidFill>
                <a:schemeClr val="lt1"/>
              </a:solidFill>
            </a:endParaRPr>
          </a:p>
          <a:p>
            <a:pPr marL="228600" lvl="0" indent="-228600" algn="l" rtl="0">
              <a:lnSpc>
                <a:spcPct val="100000"/>
              </a:lnSpc>
              <a:spcBef>
                <a:spcPts val="600"/>
              </a:spcBef>
              <a:spcAft>
                <a:spcPts val="0"/>
              </a:spcAft>
              <a:buClr>
                <a:schemeClr val="lt1"/>
              </a:buClr>
              <a:buSzPts val="2000"/>
              <a:buChar char="•"/>
            </a:pPr>
            <a:r>
              <a:rPr lang="en-US" sz="2000" u="sng">
                <a:solidFill>
                  <a:schemeClr val="lt1"/>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Winston AI</a:t>
            </a:r>
            <a:endParaRPr sz="2000">
              <a:solidFill>
                <a:schemeClr val="lt1"/>
              </a:solidFill>
            </a:endParaRPr>
          </a:p>
          <a:p>
            <a:pPr marL="228600" lvl="0" indent="-228600" algn="l" rtl="0">
              <a:lnSpc>
                <a:spcPct val="100000"/>
              </a:lnSpc>
              <a:spcBef>
                <a:spcPts val="600"/>
              </a:spcBef>
              <a:spcAft>
                <a:spcPts val="0"/>
              </a:spcAft>
              <a:buClr>
                <a:schemeClr val="lt1"/>
              </a:buClr>
              <a:buSzPts val="2000"/>
              <a:buChar char="•"/>
            </a:pPr>
            <a:r>
              <a:rPr lang="en-US" sz="2000" u="sng">
                <a:solidFill>
                  <a:schemeClr val="lt1"/>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OpenAI</a:t>
            </a:r>
            <a:endParaRPr sz="2000">
              <a:solidFill>
                <a:schemeClr val="lt1"/>
              </a:solidFill>
            </a:endParaRPr>
          </a:p>
        </p:txBody>
      </p:sp>
      <p:sp>
        <p:nvSpPr>
          <p:cNvPr id="571" name="Google Shape;571;p32"/>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572" name="Google Shape;572;p32"/>
          <p:cNvSpPr txBox="1">
            <a:spLocks noGrp="1"/>
          </p:cNvSpPr>
          <p:nvPr>
            <p:ph type="ftr" idx="11"/>
          </p:nvPr>
        </p:nvSpPr>
        <p:spPr>
          <a:xfrm>
            <a:off x="9393465" y="318443"/>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a:solidFill>
                  <a:schemeClr val="lt1"/>
                </a:solidFill>
              </a:rPr>
              <a:t>(GPTZero, n.d.; Hartman-Sigall, 2023)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3"/>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AI Detection – General Notes</a:t>
            </a:r>
            <a:endParaRPr/>
          </a:p>
        </p:txBody>
      </p:sp>
      <p:sp>
        <p:nvSpPr>
          <p:cNvPr id="579" name="Google Shape;579;p33"/>
          <p:cNvSpPr txBox="1">
            <a:spLocks noGrp="1"/>
          </p:cNvSpPr>
          <p:nvPr>
            <p:ph type="body" idx="2"/>
          </p:nvPr>
        </p:nvSpPr>
        <p:spPr>
          <a:xfrm>
            <a:off x="550863" y="1735494"/>
            <a:ext cx="10953782" cy="4771718"/>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000"/>
              <a:buChar char="•"/>
            </a:pPr>
            <a:r>
              <a:rPr lang="en-US" sz="2000">
                <a:solidFill>
                  <a:schemeClr val="lt1"/>
                </a:solidFill>
              </a:rPr>
              <a:t>Both GPTZero and Turnitin claim a 98% accuracy rate.</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Both systems are far more likely to not catch AI writing than falsely classify student work as AI. </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Neither company recommends taking action again a student solely on the basis of their report.</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It is much harder for systems to detect text written by GPT-4 than previous versions.</a:t>
            </a:r>
            <a:endParaRPr/>
          </a:p>
          <a:p>
            <a:pPr marL="228600" lvl="0" indent="-228600" algn="l" rtl="0">
              <a:lnSpc>
                <a:spcPct val="100000"/>
              </a:lnSpc>
              <a:spcBef>
                <a:spcPts val="600"/>
              </a:spcBef>
              <a:spcAft>
                <a:spcPts val="0"/>
              </a:spcAft>
              <a:buClr>
                <a:schemeClr val="lt1"/>
              </a:buClr>
              <a:buSzPts val="2000"/>
              <a:buChar char="•"/>
            </a:pPr>
            <a:r>
              <a:rPr lang="en-US" sz="2000">
                <a:solidFill>
                  <a:schemeClr val="lt1"/>
                </a:solidFill>
              </a:rPr>
              <a:t>It is harder to detect AI writing in shorter works.</a:t>
            </a:r>
            <a:endParaRPr/>
          </a:p>
          <a:p>
            <a:pPr marL="685800" lvl="1" indent="-228600" algn="l" rtl="0">
              <a:lnSpc>
                <a:spcPct val="100000"/>
              </a:lnSpc>
              <a:spcBef>
                <a:spcPts val="600"/>
              </a:spcBef>
              <a:spcAft>
                <a:spcPts val="0"/>
              </a:spcAft>
              <a:buClr>
                <a:schemeClr val="lt1"/>
              </a:buClr>
              <a:buSzPts val="1800"/>
              <a:buChar char="•"/>
            </a:pPr>
            <a:r>
              <a:rPr lang="en-US" sz="1800">
                <a:solidFill>
                  <a:schemeClr val="lt1"/>
                </a:solidFill>
              </a:rPr>
              <a:t>No standard minimum number of words. </a:t>
            </a:r>
            <a:endParaRPr/>
          </a:p>
          <a:p>
            <a:pPr marL="1143000" lvl="2" indent="-228600" algn="l" rtl="0">
              <a:lnSpc>
                <a:spcPct val="100000"/>
              </a:lnSpc>
              <a:spcBef>
                <a:spcPts val="600"/>
              </a:spcBef>
              <a:spcAft>
                <a:spcPts val="0"/>
              </a:spcAft>
              <a:buClr>
                <a:schemeClr val="lt1"/>
              </a:buClr>
              <a:buSzPts val="1800"/>
              <a:buChar char="•"/>
            </a:pPr>
            <a:r>
              <a:rPr lang="en-US" sz="1800">
                <a:solidFill>
                  <a:schemeClr val="lt1"/>
                </a:solidFill>
              </a:rPr>
              <a:t>OpenAI requires minimum of 1000 characters</a:t>
            </a:r>
            <a:endParaRPr/>
          </a:p>
          <a:p>
            <a:pPr marL="685800" lvl="1" indent="-228600" algn="l" rtl="0">
              <a:lnSpc>
                <a:spcPct val="100000"/>
              </a:lnSpc>
              <a:spcBef>
                <a:spcPts val="600"/>
              </a:spcBef>
              <a:spcAft>
                <a:spcPts val="0"/>
              </a:spcAft>
              <a:buClr>
                <a:schemeClr val="lt1"/>
              </a:buClr>
              <a:buSzPts val="2000"/>
              <a:buChar char="•"/>
            </a:pPr>
            <a:r>
              <a:rPr lang="en-US" sz="2000">
                <a:solidFill>
                  <a:schemeClr val="lt1"/>
                </a:solidFill>
              </a:rPr>
              <a:t>Rule of thumb is the more words, the more reliable and accurate the detection.</a:t>
            </a:r>
            <a:endParaRPr/>
          </a:p>
          <a:p>
            <a:pPr marL="228600" lvl="0" indent="-101600" algn="l" rtl="0">
              <a:lnSpc>
                <a:spcPct val="100000"/>
              </a:lnSpc>
              <a:spcBef>
                <a:spcPts val="600"/>
              </a:spcBef>
              <a:spcAft>
                <a:spcPts val="0"/>
              </a:spcAft>
              <a:buClr>
                <a:schemeClr val="lt1"/>
              </a:buClr>
              <a:buSzPts val="2000"/>
              <a:buNone/>
            </a:pPr>
            <a:endParaRPr sz="2000">
              <a:solidFill>
                <a:schemeClr val="lt1"/>
              </a:solidFill>
            </a:endParaRPr>
          </a:p>
        </p:txBody>
      </p:sp>
      <p:sp>
        <p:nvSpPr>
          <p:cNvPr id="580" name="Google Shape;580;p33"/>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581" name="Google Shape;581;p33"/>
          <p:cNvSpPr txBox="1"/>
          <p:nvPr/>
        </p:nvSpPr>
        <p:spPr>
          <a:xfrm>
            <a:off x="550862" y="6382547"/>
            <a:ext cx="6379210" cy="15388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(GPTZero, n.d.; OpenAI, n.d.; Turnitin, 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86"/>
        <p:cNvGrpSpPr/>
        <p:nvPr/>
      </p:nvGrpSpPr>
      <p:grpSpPr>
        <a:xfrm>
          <a:off x="0" y="0"/>
          <a:ext cx="0" cy="0"/>
          <a:chOff x="0" y="0"/>
          <a:chExt cx="0" cy="0"/>
        </a:xfrm>
      </p:grpSpPr>
      <p:grpSp>
        <p:nvGrpSpPr>
          <p:cNvPr id="587" name="Google Shape;587;p34"/>
          <p:cNvGrpSpPr/>
          <p:nvPr/>
        </p:nvGrpSpPr>
        <p:grpSpPr>
          <a:xfrm>
            <a:off x="10346504" y="1833152"/>
            <a:ext cx="1656714" cy="1656714"/>
            <a:chOff x="10112258" y="2147095"/>
            <a:chExt cx="1656714" cy="1656714"/>
          </a:xfrm>
        </p:grpSpPr>
        <p:sp>
          <p:nvSpPr>
            <p:cNvPr id="588" name="Google Shape;588;p34"/>
            <p:cNvSpPr/>
            <p:nvPr/>
          </p:nvSpPr>
          <p:spPr>
            <a:xfrm rot="8100000">
              <a:off x="10400615" y="234397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89" name="Google Shape;589;p34"/>
            <p:cNvSpPr/>
            <p:nvPr/>
          </p:nvSpPr>
          <p:spPr>
            <a:xfrm rot="-8100000">
              <a:off x="10415015" y="2179851"/>
              <a:ext cx="540000" cy="1080000"/>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590" name="Google Shape;590;p34"/>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4800"/>
              <a:buFont typeface="Play"/>
              <a:buNone/>
            </a:pPr>
            <a:r>
              <a:rPr lang="en-US"/>
              <a:t>Assessment in the Age of AI</a:t>
            </a:r>
            <a:endParaRPr/>
          </a:p>
        </p:txBody>
      </p:sp>
      <p:sp>
        <p:nvSpPr>
          <p:cNvPr id="591" name="Google Shape;591;p34"/>
          <p:cNvSpPr txBox="1">
            <a:spLocks noGrp="1"/>
          </p:cNvSpPr>
          <p:nvPr>
            <p:ph type="body" idx="2"/>
          </p:nvPr>
        </p:nvSpPr>
        <p:spPr>
          <a:xfrm>
            <a:off x="550863" y="1731376"/>
            <a:ext cx="5429114" cy="4211550"/>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000"/>
              <a:buChar char="•"/>
            </a:pPr>
            <a:r>
              <a:rPr lang="en-US" sz="2000" i="0">
                <a:solidFill>
                  <a:schemeClr val="lt1"/>
                </a:solidFill>
              </a:rPr>
              <a:t>Make a policy on AI usage for each of your courses</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Create assignments that use AI writing as a starting point</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Focus on the process instead of the final product</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Incorporate project-based learning scenarios</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Use the flipped classroom model</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Be specific with your writing prompts</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Provide grading rubrics with clear expectations</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Spot check sources</a:t>
            </a:r>
            <a:endParaRPr/>
          </a:p>
          <a:p>
            <a:pPr marL="228600" lvl="0" indent="-101600" algn="l" rtl="0">
              <a:lnSpc>
                <a:spcPct val="100000"/>
              </a:lnSpc>
              <a:spcBef>
                <a:spcPts val="1200"/>
              </a:spcBef>
              <a:spcAft>
                <a:spcPts val="0"/>
              </a:spcAft>
              <a:buClr>
                <a:schemeClr val="lt1"/>
              </a:buClr>
              <a:buSzPts val="2000"/>
              <a:buNone/>
            </a:pPr>
            <a:endParaRPr sz="2000">
              <a:solidFill>
                <a:schemeClr val="lt1"/>
              </a:solidFill>
            </a:endParaRPr>
          </a:p>
        </p:txBody>
      </p:sp>
      <p:sp>
        <p:nvSpPr>
          <p:cNvPr id="592" name="Google Shape;592;p34"/>
          <p:cNvSpPr txBox="1">
            <a:spLocks noGrp="1"/>
          </p:cNvSpPr>
          <p:nvPr>
            <p:ph type="body" idx="4"/>
          </p:nvPr>
        </p:nvSpPr>
        <p:spPr>
          <a:xfrm>
            <a:off x="6204746" y="1732088"/>
            <a:ext cx="5436391" cy="3515555"/>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000"/>
              <a:buChar char="•"/>
            </a:pPr>
            <a:r>
              <a:rPr lang="en-US" sz="2000">
                <a:solidFill>
                  <a:schemeClr val="lt1"/>
                </a:solidFill>
              </a:rPr>
              <a:t>Get to know your students’ writing as much as possible</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Consider using </a:t>
            </a:r>
            <a:r>
              <a:rPr lang="en-US" sz="2000" u="sng">
                <a:solidFill>
                  <a:schemeClr val="l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Ethical AI Use Checklist for Students</a:t>
            </a:r>
            <a:r>
              <a:rPr lang="en-US" sz="2000">
                <a:solidFill>
                  <a:schemeClr val="lt1"/>
                </a:solidFill>
              </a:rPr>
              <a:t> from Turnitin</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Require course-based research</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Assign content behind the paywall</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Ask students to show and tell</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Quiz students on their own work</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If possible, have students incorporate recent events</a:t>
            </a:r>
            <a:endParaRPr/>
          </a:p>
          <a:p>
            <a:pPr marL="228600" lvl="0" indent="-114300" algn="l" rtl="0">
              <a:lnSpc>
                <a:spcPct val="110000"/>
              </a:lnSpc>
              <a:spcBef>
                <a:spcPts val="2200"/>
              </a:spcBef>
              <a:spcAft>
                <a:spcPts val="0"/>
              </a:spcAft>
              <a:buClr>
                <a:schemeClr val="lt1"/>
              </a:buClr>
              <a:buSzPts val="1800"/>
              <a:buNone/>
            </a:pPr>
            <a:endParaRPr sz="1800" b="1"/>
          </a:p>
          <a:p>
            <a:pPr marL="228600" lvl="0" indent="-76200" algn="l" rtl="0">
              <a:lnSpc>
                <a:spcPct val="110000"/>
              </a:lnSpc>
              <a:spcBef>
                <a:spcPts val="1800"/>
              </a:spcBef>
              <a:spcAft>
                <a:spcPts val="0"/>
              </a:spcAft>
              <a:buClr>
                <a:schemeClr val="lt1"/>
              </a:buClr>
              <a:buSzPts val="2400"/>
              <a:buNone/>
            </a:pPr>
            <a:endParaRPr/>
          </a:p>
        </p:txBody>
      </p:sp>
      <p:sp>
        <p:nvSpPr>
          <p:cNvPr id="593" name="Google Shape;593;p34"/>
          <p:cNvSpPr txBox="1">
            <a:spLocks noGrp="1"/>
          </p:cNvSpPr>
          <p:nvPr>
            <p:ph type="ftr" idx="11"/>
          </p:nvPr>
        </p:nvSpPr>
        <p:spPr>
          <a:xfrm>
            <a:off x="373353" y="6441895"/>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a:solidFill>
                  <a:schemeClr val="lt1"/>
                </a:solidFill>
              </a:rPr>
              <a:t>(Chandy, 2023; Ferlazzo, 2023; Kelley, 2023; McMurtrie, 2023, Turnitin, n.d.)</a:t>
            </a:r>
            <a:endParaRPr/>
          </a:p>
        </p:txBody>
      </p:sp>
      <p:sp>
        <p:nvSpPr>
          <p:cNvPr id="594" name="Google Shape;594;p3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595" name="Google Shape;595;p34"/>
          <p:cNvSpPr/>
          <p:nvPr/>
        </p:nvSpPr>
        <p:spPr>
          <a:xfrm>
            <a:off x="4295775" y="0"/>
            <a:ext cx="360000" cy="274638"/>
          </a:xfrm>
          <a:custGeom>
            <a:avLst/>
            <a:gdLst/>
            <a:ahLst/>
            <a:cxnLst/>
            <a:rect l="l" t="t" r="r" b="b"/>
            <a:pathLst>
              <a:path w="360000" h="274638" extrusionOk="0">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35"/>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Sample Policies </a:t>
            </a:r>
            <a:r>
              <a:rPr lang="en-US" sz="4400"/>
              <a:t>(</a:t>
            </a:r>
            <a:r>
              <a:rPr lang="en-US" sz="4400" u="sng">
                <a:solidFill>
                  <a:schemeClr val="hlink"/>
                </a:solidFill>
                <a:hlinkClick r:id="rId3"/>
              </a:rPr>
              <a:t>Colorado State University</a:t>
            </a:r>
            <a:r>
              <a:rPr lang="en-US" sz="4400"/>
              <a:t>)</a:t>
            </a:r>
            <a:endParaRPr/>
          </a:p>
        </p:txBody>
      </p:sp>
      <p:sp>
        <p:nvSpPr>
          <p:cNvPr id="602" name="Google Shape;602;p35"/>
          <p:cNvSpPr txBox="1">
            <a:spLocks noGrp="1"/>
          </p:cNvSpPr>
          <p:nvPr>
            <p:ph type="body" idx="1"/>
          </p:nvPr>
        </p:nvSpPr>
        <p:spPr>
          <a:xfrm>
            <a:off x="550864" y="1731375"/>
            <a:ext cx="3563936" cy="535354"/>
          </a:xfrm>
          <a:prstGeom prst="rect">
            <a:avLst/>
          </a:prstGeom>
          <a:noFill/>
          <a:ln>
            <a:noFill/>
          </a:ln>
        </p:spPr>
        <p:txBody>
          <a:bodyPr spcFirstLastPara="1" wrap="square" lIns="0" tIns="0" rIns="0" bIns="0" anchor="b" anchorCtr="0">
            <a:noAutofit/>
          </a:bodyPr>
          <a:lstStyle/>
          <a:p>
            <a:pPr marL="0" lvl="0" indent="0" algn="ctr" rtl="0">
              <a:lnSpc>
                <a:spcPct val="110000"/>
              </a:lnSpc>
              <a:spcBef>
                <a:spcPts val="0"/>
              </a:spcBef>
              <a:spcAft>
                <a:spcPts val="0"/>
              </a:spcAft>
              <a:buClr>
                <a:schemeClr val="lt1"/>
              </a:buClr>
              <a:buSzPts val="2000"/>
              <a:buNone/>
            </a:pPr>
            <a:r>
              <a:rPr lang="en-US" b="1" i="0">
                <a:latin typeface="Proxima Nova"/>
                <a:ea typeface="Proxima Nova"/>
                <a:cs typeface="Proxima Nova"/>
                <a:sym typeface="Proxima Nova"/>
              </a:rPr>
              <a:t>THE PROHIBITIVE STATEMENT</a:t>
            </a:r>
            <a:endParaRPr/>
          </a:p>
        </p:txBody>
      </p:sp>
      <p:sp>
        <p:nvSpPr>
          <p:cNvPr id="603" name="Google Shape;603;p35"/>
          <p:cNvSpPr txBox="1">
            <a:spLocks noGrp="1"/>
          </p:cNvSpPr>
          <p:nvPr>
            <p:ph type="body" idx="2"/>
          </p:nvPr>
        </p:nvSpPr>
        <p:spPr>
          <a:xfrm>
            <a:off x="559476" y="2432304"/>
            <a:ext cx="3563936" cy="4332390"/>
          </a:xfrm>
          <a:prstGeom prst="rect">
            <a:avLst/>
          </a:prstGeom>
          <a:noFill/>
          <a:ln>
            <a:noFill/>
          </a:ln>
        </p:spPr>
        <p:txBody>
          <a:bodyPr spcFirstLastPara="1" wrap="square" lIns="0" tIns="0" rIns="0" bIns="0" anchor="t" anchorCtr="0">
            <a:normAutofit fontScale="55000" lnSpcReduction="20000"/>
          </a:bodyPr>
          <a:lstStyle/>
          <a:p>
            <a:pPr marL="0" lvl="0" indent="0" algn="l" rtl="0">
              <a:lnSpc>
                <a:spcPct val="110000"/>
              </a:lnSpc>
              <a:spcBef>
                <a:spcPts val="0"/>
              </a:spcBef>
              <a:spcAft>
                <a:spcPts val="0"/>
              </a:spcAft>
              <a:buClr>
                <a:schemeClr val="lt1"/>
              </a:buClr>
              <a:buSzPct val="100000"/>
              <a:buNone/>
            </a:pPr>
            <a:r>
              <a:rPr lang="en-US" sz="2900" b="1" i="0">
                <a:solidFill>
                  <a:schemeClr val="lt1"/>
                </a:solidFill>
              </a:rPr>
              <a:t>A Note on AI: </a:t>
            </a:r>
            <a:r>
              <a:rPr lang="en-US" sz="2900" b="0" i="0">
                <a:solidFill>
                  <a:schemeClr val="lt1"/>
                </a:solidFill>
              </a:rPr>
              <a:t>Any work written, developed, created, or inspired by artificial intelligence (AI) is considered plagiarism and will not be tolerated. While the ever-changing (and exciting!) new developments with AI will find their place in our workforces and personal lives, in the realm of education and learning, this kind of technology does not belong. This is because the use of AI robs us all of the opportunity to learn from our experiences and from each other, to play with our creative freedoms, to problem-solve, and to contribute our ideas in authentic ways. In a nutshell, college is a place for learning, and this class is specifically a space for learning how to improve our writing. AI simply cannot do that learning for us.</a:t>
            </a:r>
            <a:endParaRPr sz="2900">
              <a:solidFill>
                <a:schemeClr val="lt1"/>
              </a:solidFill>
            </a:endParaRPr>
          </a:p>
          <a:p>
            <a:pPr marL="228600" lvl="0" indent="-165735" algn="l" rtl="0">
              <a:lnSpc>
                <a:spcPct val="110000"/>
              </a:lnSpc>
              <a:spcBef>
                <a:spcPts val="1800"/>
              </a:spcBef>
              <a:spcAft>
                <a:spcPts val="0"/>
              </a:spcAft>
              <a:buClr>
                <a:schemeClr val="lt1"/>
              </a:buClr>
              <a:buSzPct val="100000"/>
              <a:buNone/>
            </a:pPr>
            <a:endParaRPr/>
          </a:p>
        </p:txBody>
      </p:sp>
      <p:sp>
        <p:nvSpPr>
          <p:cNvPr id="604" name="Google Shape;604;p35"/>
          <p:cNvSpPr txBox="1">
            <a:spLocks noGrp="1"/>
          </p:cNvSpPr>
          <p:nvPr>
            <p:ph type="body" idx="3"/>
          </p:nvPr>
        </p:nvSpPr>
        <p:spPr>
          <a:xfrm>
            <a:off x="4341573" y="1731375"/>
            <a:ext cx="3566160" cy="535354"/>
          </a:xfrm>
          <a:prstGeom prst="rect">
            <a:avLst/>
          </a:prstGeom>
          <a:noFill/>
          <a:ln>
            <a:noFill/>
          </a:ln>
        </p:spPr>
        <p:txBody>
          <a:bodyPr spcFirstLastPara="1" wrap="square" lIns="0" tIns="0" rIns="0" bIns="0" anchor="b" anchorCtr="0">
            <a:noAutofit/>
          </a:bodyPr>
          <a:lstStyle/>
          <a:p>
            <a:pPr marL="228600" lvl="0" indent="-228600" algn="ctr" rtl="0">
              <a:lnSpc>
                <a:spcPct val="110000"/>
              </a:lnSpc>
              <a:spcBef>
                <a:spcPts val="0"/>
              </a:spcBef>
              <a:spcAft>
                <a:spcPts val="0"/>
              </a:spcAft>
              <a:buClr>
                <a:schemeClr val="lt1"/>
              </a:buClr>
              <a:buSzPts val="2000"/>
              <a:buNone/>
            </a:pPr>
            <a:r>
              <a:rPr lang="en-US" b="1" i="0">
                <a:latin typeface="Proxima Nova"/>
                <a:ea typeface="Proxima Nova"/>
                <a:cs typeface="Proxima Nova"/>
                <a:sym typeface="Proxima Nova"/>
              </a:rPr>
              <a:t>THE USE-WITH-PERMISSION STATEMENT</a:t>
            </a:r>
            <a:endParaRPr/>
          </a:p>
        </p:txBody>
      </p:sp>
      <p:sp>
        <p:nvSpPr>
          <p:cNvPr id="605" name="Google Shape;605;p35"/>
          <p:cNvSpPr txBox="1">
            <a:spLocks noGrp="1"/>
          </p:cNvSpPr>
          <p:nvPr>
            <p:ph type="body" idx="4"/>
          </p:nvPr>
        </p:nvSpPr>
        <p:spPr>
          <a:xfrm>
            <a:off x="4341573" y="2427370"/>
            <a:ext cx="3508755" cy="3515555"/>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10000"/>
              </a:lnSpc>
              <a:spcBef>
                <a:spcPts val="0"/>
              </a:spcBef>
              <a:spcAft>
                <a:spcPts val="0"/>
              </a:spcAft>
              <a:buClr>
                <a:schemeClr val="lt1"/>
              </a:buClr>
              <a:buSzPct val="100000"/>
              <a:buNone/>
            </a:pPr>
            <a:r>
              <a:rPr lang="en-US" b="0" i="0">
                <a:solidFill>
                  <a:schemeClr val="lt1"/>
                </a:solidFill>
                <a:latin typeface="Proxima Nova"/>
                <a:ea typeface="Proxima Nova"/>
                <a:cs typeface="Proxima Nova"/>
                <a:sym typeface="Proxima Nova"/>
              </a:rPr>
              <a:t>Generally speaking, you are not authorized to use artificial intelligence engines, software, or artwork generating programs (or similar) to produce work for this class EXCEPT on assignments that I have identified and for which you will have received significant guidance on appropriate use of such technologies. I will provide more information about the specific assignment when the time is appropriate in the course. You may not, however, construe this limited use as permission to use these technologies in any other facet of this course. </a:t>
            </a:r>
            <a:endParaRPr>
              <a:solidFill>
                <a:schemeClr val="lt1"/>
              </a:solidFill>
            </a:endParaRPr>
          </a:p>
        </p:txBody>
      </p:sp>
      <p:sp>
        <p:nvSpPr>
          <p:cNvPr id="606" name="Google Shape;606;p35"/>
          <p:cNvSpPr txBox="1">
            <a:spLocks noGrp="1"/>
          </p:cNvSpPr>
          <p:nvPr>
            <p:ph type="body" idx="5"/>
          </p:nvPr>
        </p:nvSpPr>
        <p:spPr>
          <a:xfrm>
            <a:off x="8139659" y="1731375"/>
            <a:ext cx="3566160" cy="535354"/>
          </a:xfrm>
          <a:prstGeom prst="rect">
            <a:avLst/>
          </a:prstGeom>
          <a:noFill/>
          <a:ln>
            <a:noFill/>
          </a:ln>
        </p:spPr>
        <p:txBody>
          <a:bodyPr spcFirstLastPara="1" wrap="square" lIns="0" tIns="0" rIns="0" bIns="0" anchor="b" anchorCtr="0">
            <a:noAutofit/>
          </a:bodyPr>
          <a:lstStyle/>
          <a:p>
            <a:pPr marL="228600" lvl="0" indent="-228600" algn="ctr" rtl="0">
              <a:lnSpc>
                <a:spcPct val="110000"/>
              </a:lnSpc>
              <a:spcBef>
                <a:spcPts val="0"/>
              </a:spcBef>
              <a:spcAft>
                <a:spcPts val="0"/>
              </a:spcAft>
              <a:buClr>
                <a:schemeClr val="lt1"/>
              </a:buClr>
              <a:buSzPts val="2000"/>
              <a:buNone/>
            </a:pPr>
            <a:r>
              <a:rPr lang="en-US" b="1" i="0">
                <a:latin typeface="Proxima Nova"/>
                <a:ea typeface="Proxima Nova"/>
                <a:cs typeface="Proxima Nova"/>
                <a:sym typeface="Proxima Nova"/>
              </a:rPr>
              <a:t>THE ABDICATION STATEMENT </a:t>
            </a:r>
            <a:endParaRPr/>
          </a:p>
        </p:txBody>
      </p:sp>
      <p:sp>
        <p:nvSpPr>
          <p:cNvPr id="607" name="Google Shape;607;p35"/>
          <p:cNvSpPr txBox="1">
            <a:spLocks noGrp="1"/>
          </p:cNvSpPr>
          <p:nvPr>
            <p:ph type="body" idx="6"/>
          </p:nvPr>
        </p:nvSpPr>
        <p:spPr>
          <a:xfrm>
            <a:off x="8139659" y="2427370"/>
            <a:ext cx="3508755" cy="3515555"/>
          </a:xfrm>
          <a:prstGeom prst="rect">
            <a:avLst/>
          </a:prstGeom>
          <a:noFill/>
          <a:ln>
            <a:noFill/>
          </a:ln>
        </p:spPr>
        <p:txBody>
          <a:bodyPr spcFirstLastPara="1" wrap="square" lIns="0" tIns="0" rIns="0" bIns="0" anchor="t" anchorCtr="0">
            <a:normAutofit/>
          </a:bodyPr>
          <a:lstStyle/>
          <a:p>
            <a:pPr marL="0" lvl="0" indent="0" algn="l" rtl="0">
              <a:lnSpc>
                <a:spcPct val="110000"/>
              </a:lnSpc>
              <a:spcBef>
                <a:spcPts val="0"/>
              </a:spcBef>
              <a:spcAft>
                <a:spcPts val="0"/>
              </a:spcAft>
              <a:buClr>
                <a:schemeClr val="lt1"/>
              </a:buClr>
              <a:buSzPts val="1600"/>
              <a:buNone/>
            </a:pPr>
            <a:r>
              <a:rPr lang="en-US" sz="1600" b="0" i="0">
                <a:solidFill>
                  <a:schemeClr val="lt1"/>
                </a:solidFill>
                <a:latin typeface="Proxima Nova"/>
                <a:ea typeface="Proxima Nova"/>
                <a:cs typeface="Proxima Nova"/>
                <a:sym typeface="Proxima Nova"/>
              </a:rPr>
              <a:t>From this point forward, I will assume that all written work has been co-authored or entirely written by ChatGPT.  I will grade such writing as I normally would and your grade will be a reflection of your ability to harness these new technologies as you prepare for your future in a workforce that will increasingly require your proficiency with AI-assisted work. </a:t>
            </a:r>
            <a:endParaRPr sz="1600">
              <a:solidFill>
                <a:schemeClr val="lt1"/>
              </a:solidFill>
            </a:endParaRPr>
          </a:p>
        </p:txBody>
      </p:sp>
      <p:sp>
        <p:nvSpPr>
          <p:cNvPr id="608" name="Google Shape;608;p3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grpSp>
        <p:nvGrpSpPr>
          <p:cNvPr id="614" name="Google Shape;614;p36"/>
          <p:cNvGrpSpPr/>
          <p:nvPr/>
        </p:nvGrpSpPr>
        <p:grpSpPr>
          <a:xfrm>
            <a:off x="10346504" y="1833152"/>
            <a:ext cx="1656714" cy="1656714"/>
            <a:chOff x="10112258" y="2147095"/>
            <a:chExt cx="1656714" cy="1656714"/>
          </a:xfrm>
        </p:grpSpPr>
        <p:sp>
          <p:nvSpPr>
            <p:cNvPr id="615" name="Google Shape;615;p36"/>
            <p:cNvSpPr/>
            <p:nvPr/>
          </p:nvSpPr>
          <p:spPr>
            <a:xfrm rot="8100000">
              <a:off x="10400615" y="234397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6" name="Google Shape;616;p36"/>
            <p:cNvSpPr/>
            <p:nvPr/>
          </p:nvSpPr>
          <p:spPr>
            <a:xfrm rot="-8100000">
              <a:off x="10415015" y="2179851"/>
              <a:ext cx="540000" cy="1080000"/>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617" name="Google Shape;617;p36"/>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4800"/>
              <a:buFont typeface="Play"/>
              <a:buNone/>
            </a:pPr>
            <a:r>
              <a:rPr lang="en-US"/>
              <a:t>Other Samples</a:t>
            </a:r>
            <a:endParaRPr/>
          </a:p>
        </p:txBody>
      </p:sp>
      <p:sp>
        <p:nvSpPr>
          <p:cNvPr id="618" name="Google Shape;618;p36"/>
          <p:cNvSpPr txBox="1">
            <a:spLocks noGrp="1"/>
          </p:cNvSpPr>
          <p:nvPr>
            <p:ph type="body" idx="2"/>
          </p:nvPr>
        </p:nvSpPr>
        <p:spPr>
          <a:xfrm>
            <a:off x="550863" y="1731376"/>
            <a:ext cx="5429114" cy="4211550"/>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000"/>
              <a:buChar char="•"/>
            </a:pPr>
            <a:r>
              <a:rPr lang="en-US" sz="2000" i="0" u="sng">
                <a:solidFill>
                  <a:schemeClr val="l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Temple University</a:t>
            </a:r>
            <a:endParaRPr sz="2000" i="0">
              <a:solidFill>
                <a:schemeClr val="lt1"/>
              </a:solidFill>
            </a:endParaRPr>
          </a:p>
          <a:p>
            <a:pPr marL="228600" lvl="0" indent="-228600" algn="l" rtl="0">
              <a:lnSpc>
                <a:spcPct val="100000"/>
              </a:lnSpc>
              <a:spcBef>
                <a:spcPts val="1200"/>
              </a:spcBef>
              <a:spcAft>
                <a:spcPts val="0"/>
              </a:spcAft>
              <a:buClr>
                <a:schemeClr val="lt1"/>
              </a:buClr>
              <a:buSzPts val="2000"/>
              <a:buChar char="•"/>
            </a:pPr>
            <a:r>
              <a:rPr lang="en-US" sz="2000" u="sng">
                <a:solidFill>
                  <a:schemeClr val="lt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Princeton</a:t>
            </a:r>
            <a:endParaRPr sz="2000">
              <a:solidFill>
                <a:schemeClr val="lt1"/>
              </a:solidFill>
            </a:endParaRPr>
          </a:p>
          <a:p>
            <a:pPr marL="685800" lvl="1" indent="-228600" algn="l" rtl="0">
              <a:lnSpc>
                <a:spcPct val="110000"/>
              </a:lnSpc>
              <a:spcBef>
                <a:spcPts val="1700"/>
              </a:spcBef>
              <a:spcAft>
                <a:spcPts val="0"/>
              </a:spcAft>
              <a:buClr>
                <a:schemeClr val="lt1"/>
              </a:buClr>
              <a:buSzPts val="1600"/>
              <a:buFont typeface="Play"/>
              <a:buAutoNum type="arabicPeriod"/>
            </a:pPr>
            <a:r>
              <a:rPr lang="en-US" i="0">
                <a:solidFill>
                  <a:schemeClr val="lt1"/>
                </a:solidFill>
                <a:latin typeface="Arial"/>
                <a:ea typeface="Arial"/>
                <a:cs typeface="Arial"/>
                <a:sym typeface="Arial"/>
              </a:rPr>
              <a:t>Intellectual honesty is vital to an academic community and for my fair evaluation of your work.  All work submitted in this course must be your own, completed in accordance with the </a:t>
            </a:r>
            <a:r>
              <a:rPr lang="en-US" i="0" u="none" strike="noStrike">
                <a:solidFill>
                  <a:schemeClr val="lt1"/>
                </a:solidFill>
                <a:latin typeface="Arial"/>
                <a:ea typeface="Arial"/>
                <a:cs typeface="Arial"/>
                <a:sym typeface="Arial"/>
              </a:rPr>
              <a:t>University’s academic regulations.</a:t>
            </a:r>
            <a:r>
              <a:rPr lang="en-US" i="0">
                <a:solidFill>
                  <a:schemeClr val="lt1"/>
                </a:solidFill>
                <a:latin typeface="Arial"/>
                <a:ea typeface="Arial"/>
                <a:cs typeface="Arial"/>
                <a:sym typeface="Arial"/>
              </a:rPr>
              <a:t> You may not engage in unauthorized collaboration or make use of ChatGPT or other AI composition software. </a:t>
            </a:r>
            <a:endParaRPr/>
          </a:p>
          <a:p>
            <a:pPr marL="685800" lvl="1" indent="-228600" algn="l" rtl="0">
              <a:lnSpc>
                <a:spcPct val="110000"/>
              </a:lnSpc>
              <a:spcBef>
                <a:spcPts val="1300"/>
              </a:spcBef>
              <a:spcAft>
                <a:spcPts val="0"/>
              </a:spcAft>
              <a:buClr>
                <a:schemeClr val="lt1"/>
              </a:buClr>
              <a:buSzPts val="1600"/>
              <a:buFont typeface="Play"/>
              <a:buAutoNum type="arabicPeriod"/>
            </a:pPr>
            <a:r>
              <a:rPr lang="en-US" b="0" i="0">
                <a:solidFill>
                  <a:schemeClr val="lt1"/>
                </a:solidFill>
                <a:latin typeface="Arial"/>
                <a:ea typeface="Arial"/>
                <a:cs typeface="Arial"/>
                <a:sym typeface="Arial"/>
              </a:rPr>
              <a:t>Students must obtain permission from me before using AI composition software (like ChatGPT) for any assignments in this course. Using these tools without my permission puts your academic integrity at risk. </a:t>
            </a:r>
            <a:endParaRPr/>
          </a:p>
          <a:p>
            <a:pPr marL="228600" lvl="0" indent="-101600" algn="l" rtl="0">
              <a:lnSpc>
                <a:spcPct val="100000"/>
              </a:lnSpc>
              <a:spcBef>
                <a:spcPts val="800"/>
              </a:spcBef>
              <a:spcAft>
                <a:spcPts val="0"/>
              </a:spcAft>
              <a:buClr>
                <a:schemeClr val="lt1"/>
              </a:buClr>
              <a:buSzPts val="2000"/>
              <a:buNone/>
            </a:pPr>
            <a:endParaRPr sz="2000" i="0">
              <a:solidFill>
                <a:schemeClr val="lt1"/>
              </a:solidFill>
            </a:endParaRPr>
          </a:p>
          <a:p>
            <a:pPr marL="228600" lvl="0" indent="-101600" algn="l" rtl="0">
              <a:lnSpc>
                <a:spcPct val="100000"/>
              </a:lnSpc>
              <a:spcBef>
                <a:spcPts val="1200"/>
              </a:spcBef>
              <a:spcAft>
                <a:spcPts val="0"/>
              </a:spcAft>
              <a:buClr>
                <a:schemeClr val="lt1"/>
              </a:buClr>
              <a:buSzPts val="2000"/>
              <a:buNone/>
            </a:pPr>
            <a:endParaRPr sz="2000">
              <a:solidFill>
                <a:schemeClr val="lt1"/>
              </a:solidFill>
            </a:endParaRPr>
          </a:p>
        </p:txBody>
      </p:sp>
      <p:sp>
        <p:nvSpPr>
          <p:cNvPr id="619" name="Google Shape;619;p36"/>
          <p:cNvSpPr txBox="1">
            <a:spLocks noGrp="1"/>
          </p:cNvSpPr>
          <p:nvPr>
            <p:ph type="body" idx="4"/>
          </p:nvPr>
        </p:nvSpPr>
        <p:spPr>
          <a:xfrm>
            <a:off x="6204746" y="1732088"/>
            <a:ext cx="5436391" cy="3515555"/>
          </a:xfrm>
          <a:prstGeom prst="rect">
            <a:avLst/>
          </a:prstGeom>
          <a:noFill/>
          <a:ln>
            <a:noFill/>
          </a:ln>
        </p:spPr>
        <p:txBody>
          <a:bodyPr spcFirstLastPara="1" wrap="square" lIns="0" tIns="0" rIns="0" bIns="0" anchor="t" anchorCtr="0">
            <a:noAutofit/>
          </a:bodyPr>
          <a:lstStyle/>
          <a:p>
            <a:pPr marL="228600" lvl="0" indent="-228600" algn="l" rtl="0">
              <a:lnSpc>
                <a:spcPct val="110000"/>
              </a:lnSpc>
              <a:spcBef>
                <a:spcPts val="0"/>
              </a:spcBef>
              <a:spcAft>
                <a:spcPts val="0"/>
              </a:spcAft>
              <a:buClr>
                <a:schemeClr val="lt1"/>
              </a:buClr>
              <a:buSzPts val="1800"/>
              <a:buChar char="•"/>
            </a:pPr>
            <a:r>
              <a:rPr lang="en-US" sz="1800" u="sng">
                <a:solidFill>
                  <a:schemeClr val="hlink"/>
                </a:solidFill>
                <a:hlinkClick r:id="rId5"/>
              </a:rPr>
              <a:t>Texas A&amp;M University</a:t>
            </a:r>
            <a:endParaRPr sz="1800"/>
          </a:p>
          <a:p>
            <a:pPr marL="228600" lvl="0" indent="-228600" algn="l" rtl="0">
              <a:lnSpc>
                <a:spcPct val="110000"/>
              </a:lnSpc>
              <a:spcBef>
                <a:spcPts val="1800"/>
              </a:spcBef>
              <a:spcAft>
                <a:spcPts val="0"/>
              </a:spcAft>
              <a:buClr>
                <a:schemeClr val="lt1"/>
              </a:buClr>
              <a:buSzPts val="1800"/>
              <a:buChar char="•"/>
            </a:pPr>
            <a:r>
              <a:rPr lang="en-US" sz="1800" u="sng">
                <a:solidFill>
                  <a:schemeClr val="hlink"/>
                </a:solidFill>
                <a:hlinkClick r:id="rId6"/>
              </a:rPr>
              <a:t>Northwestern University</a:t>
            </a:r>
            <a:endParaRPr sz="1800"/>
          </a:p>
          <a:p>
            <a:pPr marL="685800" lvl="2" indent="0" algn="l" rtl="0">
              <a:lnSpc>
                <a:spcPct val="107000"/>
              </a:lnSpc>
              <a:spcBef>
                <a:spcPts val="800"/>
              </a:spcBef>
              <a:spcAft>
                <a:spcPts val="0"/>
              </a:spcAft>
              <a:buClr>
                <a:schemeClr val="lt1"/>
              </a:buClr>
              <a:buSzPts val="1600"/>
              <a:buNone/>
            </a:pPr>
            <a:r>
              <a:rPr lang="en-US">
                <a:solidFill>
                  <a:schemeClr val="lt1"/>
                </a:solidFill>
                <a:latin typeface="Calibri"/>
                <a:ea typeface="Calibri"/>
                <a:cs typeface="Calibri"/>
                <a:sym typeface="Calibri"/>
              </a:rPr>
              <a:t>Optional Syllabus Statement Regarding AI-generated Content: Any form of cheating, including improper use of content generated by artificial intelligence, constitutes a violation of Northwestern’s academic integrity policy. Turnitin, which is already in use at Northwestern, is expanding its system to include artificial intelligence detection.</a:t>
            </a:r>
            <a:endParaRPr/>
          </a:p>
          <a:p>
            <a:pPr marL="685800" lvl="1" indent="-165100" algn="l" rtl="0">
              <a:lnSpc>
                <a:spcPct val="110000"/>
              </a:lnSpc>
              <a:spcBef>
                <a:spcPts val="1300"/>
              </a:spcBef>
              <a:spcAft>
                <a:spcPts val="0"/>
              </a:spcAft>
              <a:buClr>
                <a:schemeClr val="lt1"/>
              </a:buClr>
              <a:buSzPts val="1000"/>
              <a:buNone/>
            </a:pPr>
            <a:endParaRPr sz="1000"/>
          </a:p>
          <a:p>
            <a:pPr marL="228600" lvl="0" indent="-76200" algn="l" rtl="0">
              <a:lnSpc>
                <a:spcPct val="110000"/>
              </a:lnSpc>
              <a:spcBef>
                <a:spcPts val="1800"/>
              </a:spcBef>
              <a:spcAft>
                <a:spcPts val="0"/>
              </a:spcAft>
              <a:buClr>
                <a:schemeClr val="lt1"/>
              </a:buClr>
              <a:buSzPts val="2400"/>
              <a:buNone/>
            </a:pPr>
            <a:endParaRPr/>
          </a:p>
        </p:txBody>
      </p:sp>
      <p:sp>
        <p:nvSpPr>
          <p:cNvPr id="620" name="Google Shape;620;p3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621" name="Google Shape;621;p36"/>
          <p:cNvSpPr/>
          <p:nvPr/>
        </p:nvSpPr>
        <p:spPr>
          <a:xfrm>
            <a:off x="4295775" y="0"/>
            <a:ext cx="360000" cy="274638"/>
          </a:xfrm>
          <a:custGeom>
            <a:avLst/>
            <a:gdLst/>
            <a:ahLst/>
            <a:cxnLst/>
            <a:rect l="l" t="t" r="r" b="b"/>
            <a:pathLst>
              <a:path w="360000" h="274638" extrusionOk="0">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8"/>
        <p:cNvGrpSpPr/>
        <p:nvPr/>
      </p:nvGrpSpPr>
      <p:grpSpPr>
        <a:xfrm>
          <a:off x="0" y="0"/>
          <a:ext cx="0" cy="0"/>
          <a:chOff x="0" y="0"/>
          <a:chExt cx="0" cy="0"/>
        </a:xfrm>
      </p:grpSpPr>
      <p:grpSp>
        <p:nvGrpSpPr>
          <p:cNvPr id="219" name="Google Shape;219;p19"/>
          <p:cNvGrpSpPr/>
          <p:nvPr/>
        </p:nvGrpSpPr>
        <p:grpSpPr>
          <a:xfrm>
            <a:off x="363888" y="5322560"/>
            <a:ext cx="1030305" cy="1030305"/>
            <a:chOff x="10240859" y="1436639"/>
            <a:chExt cx="1030305" cy="1030305"/>
          </a:xfrm>
        </p:grpSpPr>
        <p:sp>
          <p:nvSpPr>
            <p:cNvPr id="220" name="Google Shape;220;p19"/>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1" name="Google Shape;221;p19"/>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2" name="Google Shape;222;p19"/>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3" name="Google Shape;223;p19"/>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224" name="Google Shape;224;p1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5" name="Google Shape;225;p19"/>
          <p:cNvSpPr txBox="1">
            <a:spLocks noGrp="1"/>
          </p:cNvSpPr>
          <p:nvPr>
            <p:ph type="ctrTitle"/>
          </p:nvPr>
        </p:nvSpPr>
        <p:spPr>
          <a:xfrm>
            <a:off x="550863" y="4508500"/>
            <a:ext cx="11090274" cy="1562959"/>
          </a:xfrm>
          <a:prstGeom prst="rect">
            <a:avLst/>
          </a:prstGeom>
          <a:noFill/>
          <a:ln>
            <a:noFill/>
          </a:ln>
        </p:spPr>
        <p:txBody>
          <a:bodyPr spcFirstLastPara="1" wrap="square" lIns="0" tIns="0" rIns="0" bIns="0" anchor="t" anchorCtr="0">
            <a:normAutofit fontScale="90000"/>
          </a:bodyPr>
          <a:lstStyle/>
          <a:p>
            <a:pPr marL="0" lvl="0" indent="0" algn="ctr" rtl="0">
              <a:lnSpc>
                <a:spcPct val="100000"/>
              </a:lnSpc>
              <a:spcBef>
                <a:spcPts val="0"/>
              </a:spcBef>
              <a:spcAft>
                <a:spcPts val="0"/>
              </a:spcAft>
              <a:buClr>
                <a:schemeClr val="lt1"/>
              </a:buClr>
              <a:buSzPct val="100000"/>
              <a:buFont typeface="Play"/>
              <a:buNone/>
            </a:pPr>
            <a:r>
              <a:rPr lang="en-US" sz="4800"/>
              <a:t>What is artificial intelligence?</a:t>
            </a:r>
            <a:br>
              <a:rPr lang="en-US" sz="4800"/>
            </a:br>
            <a:r>
              <a:rPr lang="en-US" sz="1300"/>
              <a:t> </a:t>
            </a:r>
            <a:r>
              <a:rPr lang="en-US" sz="4800"/>
              <a:t/>
            </a:r>
            <a:br>
              <a:rPr lang="en-US" sz="4800"/>
            </a:br>
            <a:r>
              <a:rPr lang="en-US" sz="2700"/>
              <a:t>“Applications that perform complex tasks that once</a:t>
            </a:r>
            <a:br>
              <a:rPr lang="en-US" sz="2700"/>
            </a:br>
            <a:r>
              <a:rPr lang="en-US" sz="2700"/>
              <a:t>required human input.” </a:t>
            </a:r>
            <a:r>
              <a:rPr lang="en-US" sz="1300"/>
              <a:t>(Oracle Cloud Infrastructure, n.d., para. 1)</a:t>
            </a:r>
            <a:endParaRPr sz="1300" baseline="30000"/>
          </a:p>
        </p:txBody>
      </p:sp>
      <p:pic>
        <p:nvPicPr>
          <p:cNvPr id="226" name="Google Shape;226;p19" descr="Data Background"/>
          <p:cNvPicPr preferRelativeResize="0">
            <a:picLocks noGrp="1"/>
          </p:cNvPicPr>
          <p:nvPr>
            <p:ph type="pic" idx="2"/>
          </p:nvPr>
        </p:nvPicPr>
        <p:blipFill rotWithShape="1">
          <a:blip r:embed="rId3">
            <a:alphaModFix/>
          </a:blip>
          <a:srcRect/>
          <a:stretch/>
        </p:blipFill>
        <p:spPr>
          <a:xfrm>
            <a:off x="716973" y="549275"/>
            <a:ext cx="3233304" cy="3233304"/>
          </a:xfrm>
          <a:prstGeom prst="rect">
            <a:avLst/>
          </a:prstGeom>
          <a:noFill/>
          <a:ln>
            <a:noFill/>
          </a:ln>
        </p:spPr>
      </p:pic>
      <p:pic>
        <p:nvPicPr>
          <p:cNvPr id="227" name="Google Shape;227;p19" descr="Digital Data"/>
          <p:cNvPicPr preferRelativeResize="0">
            <a:picLocks noGrp="1"/>
          </p:cNvPicPr>
          <p:nvPr>
            <p:ph type="pic" idx="3"/>
          </p:nvPr>
        </p:nvPicPr>
        <p:blipFill rotWithShape="1">
          <a:blip r:embed="rId4">
            <a:alphaModFix/>
          </a:blip>
          <a:srcRect/>
          <a:stretch/>
        </p:blipFill>
        <p:spPr>
          <a:xfrm>
            <a:off x="4461886" y="549275"/>
            <a:ext cx="3233304" cy="3233304"/>
          </a:xfrm>
          <a:prstGeom prst="rect">
            <a:avLst/>
          </a:prstGeom>
          <a:noFill/>
          <a:ln>
            <a:noFill/>
          </a:ln>
        </p:spPr>
      </p:pic>
      <p:pic>
        <p:nvPicPr>
          <p:cNvPr id="228" name="Google Shape;228;p19" descr="Data Points "/>
          <p:cNvPicPr preferRelativeResize="0">
            <a:picLocks noGrp="1"/>
          </p:cNvPicPr>
          <p:nvPr>
            <p:ph type="pic" idx="4"/>
          </p:nvPr>
        </p:nvPicPr>
        <p:blipFill rotWithShape="1">
          <a:blip r:embed="rId5">
            <a:alphaModFix/>
          </a:blip>
          <a:srcRect/>
          <a:stretch/>
        </p:blipFill>
        <p:spPr>
          <a:xfrm>
            <a:off x="8246069" y="549275"/>
            <a:ext cx="3224612" cy="3233304"/>
          </a:xfrm>
          <a:prstGeom prst="rect">
            <a:avLst/>
          </a:prstGeom>
          <a:noFill/>
          <a:ln>
            <a:noFill/>
          </a:ln>
        </p:spPr>
      </p:pic>
      <p:sp>
        <p:nvSpPr>
          <p:cNvPr id="229" name="Google Shape;229;p19"/>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2</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grpSp>
        <p:nvGrpSpPr>
          <p:cNvPr id="627" name="Google Shape;627;p37"/>
          <p:cNvGrpSpPr/>
          <p:nvPr/>
        </p:nvGrpSpPr>
        <p:grpSpPr>
          <a:xfrm>
            <a:off x="10346504" y="1833152"/>
            <a:ext cx="1656714" cy="1656714"/>
            <a:chOff x="10112258" y="2147095"/>
            <a:chExt cx="1656714" cy="1656714"/>
          </a:xfrm>
        </p:grpSpPr>
        <p:sp>
          <p:nvSpPr>
            <p:cNvPr id="628" name="Google Shape;628;p37"/>
            <p:cNvSpPr/>
            <p:nvPr/>
          </p:nvSpPr>
          <p:spPr>
            <a:xfrm rot="8100000">
              <a:off x="10400615" y="2343978"/>
              <a:ext cx="1080000" cy="1262947"/>
            </a:xfrm>
            <a:custGeom>
              <a:avLst/>
              <a:gdLst/>
              <a:ahLst/>
              <a:cxnLst/>
              <a:rect l="l" t="t" r="r" b="b"/>
              <a:pathLst>
                <a:path w="1080000" h="1262947" extrusionOk="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29" name="Google Shape;629;p37"/>
            <p:cNvSpPr/>
            <p:nvPr/>
          </p:nvSpPr>
          <p:spPr>
            <a:xfrm rot="-8100000">
              <a:off x="10415015" y="2179851"/>
              <a:ext cx="540000" cy="1080000"/>
            </a:xfrm>
            <a:prstGeom prst="ellipse">
              <a:avLst/>
            </a:prstGeom>
            <a:gradFill>
              <a:gsLst>
                <a:gs pos="0">
                  <a:srgbClr val="453E75">
                    <a:alpha val="32941"/>
                  </a:srgbClr>
                </a:gs>
                <a:gs pos="100000">
                  <a:srgbClr val="59EFC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grpSp>
      <p:sp>
        <p:nvSpPr>
          <p:cNvPr id="630" name="Google Shape;630;p37"/>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4800"/>
              <a:buFont typeface="Play"/>
              <a:buNone/>
            </a:pPr>
            <a:r>
              <a:rPr lang="en-US"/>
              <a:t>The Future of AI</a:t>
            </a:r>
            <a:endParaRPr/>
          </a:p>
        </p:txBody>
      </p:sp>
      <p:sp>
        <p:nvSpPr>
          <p:cNvPr id="631" name="Google Shape;631;p37"/>
          <p:cNvSpPr txBox="1">
            <a:spLocks noGrp="1"/>
          </p:cNvSpPr>
          <p:nvPr>
            <p:ph type="body" idx="2"/>
          </p:nvPr>
        </p:nvSpPr>
        <p:spPr>
          <a:xfrm>
            <a:off x="550862" y="1731376"/>
            <a:ext cx="9722141" cy="4211550"/>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000"/>
              <a:buChar char="•"/>
            </a:pPr>
            <a:r>
              <a:rPr lang="en-US" sz="2000">
                <a:solidFill>
                  <a:schemeClr val="lt1"/>
                </a:solidFill>
              </a:rPr>
              <a:t>AI will be regarded as one of the technologies that changed history.</a:t>
            </a:r>
            <a:endParaRPr sz="2000" i="0">
              <a:solidFill>
                <a:schemeClr val="lt1"/>
              </a:solidFill>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Goldman Sachs economists estimate that 300 million full-time jobs worldwide could be automated by the current wave of AI with white collar workers being more affected that manual laborers. </a:t>
            </a:r>
            <a:r>
              <a:rPr lang="en-US" sz="1200">
                <a:solidFill>
                  <a:schemeClr val="lt1"/>
                </a:solidFill>
              </a:rPr>
              <a:t>(Toh, 2023)</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The ethical questions surrounding further AI development need to be addressed.</a:t>
            </a:r>
            <a:endParaRPr/>
          </a:p>
          <a:p>
            <a:pPr marL="685800" lvl="1" indent="-228600" algn="l" rtl="0">
              <a:lnSpc>
                <a:spcPct val="100000"/>
              </a:lnSpc>
              <a:spcBef>
                <a:spcPts val="1200"/>
              </a:spcBef>
              <a:spcAft>
                <a:spcPts val="0"/>
              </a:spcAft>
              <a:buClr>
                <a:schemeClr val="lt1"/>
              </a:buClr>
              <a:buSzPts val="1600"/>
              <a:buChar char="•"/>
            </a:pPr>
            <a:r>
              <a:rPr lang="en-US">
                <a:solidFill>
                  <a:schemeClr val="lt1"/>
                </a:solidFill>
              </a:rPr>
              <a:t>Recently, a group of tech leaders including Elon Musk and Steve Wozniak called for a 6-month moratorium on AI development </a:t>
            </a:r>
            <a:r>
              <a:rPr lang="en-US" b="0" i="0">
                <a:solidFill>
                  <a:schemeClr val="lt1"/>
                </a:solidFill>
              </a:rPr>
              <a:t>to give </a:t>
            </a:r>
            <a:r>
              <a:rPr lang="en-US">
                <a:solidFill>
                  <a:schemeClr val="lt1"/>
                </a:solidFill>
              </a:rPr>
              <a:t>companies</a:t>
            </a:r>
            <a:r>
              <a:rPr lang="en-US" b="0" i="0">
                <a:solidFill>
                  <a:schemeClr val="lt1"/>
                </a:solidFill>
              </a:rPr>
              <a:t> and regulators time to formulate safeguards to protect society from potential risks of the technology.</a:t>
            </a:r>
            <a:endParaRPr>
              <a:solidFill>
                <a:schemeClr val="lt1"/>
              </a:solidFill>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AI should be included in digital literacy programs. </a:t>
            </a:r>
            <a:endParaRPr/>
          </a:p>
          <a:p>
            <a:pPr marL="685800" lvl="1" indent="-228600" algn="l" rtl="0">
              <a:lnSpc>
                <a:spcPct val="100000"/>
              </a:lnSpc>
              <a:spcBef>
                <a:spcPts val="1200"/>
              </a:spcBef>
              <a:spcAft>
                <a:spcPts val="0"/>
              </a:spcAft>
              <a:buClr>
                <a:schemeClr val="lt1"/>
              </a:buClr>
              <a:buSzPts val="1600"/>
              <a:buChar char="•"/>
            </a:pPr>
            <a:r>
              <a:rPr lang="en-US">
                <a:solidFill>
                  <a:schemeClr val="lt1"/>
                </a:solidFill>
              </a:rPr>
              <a:t>Not only how to use the tools but how to fact check and be critical consumers of information</a:t>
            </a:r>
            <a:endParaRPr/>
          </a:p>
          <a:p>
            <a:pPr marL="228600" lvl="0" indent="-228600" algn="l" rtl="0">
              <a:lnSpc>
                <a:spcPct val="100000"/>
              </a:lnSpc>
              <a:spcBef>
                <a:spcPts val="1200"/>
              </a:spcBef>
              <a:spcAft>
                <a:spcPts val="0"/>
              </a:spcAft>
              <a:buClr>
                <a:schemeClr val="lt1"/>
              </a:buClr>
              <a:buSzPts val="2000"/>
              <a:buChar char="•"/>
            </a:pPr>
            <a:r>
              <a:rPr lang="en-US" sz="2000">
                <a:solidFill>
                  <a:schemeClr val="lt1"/>
                </a:solidFill>
              </a:rPr>
              <a:t>AI will not replace teachers but allow us to truly personalize learning.</a:t>
            </a:r>
            <a:endParaRPr/>
          </a:p>
          <a:p>
            <a:pPr marL="228600" lvl="0" indent="-101600" algn="l" rtl="0">
              <a:lnSpc>
                <a:spcPct val="100000"/>
              </a:lnSpc>
              <a:spcBef>
                <a:spcPts val="1200"/>
              </a:spcBef>
              <a:spcAft>
                <a:spcPts val="0"/>
              </a:spcAft>
              <a:buClr>
                <a:schemeClr val="lt1"/>
              </a:buClr>
              <a:buSzPts val="2000"/>
              <a:buNone/>
            </a:pPr>
            <a:endParaRPr sz="2000">
              <a:solidFill>
                <a:schemeClr val="lt1"/>
              </a:solidFill>
            </a:endParaRPr>
          </a:p>
        </p:txBody>
      </p:sp>
      <p:sp>
        <p:nvSpPr>
          <p:cNvPr id="632" name="Google Shape;632;p37"/>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633" name="Google Shape;633;p37"/>
          <p:cNvSpPr/>
          <p:nvPr/>
        </p:nvSpPr>
        <p:spPr>
          <a:xfrm>
            <a:off x="4295775" y="0"/>
            <a:ext cx="360000" cy="274638"/>
          </a:xfrm>
          <a:custGeom>
            <a:avLst/>
            <a:gdLst/>
            <a:ahLst/>
            <a:cxnLst/>
            <a:rect l="l" t="t" r="r" b="b"/>
            <a:pathLst>
              <a:path w="360000" h="274638" extrusionOk="0">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a:gsLst>
              <a:gs pos="0">
                <a:schemeClr val="dk2"/>
              </a:gs>
              <a:gs pos="60000">
                <a:schemeClr val="dk2"/>
              </a:gs>
              <a:gs pos="100000">
                <a:srgbClr val="746EB3"/>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8"/>
          <p:cNvSpPr txBox="1">
            <a:spLocks noGrp="1"/>
          </p:cNvSpPr>
          <p:nvPr>
            <p:ph type="title"/>
          </p:nvPr>
        </p:nvSpPr>
        <p:spPr>
          <a:xfrm>
            <a:off x="550863" y="549275"/>
            <a:ext cx="11090274" cy="133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4800"/>
              <a:buFont typeface="Play"/>
              <a:buNone/>
            </a:pPr>
            <a:r>
              <a:rPr lang="en-US"/>
              <a:t>References</a:t>
            </a:r>
            <a:endParaRPr/>
          </a:p>
        </p:txBody>
      </p:sp>
      <p:sp>
        <p:nvSpPr>
          <p:cNvPr id="640" name="Google Shape;640;p38"/>
          <p:cNvSpPr txBox="1">
            <a:spLocks noGrp="1"/>
          </p:cNvSpPr>
          <p:nvPr>
            <p:ph type="body" idx="1"/>
          </p:nvPr>
        </p:nvSpPr>
        <p:spPr>
          <a:xfrm>
            <a:off x="777240" y="1595535"/>
            <a:ext cx="5209222" cy="449729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Clr>
                <a:schemeClr val="lt1"/>
              </a:buClr>
              <a:buSzPts val="1200"/>
              <a:buNone/>
            </a:pPr>
            <a:r>
              <a:rPr lang="en-US" sz="1200">
                <a:solidFill>
                  <a:schemeClr val="lt1"/>
                </a:solidFill>
              </a:rPr>
              <a:t>Agnihotri, N. (n.d.). </a:t>
            </a:r>
            <a:r>
              <a:rPr lang="en-US" sz="1200" i="1">
                <a:solidFill>
                  <a:schemeClr val="lt1"/>
                </a:solidFill>
              </a:rPr>
              <a:t>What are different types of artificial intelligence? </a:t>
            </a:r>
            <a:r>
              <a:rPr lang="en-US" sz="1200">
                <a:solidFill>
                  <a:schemeClr val="lt1"/>
                </a:solidFill>
              </a:rPr>
              <a:t>Engineers Garage. https://www.engineersgarage.com/what-are-different-types-of-artificial-intelligence/</a:t>
            </a:r>
            <a:endParaRPr/>
          </a:p>
          <a:p>
            <a:pPr marL="0" marR="0" lvl="0" indent="0" algn="l" rtl="0">
              <a:lnSpc>
                <a:spcPct val="107000"/>
              </a:lnSpc>
              <a:spcBef>
                <a:spcPts val="800"/>
              </a:spcBef>
              <a:spcAft>
                <a:spcPts val="0"/>
              </a:spcAft>
              <a:buClr>
                <a:schemeClr val="lt1"/>
              </a:buClr>
              <a:buSzPts val="1200"/>
              <a:buNone/>
            </a:pPr>
            <a:r>
              <a:rPr lang="en-US" sz="1200">
                <a:solidFill>
                  <a:schemeClr val="lt1"/>
                </a:solidFill>
              </a:rPr>
              <a:t>Anyoha, R. (2017, August 28). </a:t>
            </a:r>
            <a:r>
              <a:rPr lang="en-US" sz="1200" i="1">
                <a:solidFill>
                  <a:schemeClr val="lt1"/>
                </a:solidFill>
              </a:rPr>
              <a:t>The history of artificial intelligence</a:t>
            </a:r>
            <a:r>
              <a:rPr lang="en-US" sz="1200">
                <a:solidFill>
                  <a:schemeClr val="lt1"/>
                </a:solidFill>
              </a:rPr>
              <a:t>. Harvard University, Graduate School of Arts and Sciences. https://sitn.hms.harvard.edu/flash/2017/history-artificial-intelligence/</a:t>
            </a:r>
            <a:endParaRPr/>
          </a:p>
          <a:p>
            <a:pPr marL="0" marR="0" lvl="0" indent="0" algn="l" rtl="0">
              <a:lnSpc>
                <a:spcPct val="107000"/>
              </a:lnSpc>
              <a:spcBef>
                <a:spcPts val="800"/>
              </a:spcBef>
              <a:spcAft>
                <a:spcPts val="0"/>
              </a:spcAft>
              <a:buClr>
                <a:schemeClr val="lt1"/>
              </a:buClr>
              <a:buSzPts val="1200"/>
              <a:buNone/>
            </a:pPr>
            <a:r>
              <a:rPr lang="en-US" sz="1200">
                <a:solidFill>
                  <a:schemeClr val="lt1"/>
                </a:solidFill>
              </a:rPr>
              <a:t>Bello, S. (2021, May 3). </a:t>
            </a:r>
            <a:r>
              <a:rPr lang="en-US" sz="1200" i="1">
                <a:solidFill>
                  <a:schemeClr val="lt1"/>
                </a:solidFill>
              </a:rPr>
              <a:t>8 examples of artificial intelligence in our everyday lives</a:t>
            </a:r>
            <a:r>
              <a:rPr lang="en-US" sz="1200">
                <a:solidFill>
                  <a:schemeClr val="lt1"/>
                </a:solidFill>
              </a:rPr>
              <a:t>. EDGY Labs. https://edgy.app/examples-of-artificial-intelligence</a:t>
            </a:r>
            <a:endParaRPr sz="1200">
              <a:solidFill>
                <a:schemeClr val="lt1"/>
              </a:solidFill>
            </a:endParaRPr>
          </a:p>
          <a:p>
            <a:pPr marL="0" marR="0" lvl="0" indent="0" algn="l" rtl="0">
              <a:lnSpc>
                <a:spcPct val="107000"/>
              </a:lnSpc>
              <a:spcBef>
                <a:spcPts val="800"/>
              </a:spcBef>
              <a:spcAft>
                <a:spcPts val="0"/>
              </a:spcAft>
              <a:buClr>
                <a:schemeClr val="lt1"/>
              </a:buClr>
              <a:buSzPts val="1200"/>
              <a:buNone/>
            </a:pPr>
            <a:r>
              <a:rPr lang="en-US" sz="1200">
                <a:solidFill>
                  <a:schemeClr val="lt1"/>
                </a:solidFill>
              </a:rPr>
              <a:t>Chandy, B. (2023, February 2). </a:t>
            </a:r>
            <a:r>
              <a:rPr lang="en-US" sz="1200" i="1">
                <a:solidFill>
                  <a:schemeClr val="lt1"/>
                </a:solidFill>
              </a:rPr>
              <a:t>Five ways teachers can integrate ChatGPT into their classrooms today</a:t>
            </a:r>
            <a:r>
              <a:rPr lang="en-US" sz="1200">
                <a:solidFill>
                  <a:schemeClr val="lt1"/>
                </a:solidFill>
              </a:rPr>
              <a:t>. University of Pennsylvania, Graduate School of Education. https://www.gse.upenn.edu/news/educators-playbook/five-ways-teachers-can-integrate-chatgpt-their-classrooms-today</a:t>
            </a:r>
            <a:endParaRPr/>
          </a:p>
          <a:p>
            <a:pPr marL="0" marR="0" lvl="0" indent="0" algn="l" rtl="0">
              <a:lnSpc>
                <a:spcPct val="107000"/>
              </a:lnSpc>
              <a:spcBef>
                <a:spcPts val="800"/>
              </a:spcBef>
              <a:spcAft>
                <a:spcPts val="0"/>
              </a:spcAft>
              <a:buClr>
                <a:schemeClr val="lt1"/>
              </a:buClr>
              <a:buSzPts val="1200"/>
              <a:buNone/>
            </a:pPr>
            <a:r>
              <a:rPr lang="en-US" sz="1200">
                <a:solidFill>
                  <a:schemeClr val="lt1"/>
                </a:solidFill>
              </a:rPr>
              <a:t>Ferlazzo, L. (2023, January 18). </a:t>
            </a:r>
            <a:r>
              <a:rPr lang="en-US" sz="1200" i="1">
                <a:solidFill>
                  <a:schemeClr val="lt1"/>
                </a:solidFill>
              </a:rPr>
              <a:t>19 ways to use ChatGPT in your classroom</a:t>
            </a:r>
            <a:r>
              <a:rPr lang="en-US" sz="1200">
                <a:solidFill>
                  <a:schemeClr val="lt1"/>
                </a:solidFill>
              </a:rPr>
              <a:t>. EducationWeek. https://www.edweek.org/teaching-learning/opinion-19-ways-to-use-chatgpt-in-your-classroom/2023/01</a:t>
            </a:r>
            <a:endParaRPr/>
          </a:p>
          <a:p>
            <a:pPr marL="0" marR="0" lvl="0" indent="0" algn="l" rtl="0">
              <a:lnSpc>
                <a:spcPct val="107000"/>
              </a:lnSpc>
              <a:spcBef>
                <a:spcPts val="800"/>
              </a:spcBef>
              <a:spcAft>
                <a:spcPts val="0"/>
              </a:spcAft>
              <a:buClr>
                <a:schemeClr val="lt1"/>
              </a:buClr>
              <a:buSzPts val="1200"/>
              <a:buNone/>
            </a:pPr>
            <a:r>
              <a:rPr lang="en-US" sz="1200">
                <a:solidFill>
                  <a:schemeClr val="lt1"/>
                </a:solidFill>
              </a:rPr>
              <a:t>Google Cloud. (n.d.). </a:t>
            </a:r>
            <a:r>
              <a:rPr lang="en-US" sz="1200" i="1">
                <a:solidFill>
                  <a:schemeClr val="lt1"/>
                </a:solidFill>
              </a:rPr>
              <a:t>What is artificial intelligence (AI)? </a:t>
            </a:r>
            <a:r>
              <a:rPr lang="en-US" sz="1200">
                <a:solidFill>
                  <a:schemeClr val="lt1"/>
                </a:solidFill>
              </a:rPr>
              <a:t>Google. https://cloud.google.com/learn/what-is-artificial-intelligence</a:t>
            </a:r>
            <a:endParaRPr sz="1200">
              <a:solidFill>
                <a:schemeClr val="lt1"/>
              </a:solidFill>
            </a:endParaRPr>
          </a:p>
          <a:p>
            <a:pPr marL="0" marR="0" lvl="0" indent="0" algn="l" rtl="0">
              <a:lnSpc>
                <a:spcPct val="107000"/>
              </a:lnSpc>
              <a:spcBef>
                <a:spcPts val="800"/>
              </a:spcBef>
              <a:spcAft>
                <a:spcPts val="0"/>
              </a:spcAft>
              <a:buClr>
                <a:schemeClr val="lt1"/>
              </a:buClr>
              <a:buSzPts val="1200"/>
              <a:buNone/>
            </a:pPr>
            <a:r>
              <a:rPr lang="en-US" sz="1200">
                <a:solidFill>
                  <a:schemeClr val="lt1"/>
                </a:solidFill>
              </a:rPr>
              <a:t>GPTZero. (n.d.). </a:t>
            </a:r>
            <a:r>
              <a:rPr lang="en-US" sz="1200" i="1">
                <a:solidFill>
                  <a:schemeClr val="lt1"/>
                </a:solidFill>
              </a:rPr>
              <a:t>What is GPTZero?</a:t>
            </a:r>
            <a:r>
              <a:rPr lang="en-US" sz="1200">
                <a:solidFill>
                  <a:schemeClr val="lt1"/>
                </a:solidFill>
              </a:rPr>
              <a:t> https://gptzero.me/faq</a:t>
            </a:r>
            <a:endParaRPr/>
          </a:p>
          <a:p>
            <a:pPr marL="0" marR="0" lvl="0" indent="0" algn="l" rtl="0">
              <a:lnSpc>
                <a:spcPct val="107000"/>
              </a:lnSpc>
              <a:spcBef>
                <a:spcPts val="800"/>
              </a:spcBef>
              <a:spcAft>
                <a:spcPts val="0"/>
              </a:spcAft>
              <a:buClr>
                <a:schemeClr val="lt1"/>
              </a:buClr>
              <a:buSzPts val="1200"/>
              <a:buNone/>
            </a:pPr>
            <a:r>
              <a:rPr lang="en-US" sz="1200">
                <a:solidFill>
                  <a:schemeClr val="lt1"/>
                </a:solidFill>
              </a:rPr>
              <a:t>Hartman-Sigall, J. (2023, January 18). Edward Tian ’23 creates GPTZero, software to detect plagiarism from AI bot ChatGPT. The Daily Princetonian. https://www.dailyprincetonian.com/article/2023/01/edward-tian-gptzero-chatgpt-ai-software-princeton-plagiarism</a:t>
            </a:r>
            <a:endParaRPr/>
          </a:p>
          <a:p>
            <a:pPr marL="0" lvl="0" indent="0" algn="l" rtl="0">
              <a:lnSpc>
                <a:spcPct val="110000"/>
              </a:lnSpc>
              <a:spcBef>
                <a:spcPts val="1800"/>
              </a:spcBef>
              <a:spcAft>
                <a:spcPts val="0"/>
              </a:spcAft>
              <a:buClr>
                <a:schemeClr val="lt1"/>
              </a:buClr>
              <a:buSzPts val="2000"/>
              <a:buNone/>
            </a:pPr>
            <a:endParaRPr/>
          </a:p>
        </p:txBody>
      </p:sp>
      <p:sp>
        <p:nvSpPr>
          <p:cNvPr id="641" name="Google Shape;641;p38"/>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642" name="Google Shape;642;p38"/>
          <p:cNvSpPr txBox="1"/>
          <p:nvPr/>
        </p:nvSpPr>
        <p:spPr>
          <a:xfrm>
            <a:off x="6205540" y="1595535"/>
            <a:ext cx="5435600" cy="4497290"/>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Javatpoint Services. (n.d.). </a:t>
            </a:r>
            <a:r>
              <a:rPr lang="en-US" sz="1200" i="1">
                <a:solidFill>
                  <a:schemeClr val="lt1"/>
                </a:solidFill>
                <a:latin typeface="Gill Sans"/>
                <a:ea typeface="Gill Sans"/>
                <a:cs typeface="Gill Sans"/>
                <a:sym typeface="Gill Sans"/>
              </a:rPr>
              <a:t>History of artificial intelligence</a:t>
            </a:r>
            <a:r>
              <a:rPr lang="en-US" sz="1200">
                <a:solidFill>
                  <a:schemeClr val="lt1"/>
                </a:solidFill>
                <a:latin typeface="Gill Sans"/>
                <a:ea typeface="Gill Sans"/>
                <a:cs typeface="Gill Sans"/>
                <a:sym typeface="Gill Sans"/>
              </a:rPr>
              <a:t>. https://www.javatpoint.com/history-of-artificial-intelligence</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Kelley, K. J. (2023, January 18). </a:t>
            </a:r>
            <a:r>
              <a:rPr lang="en-US" sz="1200" i="1">
                <a:solidFill>
                  <a:schemeClr val="lt1"/>
                </a:solidFill>
                <a:latin typeface="Gill Sans"/>
                <a:ea typeface="Gill Sans"/>
                <a:cs typeface="Gill Sans"/>
                <a:sym typeface="Gill Sans"/>
              </a:rPr>
              <a:t>Teaching actual student writing in an AI world</a:t>
            </a:r>
            <a:r>
              <a:rPr lang="en-US" sz="1200">
                <a:solidFill>
                  <a:schemeClr val="lt1"/>
                </a:solidFill>
                <a:latin typeface="Gill Sans"/>
                <a:ea typeface="Gill Sans"/>
                <a:cs typeface="Gill Sans"/>
                <a:sym typeface="Gill Sans"/>
              </a:rPr>
              <a:t>. Inside Higher Education. https://www.insidehighered.com/advice/2023/01/19/ways-prevent-students-using-ai-tools-their-classes-opinion</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Lateef, Z. (2023, March 3). </a:t>
            </a:r>
            <a:r>
              <a:rPr lang="en-US" sz="1200" i="1">
                <a:solidFill>
                  <a:schemeClr val="lt1"/>
                </a:solidFill>
                <a:latin typeface="Gill Sans"/>
                <a:ea typeface="Gill Sans"/>
                <a:cs typeface="Gill Sans"/>
                <a:sym typeface="Gill Sans"/>
              </a:rPr>
              <a:t>Types of artificial intelligence you should know</a:t>
            </a:r>
            <a:r>
              <a:rPr lang="en-US" sz="1200">
                <a:solidFill>
                  <a:schemeClr val="lt1"/>
                </a:solidFill>
                <a:latin typeface="Gill Sans"/>
                <a:ea typeface="Gill Sans"/>
                <a:cs typeface="Gill Sans"/>
                <a:sym typeface="Gill Sans"/>
              </a:rPr>
              <a:t>. Edureka. https://www.edureka.co/blog/types-of-artificial-intelligence/</a:t>
            </a:r>
            <a:endParaRPr sz="1200">
              <a:solidFill>
                <a:schemeClr val="lt1"/>
              </a:solidFill>
              <a:latin typeface="Gill Sans"/>
              <a:ea typeface="Gill Sans"/>
              <a:cs typeface="Gill Sans"/>
              <a:sym typeface="Gill Sans"/>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McKinsey Explainers. (2023, January 19). What is generative AI? McKinsey &amp; Company. https://www.mckinsey.com/featured-insights/mckinsey-explainers/what-is-generative-ai</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McMurtrie, B. (2023, March 6). </a:t>
            </a:r>
            <a:r>
              <a:rPr lang="en-US" sz="1200" i="1">
                <a:solidFill>
                  <a:schemeClr val="lt1"/>
                </a:solidFill>
                <a:latin typeface="Gill Sans"/>
                <a:ea typeface="Gill Sans"/>
                <a:cs typeface="Gill Sans"/>
                <a:sym typeface="Gill Sans"/>
              </a:rPr>
              <a:t>ChatGPT is everywhere: Love it or hate it, academics can’t ignore the already pervasive technology</a:t>
            </a:r>
            <a:r>
              <a:rPr lang="en-US" sz="1200">
                <a:solidFill>
                  <a:schemeClr val="lt1"/>
                </a:solidFill>
                <a:latin typeface="Gill Sans"/>
                <a:ea typeface="Gill Sans"/>
                <a:cs typeface="Gill Sans"/>
                <a:sym typeface="Gill Sans"/>
              </a:rPr>
              <a:t>. The Chronicle of Higher Education. https://www.chronicle.com/article/chatgpt-is-already-upending-campus-practices-colleges-are-rushing-to-respond</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Office of the Registrar. (n.d.). </a:t>
            </a:r>
            <a:r>
              <a:rPr lang="en-US" sz="1200" i="1">
                <a:solidFill>
                  <a:schemeClr val="lt1"/>
                </a:solidFill>
                <a:latin typeface="Gill Sans"/>
                <a:ea typeface="Gill Sans"/>
                <a:cs typeface="Gill Sans"/>
                <a:sym typeface="Gill Sans"/>
              </a:rPr>
              <a:t>Syllabus statements</a:t>
            </a:r>
            <a:r>
              <a:rPr lang="en-US" sz="1200">
                <a:solidFill>
                  <a:schemeClr val="lt1"/>
                </a:solidFill>
                <a:latin typeface="Gill Sans"/>
                <a:ea typeface="Gill Sans"/>
                <a:cs typeface="Gill Sans"/>
                <a:sym typeface="Gill Sans"/>
              </a:rPr>
              <a:t>. Northwestern University. </a:t>
            </a:r>
            <a:r>
              <a:rPr lang="en-US" sz="1200" u="sng">
                <a:solidFill>
                  <a:schemeClr val="lt1"/>
                </a:solidFill>
                <a:latin typeface="Gill Sans"/>
                <a:ea typeface="Gill Sans"/>
                <a:cs typeface="Gill Sans"/>
                <a:sym typeface="Gill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https://www.registrar.northwestern.edu/faculty-staff/syllabi.html</a:t>
            </a:r>
            <a:endParaRPr sz="1200">
              <a:solidFill>
                <a:schemeClr val="lt1"/>
              </a:solidFill>
              <a:latin typeface="Gill Sans"/>
              <a:ea typeface="Gill Sans"/>
              <a:cs typeface="Gill Sans"/>
              <a:sym typeface="Gill Sans"/>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OpenAI. (n.d.). </a:t>
            </a:r>
            <a:r>
              <a:rPr lang="en-US" sz="1200" i="1">
                <a:solidFill>
                  <a:schemeClr val="lt1"/>
                </a:solidFill>
                <a:latin typeface="Gill Sans"/>
                <a:ea typeface="Gill Sans"/>
                <a:cs typeface="Gill Sans"/>
                <a:sym typeface="Gill Sans"/>
              </a:rPr>
              <a:t>AI text classifier</a:t>
            </a:r>
            <a:r>
              <a:rPr lang="en-US" sz="1200">
                <a:solidFill>
                  <a:schemeClr val="lt1"/>
                </a:solidFill>
                <a:latin typeface="Gill Sans"/>
                <a:ea typeface="Gill Sans"/>
                <a:cs typeface="Gill Sans"/>
                <a:sym typeface="Gill Sans"/>
              </a:rPr>
              <a:t>. https://platform.openai.com/ai-text-classifier</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OpenAI. (n.d.). </a:t>
            </a:r>
            <a:r>
              <a:rPr lang="en-US" sz="1200" i="1">
                <a:solidFill>
                  <a:schemeClr val="lt1"/>
                </a:solidFill>
                <a:latin typeface="Gill Sans"/>
                <a:ea typeface="Gill Sans"/>
                <a:cs typeface="Gill Sans"/>
                <a:sym typeface="Gill Sans"/>
              </a:rPr>
              <a:t>GPT-4 is OpenAI’s most advanced system, producing safer and more useful responses</a:t>
            </a:r>
            <a:r>
              <a:rPr lang="en-US" sz="1200">
                <a:solidFill>
                  <a:schemeClr val="lt1"/>
                </a:solidFill>
                <a:latin typeface="Gill Sans"/>
                <a:ea typeface="Gill Sans"/>
                <a:cs typeface="Gill Sans"/>
                <a:sym typeface="Gill Sans"/>
              </a:rPr>
              <a:t>. https://openai.com/product/gpt-4</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Oracle Cloud Infrastructure. (n.d.). </a:t>
            </a:r>
            <a:r>
              <a:rPr lang="en-US" sz="1200" i="1">
                <a:solidFill>
                  <a:schemeClr val="lt1"/>
                </a:solidFill>
                <a:latin typeface="Gill Sans"/>
                <a:ea typeface="Gill Sans"/>
                <a:cs typeface="Gill Sans"/>
                <a:sym typeface="Gill Sans"/>
              </a:rPr>
              <a:t>What is AI? Learn about artificial intelligence</a:t>
            </a:r>
            <a:r>
              <a:rPr lang="en-US" sz="1200">
                <a:solidFill>
                  <a:schemeClr val="lt1"/>
                </a:solidFill>
                <a:latin typeface="Gill Sans"/>
                <a:ea typeface="Gill Sans"/>
                <a:cs typeface="Gill Sans"/>
                <a:sym typeface="Gill Sans"/>
              </a:rPr>
              <a:t>. Oracle Corporation. https://www.oracle.com/artificial-intelligence/what-is-ai/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9"/>
          <p:cNvSpPr txBox="1">
            <a:spLocks noGrp="1"/>
          </p:cNvSpPr>
          <p:nvPr>
            <p:ph type="title"/>
          </p:nvPr>
        </p:nvSpPr>
        <p:spPr>
          <a:xfrm>
            <a:off x="550863" y="549275"/>
            <a:ext cx="11090274" cy="133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4800"/>
              <a:buFont typeface="Play"/>
              <a:buNone/>
            </a:pPr>
            <a:r>
              <a:rPr lang="en-US"/>
              <a:t>References</a:t>
            </a:r>
            <a:endParaRPr/>
          </a:p>
        </p:txBody>
      </p:sp>
      <p:sp>
        <p:nvSpPr>
          <p:cNvPr id="649" name="Google Shape;649;p39"/>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650" name="Google Shape;650;p39"/>
          <p:cNvSpPr txBox="1"/>
          <p:nvPr/>
        </p:nvSpPr>
        <p:spPr>
          <a:xfrm>
            <a:off x="6248400" y="1600200"/>
            <a:ext cx="5435600" cy="4654356"/>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Turnitin. (n.d.). </a:t>
            </a:r>
            <a:r>
              <a:rPr lang="en-US" sz="1200" i="1">
                <a:solidFill>
                  <a:schemeClr val="lt1"/>
                </a:solidFill>
                <a:latin typeface="Gill Sans"/>
                <a:ea typeface="Gill Sans"/>
                <a:cs typeface="Gill Sans"/>
                <a:sym typeface="Gill Sans"/>
              </a:rPr>
              <a:t>Ethical AI use checklist for students</a:t>
            </a:r>
            <a:r>
              <a:rPr lang="en-US" sz="1200">
                <a:solidFill>
                  <a:schemeClr val="lt1"/>
                </a:solidFill>
                <a:latin typeface="Gill Sans"/>
                <a:ea typeface="Gill Sans"/>
                <a:cs typeface="Gill Sans"/>
                <a:sym typeface="Gill Sans"/>
              </a:rPr>
              <a:t>. https://www.turnitin.com/lessons/academic-integrity-in-the-age-of-ai-ethical-ai-use-checklist-for-students</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Vivek, S. (2023, March 16). </a:t>
            </a:r>
            <a:r>
              <a:rPr lang="en-US" sz="1200" i="1">
                <a:solidFill>
                  <a:schemeClr val="lt1"/>
                </a:solidFill>
                <a:latin typeface="Gill Sans"/>
                <a:ea typeface="Gill Sans"/>
                <a:cs typeface="Gill Sans"/>
                <a:sym typeface="Gill Sans"/>
              </a:rPr>
              <a:t>What is ChatGPT-4? Here’s everything you need to know! </a:t>
            </a:r>
            <a:r>
              <a:rPr lang="en-US" sz="1200">
                <a:solidFill>
                  <a:schemeClr val="lt1"/>
                </a:solidFill>
                <a:latin typeface="Gill Sans"/>
                <a:ea typeface="Gill Sans"/>
                <a:cs typeface="Gill Sans"/>
                <a:sym typeface="Gill Sans"/>
              </a:rPr>
              <a:t>TICE. https://www.tice.news/know-this/chatgpt-4-open-ai-artificial-intelligence-features-limitations</a:t>
            </a:r>
            <a:endParaRPr/>
          </a:p>
        </p:txBody>
      </p:sp>
      <p:sp>
        <p:nvSpPr>
          <p:cNvPr id="651" name="Google Shape;651;p39"/>
          <p:cNvSpPr txBox="1"/>
          <p:nvPr/>
        </p:nvSpPr>
        <p:spPr>
          <a:xfrm>
            <a:off x="812800" y="1600200"/>
            <a:ext cx="5130801" cy="4654356"/>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Pregowska, A., &amp; Osial, M. (2021, August 17). </a:t>
            </a:r>
            <a:r>
              <a:rPr lang="en-US" sz="1200" i="1">
                <a:solidFill>
                  <a:schemeClr val="lt1"/>
                </a:solidFill>
                <a:latin typeface="Gill Sans"/>
                <a:ea typeface="Gill Sans"/>
                <a:cs typeface="Gill Sans"/>
                <a:sym typeface="Gill Sans"/>
              </a:rPr>
              <a:t>What is an artificial neural network and why do we need it?</a:t>
            </a:r>
            <a:r>
              <a:rPr lang="en-US" sz="1200">
                <a:solidFill>
                  <a:schemeClr val="lt1"/>
                </a:solidFill>
                <a:latin typeface="Gill Sans"/>
                <a:ea typeface="Gill Sans"/>
                <a:cs typeface="Gill Sans"/>
                <a:sym typeface="Gill Sans"/>
              </a:rPr>
              <a:t> Frontiers for Young Minds. https://kids.frontiersin.org/articles/10.3389/frym.2021.560631#:~:text=The%20first%20artificial%20neuron%20was,and%20then%20leaves%20the%20perceptron</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Queensland Brain Institute. (n.d.). </a:t>
            </a:r>
            <a:r>
              <a:rPr lang="en-US" sz="1200" i="1">
                <a:solidFill>
                  <a:schemeClr val="lt1"/>
                </a:solidFill>
                <a:latin typeface="Gill Sans"/>
                <a:ea typeface="Gill Sans"/>
                <a:cs typeface="Gill Sans"/>
                <a:sym typeface="Gill Sans"/>
              </a:rPr>
              <a:t>History of artificial intelligence</a:t>
            </a:r>
            <a:r>
              <a:rPr lang="en-US" sz="1200">
                <a:solidFill>
                  <a:schemeClr val="lt1"/>
                </a:solidFill>
                <a:latin typeface="Gill Sans"/>
                <a:ea typeface="Gill Sans"/>
                <a:cs typeface="Gill Sans"/>
                <a:sym typeface="Gill Sans"/>
              </a:rPr>
              <a:t>. The University of Queensland. https://qbi.uq.edu.au/brain/intelligent-machines/history-artificial-intelligence</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sarthakhost2.0. (2023, May 22). </a:t>
            </a:r>
            <a:r>
              <a:rPr lang="en-US" sz="1200" i="1">
                <a:solidFill>
                  <a:schemeClr val="lt1"/>
                </a:solidFill>
                <a:latin typeface="Gill Sans"/>
                <a:ea typeface="Gill Sans"/>
                <a:cs typeface="Gill Sans"/>
                <a:sym typeface="Gill Sans"/>
              </a:rPr>
              <a:t>Chat gpt 4 parameters, how to use GPT 4, chat gpt 4 features, Login and more</a:t>
            </a:r>
            <a:r>
              <a:rPr lang="en-US" sz="1200">
                <a:solidFill>
                  <a:schemeClr val="lt1"/>
                </a:solidFill>
                <a:latin typeface="Gill Sans"/>
                <a:ea typeface="Gill Sans"/>
                <a:cs typeface="Gill Sans"/>
                <a:sym typeface="Gill Sans"/>
              </a:rPr>
              <a:t>. sscnr.net.in. https://sscnr.net.in/chat-gpt-4-parameters/</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The Institute for Learning and Teaching. (2023, February 22). </a:t>
            </a:r>
            <a:r>
              <a:rPr lang="en-US" sz="1200" i="1">
                <a:solidFill>
                  <a:schemeClr val="lt1"/>
                </a:solidFill>
                <a:latin typeface="Gill Sans"/>
                <a:ea typeface="Gill Sans"/>
                <a:cs typeface="Gill Sans"/>
                <a:sym typeface="Gill Sans"/>
              </a:rPr>
              <a:t>What should a syllabus statement on AI look like?</a:t>
            </a:r>
            <a:r>
              <a:rPr lang="en-US" sz="1200">
                <a:solidFill>
                  <a:schemeClr val="lt1"/>
                </a:solidFill>
                <a:latin typeface="Gill Sans"/>
                <a:ea typeface="Gill Sans"/>
                <a:cs typeface="Gill Sans"/>
                <a:sym typeface="Gill Sans"/>
              </a:rPr>
              <a:t> Colorado State University. https://tilt.colostate.edu/what-should-a-syllabus-statement-on-ai-look-like/</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The McGraw Center for Teaching &amp; Learning. (2023, January 25). </a:t>
            </a:r>
            <a:r>
              <a:rPr lang="en-US" sz="1200" i="1">
                <a:solidFill>
                  <a:schemeClr val="lt1"/>
                </a:solidFill>
                <a:latin typeface="Gill Sans"/>
                <a:ea typeface="Gill Sans"/>
                <a:cs typeface="Gill Sans"/>
                <a:sym typeface="Gill Sans"/>
              </a:rPr>
              <a:t>Guidance on AI/ChatGPT</a:t>
            </a:r>
            <a:r>
              <a:rPr lang="en-US" sz="1200">
                <a:solidFill>
                  <a:schemeClr val="lt1"/>
                </a:solidFill>
                <a:latin typeface="Gill Sans"/>
                <a:ea typeface="Gill Sans"/>
                <a:cs typeface="Gill Sans"/>
                <a:sym typeface="Gill Sans"/>
              </a:rPr>
              <a:t>. Princeton University. </a:t>
            </a:r>
            <a:r>
              <a:rPr lang="en-US" sz="1200" u="sng">
                <a:solidFill>
                  <a:schemeClr val="lt1"/>
                </a:solidFill>
                <a:latin typeface="Gill Sans"/>
                <a:ea typeface="Gill Sans"/>
                <a:cs typeface="Gill Sans"/>
                <a:sym typeface="Gill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https://mcgraw.princeton.edu/guidance-aichatgpt</a:t>
            </a:r>
            <a:endParaRPr sz="1200">
              <a:solidFill>
                <a:schemeClr val="lt1"/>
              </a:solidFill>
              <a:latin typeface="Gill Sans"/>
              <a:ea typeface="Gill Sans"/>
              <a:cs typeface="Gill Sans"/>
              <a:sym typeface="Gill Sans"/>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Toh, M. (2023, March 29). </a:t>
            </a:r>
            <a:r>
              <a:rPr lang="en-US" sz="1200" i="1">
                <a:solidFill>
                  <a:schemeClr val="lt1"/>
                </a:solidFill>
                <a:latin typeface="Gill Sans"/>
                <a:ea typeface="Gill Sans"/>
                <a:cs typeface="Gill Sans"/>
                <a:sym typeface="Gill Sans"/>
              </a:rPr>
              <a:t>300 million jobs could be affected by latest wave of AI, says Goldman Sachs</a:t>
            </a:r>
            <a:r>
              <a:rPr lang="en-US" sz="1200">
                <a:solidFill>
                  <a:schemeClr val="lt1"/>
                </a:solidFill>
                <a:latin typeface="Gill Sans"/>
                <a:ea typeface="Gill Sans"/>
                <a:cs typeface="Gill Sans"/>
                <a:sym typeface="Gill Sans"/>
              </a:rPr>
              <a:t>. CNN. https://www.cnn.com/2023/03/29/tech/chatgpt-ai-automation-jobs-impact-intl-hnk/index.html</a:t>
            </a:r>
            <a:endParaRPr/>
          </a:p>
          <a:p>
            <a:pPr marL="0" marR="0" lvl="0" indent="0" algn="l" rtl="0">
              <a:lnSpc>
                <a:spcPct val="107000"/>
              </a:lnSpc>
              <a:spcBef>
                <a:spcPts val="80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Turnitin. (n.d.) </a:t>
            </a:r>
            <a:r>
              <a:rPr lang="en-US" sz="1200" i="1">
                <a:solidFill>
                  <a:schemeClr val="lt1"/>
                </a:solidFill>
                <a:latin typeface="Gill Sans"/>
                <a:ea typeface="Gill Sans"/>
                <a:cs typeface="Gill Sans"/>
                <a:sym typeface="Gill Sans"/>
              </a:rPr>
              <a:t>AI writing detection capabilities – frequently asked questions.</a:t>
            </a:r>
            <a:r>
              <a:rPr lang="en-US" sz="1200">
                <a:solidFill>
                  <a:schemeClr val="lt1"/>
                </a:solidFill>
                <a:latin typeface="Gill Sans"/>
                <a:ea typeface="Gill Sans"/>
                <a:cs typeface="Gill Sans"/>
                <a:sym typeface="Gill Sans"/>
              </a:rPr>
              <a:t> https://www.turnitin.com/products/features/ai-writing-detection/faq</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0"/>
          <p:cNvSpPr txBox="1">
            <a:spLocks noGrp="1"/>
          </p:cNvSpPr>
          <p:nvPr>
            <p:ph type="ctrTitle"/>
          </p:nvPr>
        </p:nvSpPr>
        <p:spPr>
          <a:xfrm>
            <a:off x="550863" y="549275"/>
            <a:ext cx="5437187" cy="298623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800"/>
              <a:buFont typeface="Play"/>
              <a:buNone/>
            </a:pPr>
            <a:r>
              <a:rPr lang="en-US"/>
              <a:t>Thank You</a:t>
            </a:r>
            <a:endParaRPr/>
          </a:p>
        </p:txBody>
      </p:sp>
      <p:sp>
        <p:nvSpPr>
          <p:cNvPr id="658" name="Google Shape;658;p40"/>
          <p:cNvSpPr txBox="1">
            <a:spLocks noGrp="1"/>
          </p:cNvSpPr>
          <p:nvPr>
            <p:ph type="subTitle" idx="1"/>
          </p:nvPr>
        </p:nvSpPr>
        <p:spPr>
          <a:xfrm>
            <a:off x="550863" y="3827610"/>
            <a:ext cx="5437187" cy="2265216"/>
          </a:xfrm>
          <a:prstGeom prst="rect">
            <a:avLst/>
          </a:prstGeom>
          <a:noFill/>
          <a:ln>
            <a:noFill/>
          </a:ln>
        </p:spPr>
        <p:txBody>
          <a:bodyPr spcFirstLastPara="1" wrap="square" lIns="0" tIns="0" rIns="0" bIns="0" anchor="t" anchorCtr="0">
            <a:noAutofit/>
          </a:bodyPr>
          <a:lstStyle/>
          <a:p>
            <a:pPr marL="228600" lvl="0" indent="-228600" algn="l" rtl="0">
              <a:lnSpc>
                <a:spcPct val="100000"/>
              </a:lnSpc>
              <a:spcBef>
                <a:spcPts val="0"/>
              </a:spcBef>
              <a:spcAft>
                <a:spcPts val="0"/>
              </a:spcAft>
              <a:buClr>
                <a:schemeClr val="lt1"/>
              </a:buClr>
              <a:buSzPts val="2400"/>
              <a:buNone/>
            </a:pPr>
            <a:r>
              <a:rPr lang="en-US"/>
              <a:t>Dr. Merilee Madera</a:t>
            </a:r>
            <a:endParaRPr/>
          </a:p>
          <a:p>
            <a:pPr marL="228600" lvl="0" indent="-228600" algn="l" rtl="0">
              <a:lnSpc>
                <a:spcPct val="100000"/>
              </a:lnSpc>
              <a:spcBef>
                <a:spcPts val="1200"/>
              </a:spcBef>
              <a:spcAft>
                <a:spcPts val="0"/>
              </a:spcAft>
              <a:buClr>
                <a:schemeClr val="lt1"/>
              </a:buClr>
              <a:buSzPts val="2400"/>
              <a:buNone/>
            </a:pPr>
            <a:r>
              <a:rPr lang="en-US"/>
              <a:t>merilee.madera@westliberty.edu</a:t>
            </a:r>
            <a:endParaRPr/>
          </a:p>
          <a:p>
            <a:pPr marL="228600" lvl="0" indent="-228600" algn="l" rtl="0">
              <a:lnSpc>
                <a:spcPct val="100000"/>
              </a:lnSpc>
              <a:spcBef>
                <a:spcPts val="1200"/>
              </a:spcBef>
              <a:spcAft>
                <a:spcPts val="0"/>
              </a:spcAft>
              <a:buClr>
                <a:schemeClr val="lt1"/>
              </a:buClr>
              <a:buSzPts val="2400"/>
              <a:buNone/>
            </a:pPr>
            <a:r>
              <a:rPr lang="en-US"/>
              <a:t>(304) 336-8436</a:t>
            </a:r>
            <a:endParaRPr/>
          </a:p>
        </p:txBody>
      </p:sp>
      <p:pic>
        <p:nvPicPr>
          <p:cNvPr id="659" name="Google Shape;659;p40" descr="Data Points Digital background"/>
          <p:cNvPicPr preferRelativeResize="0">
            <a:picLocks noGrp="1"/>
          </p:cNvPicPr>
          <p:nvPr>
            <p:ph type="pic" idx="2"/>
          </p:nvPr>
        </p:nvPicPr>
        <p:blipFill rotWithShape="1">
          <a:blip r:embed="rId3">
            <a:alphaModFix/>
          </a:blip>
          <a:srcRect/>
          <a:stretch/>
        </p:blipFill>
        <p:spPr>
          <a:xfrm>
            <a:off x="6556248" y="548640"/>
            <a:ext cx="5084064" cy="2880360"/>
          </a:xfrm>
          <a:prstGeom prst="rect">
            <a:avLst/>
          </a:prstGeom>
          <a:solidFill>
            <a:schemeClr val="accent5"/>
          </a:solidFill>
          <a:ln>
            <a:noFill/>
          </a:ln>
        </p:spPr>
      </p:pic>
      <p:pic>
        <p:nvPicPr>
          <p:cNvPr id="660" name="Google Shape;660;p40" descr="Data Points Digital background"/>
          <p:cNvPicPr preferRelativeResize="0">
            <a:picLocks noGrp="1"/>
          </p:cNvPicPr>
          <p:nvPr>
            <p:ph type="pic" idx="3"/>
          </p:nvPr>
        </p:nvPicPr>
        <p:blipFill rotWithShape="1">
          <a:blip r:embed="rId4">
            <a:alphaModFix/>
          </a:blip>
          <a:srcRect/>
          <a:stretch/>
        </p:blipFill>
        <p:spPr>
          <a:xfrm>
            <a:off x="6556248" y="3429000"/>
            <a:ext cx="5084064" cy="2880360"/>
          </a:xfrm>
          <a:prstGeom prst="rect">
            <a:avLst/>
          </a:prstGeom>
          <a:solidFill>
            <a:schemeClr val="accent5"/>
          </a:solidFill>
          <a:ln>
            <a:noFill/>
          </a:ln>
        </p:spPr>
      </p:pic>
      <p:sp>
        <p:nvSpPr>
          <p:cNvPr id="661" name="Google Shape;661;p40"/>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Timeline</a:t>
            </a:r>
            <a:endParaRPr sz="1200" baseline="30000"/>
          </a:p>
        </p:txBody>
      </p:sp>
      <p:grpSp>
        <p:nvGrpSpPr>
          <p:cNvPr id="236" name="Google Shape;236;p20"/>
          <p:cNvGrpSpPr/>
          <p:nvPr/>
        </p:nvGrpSpPr>
        <p:grpSpPr>
          <a:xfrm>
            <a:off x="554112" y="2112963"/>
            <a:ext cx="11083776" cy="3979861"/>
            <a:chOff x="3249" y="0"/>
            <a:chExt cx="11083776" cy="3979861"/>
          </a:xfrm>
        </p:grpSpPr>
        <p:sp>
          <p:nvSpPr>
            <p:cNvPr id="237" name="Google Shape;237;p20"/>
            <p:cNvSpPr/>
            <p:nvPr/>
          </p:nvSpPr>
          <p:spPr>
            <a:xfrm rot="-5400000">
              <a:off x="1434223" y="1011950"/>
              <a:ext cx="397986" cy="1955960"/>
            </a:xfrm>
            <a:prstGeom prst="round2SameRect">
              <a:avLst>
                <a:gd name="adj1" fmla="val 16667"/>
                <a:gd name="adj2" fmla="val 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txBox="1"/>
            <p:nvPr/>
          </p:nvSpPr>
          <p:spPr>
            <a:xfrm>
              <a:off x="674664" y="1810365"/>
              <a:ext cx="1936532" cy="359130"/>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Gill Sans"/>
                <a:buNone/>
              </a:pPr>
              <a:r>
                <a:rPr lang="en-US" sz="1800" b="0" i="0" u="none" strike="noStrike" cap="none">
                  <a:solidFill>
                    <a:schemeClr val="lt1"/>
                  </a:solidFill>
                  <a:latin typeface="Gill Sans"/>
                  <a:ea typeface="Gill Sans"/>
                  <a:cs typeface="Gill Sans"/>
                  <a:sym typeface="Gill Sans"/>
                </a:rPr>
                <a:t>Pre-1950</a:t>
              </a:r>
              <a:endParaRPr sz="1800" b="0" i="0" u="none" strike="noStrike" cap="none">
                <a:solidFill>
                  <a:schemeClr val="lt1"/>
                </a:solidFill>
                <a:latin typeface="Gill Sans"/>
                <a:ea typeface="Gill Sans"/>
                <a:cs typeface="Gill Sans"/>
                <a:sym typeface="Gill Sans"/>
              </a:endParaRPr>
            </a:p>
          </p:txBody>
        </p:sp>
        <p:sp>
          <p:nvSpPr>
            <p:cNvPr id="239" name="Google Shape;239;p20"/>
            <p:cNvSpPr/>
            <p:nvPr/>
          </p:nvSpPr>
          <p:spPr>
            <a:xfrm>
              <a:off x="3249" y="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txBox="1"/>
            <p:nvPr/>
          </p:nvSpPr>
          <p:spPr>
            <a:xfrm>
              <a:off x="3249" y="0"/>
              <a:ext cx="3259934" cy="1392951"/>
            </a:xfrm>
            <a:prstGeom prst="rect">
              <a:avLst/>
            </a:prstGeom>
            <a:noFill/>
            <a:ln>
              <a:noFill/>
            </a:ln>
          </p:spPr>
          <p:txBody>
            <a:bodyPr spcFirstLastPara="1" wrap="square" lIns="0" tIns="0" rIns="0" bIns="121900" anchor="b" anchorCtr="1">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1936: Alan Turing proposes that a computing machine would be capable of executing cognitive processes, provided they could be broken down into multiple, individual steps and represented by an algorithm.</a:t>
              </a:r>
              <a:endParaRPr/>
            </a:p>
            <a:p>
              <a:pPr marL="0" marR="0" lvl="0" indent="0" algn="ctr" rtl="0">
                <a:lnSpc>
                  <a:spcPct val="90000"/>
                </a:lnSpc>
                <a:spcBef>
                  <a:spcPts val="560"/>
                </a:spcBef>
                <a:spcAft>
                  <a:spcPts val="0"/>
                </a:spcAft>
                <a:buClr>
                  <a:schemeClr val="lt1"/>
                </a:buClr>
                <a:buSzPts val="800"/>
                <a:buFont typeface="Noto Sans Symbols"/>
                <a:buNone/>
              </a:pPr>
              <a:endParaRPr sz="800" b="0" i="0" u="none" strike="noStrike" cap="none">
                <a:solidFill>
                  <a:schemeClr val="lt1"/>
                </a:solidFill>
                <a:latin typeface="Gill Sans"/>
                <a:ea typeface="Gill Sans"/>
                <a:cs typeface="Gill Sans"/>
                <a:sym typeface="Gill Sans"/>
              </a:endParaRPr>
            </a:p>
            <a:p>
              <a:pPr marL="0" marR="0" lvl="0" indent="0" algn="ctr" rtl="0">
                <a:lnSpc>
                  <a:spcPct val="90000"/>
                </a:lnSpc>
                <a:spcBef>
                  <a:spcPts val="28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1943: Artificial neurons were proposed by Warren McCulloch and Walter Pitts.</a:t>
              </a:r>
              <a:endParaRPr sz="1600" b="0" i="0" u="none" strike="noStrike" cap="none">
                <a:solidFill>
                  <a:schemeClr val="lt1"/>
                </a:solidFill>
                <a:latin typeface="Gill Sans"/>
                <a:ea typeface="Gill Sans"/>
                <a:cs typeface="Gill Sans"/>
                <a:sym typeface="Gill Sans"/>
              </a:endParaRPr>
            </a:p>
          </p:txBody>
        </p:sp>
        <p:cxnSp>
          <p:nvCxnSpPr>
            <p:cNvPr id="241" name="Google Shape;241;p20"/>
            <p:cNvCxnSpPr/>
            <p:nvPr/>
          </p:nvCxnSpPr>
          <p:spPr>
            <a:xfrm>
              <a:off x="1633216" y="1472548"/>
              <a:ext cx="0" cy="318388"/>
            </a:xfrm>
            <a:prstGeom prst="straightConnector1">
              <a:avLst/>
            </a:prstGeom>
            <a:noFill/>
            <a:ln w="9525" cap="flat" cmpd="sng">
              <a:solidFill>
                <a:schemeClr val="accent5"/>
              </a:solidFill>
              <a:prstDash val="dash"/>
              <a:miter lim="800000"/>
              <a:headEnd type="none" w="sm" len="sm"/>
              <a:tailEnd type="none" w="sm" len="sm"/>
            </a:ln>
          </p:spPr>
        </p:cxnSp>
        <p:sp>
          <p:nvSpPr>
            <p:cNvPr id="242" name="Google Shape;242;p20"/>
            <p:cNvSpPr/>
            <p:nvPr/>
          </p:nvSpPr>
          <p:spPr>
            <a:xfrm>
              <a:off x="1593417" y="1392951"/>
              <a:ext cx="79597" cy="79597"/>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2611196" y="1790937"/>
              <a:ext cx="1955960" cy="397986"/>
            </a:xfrm>
            <a:prstGeom prst="rect">
              <a:avLst/>
            </a:prstGeom>
            <a:solidFill>
              <a:srgbClr val="8080AC"/>
            </a:solidFill>
            <a:ln w="12700" cap="flat" cmpd="sng">
              <a:solidFill>
                <a:srgbClr val="8080A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txBox="1"/>
            <p:nvPr/>
          </p:nvSpPr>
          <p:spPr>
            <a:xfrm>
              <a:off x="2611196" y="1790937"/>
              <a:ext cx="1955960" cy="397986"/>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Gill Sans"/>
                <a:buNone/>
              </a:pPr>
              <a:r>
                <a:rPr lang="en-US" sz="1800" b="0" i="0" u="none" strike="noStrike" cap="none">
                  <a:solidFill>
                    <a:schemeClr val="lt1"/>
                  </a:solidFill>
                  <a:latin typeface="Gill Sans"/>
                  <a:ea typeface="Gill Sans"/>
                  <a:cs typeface="Gill Sans"/>
                  <a:sym typeface="Gill Sans"/>
                </a:rPr>
                <a:t>1950</a:t>
              </a:r>
              <a:endParaRPr sz="1800" b="0" i="0" u="none" strike="noStrike" cap="none">
                <a:solidFill>
                  <a:schemeClr val="lt1"/>
                </a:solidFill>
                <a:latin typeface="Gill Sans"/>
                <a:ea typeface="Gill Sans"/>
                <a:cs typeface="Gill Sans"/>
                <a:sym typeface="Gill Sans"/>
              </a:endParaRPr>
            </a:p>
          </p:txBody>
        </p:sp>
        <p:sp>
          <p:nvSpPr>
            <p:cNvPr id="245" name="Google Shape;245;p20"/>
            <p:cNvSpPr/>
            <p:nvPr/>
          </p:nvSpPr>
          <p:spPr>
            <a:xfrm>
              <a:off x="1959209" y="258691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txBox="1"/>
            <p:nvPr/>
          </p:nvSpPr>
          <p:spPr>
            <a:xfrm>
              <a:off x="1959209" y="2586910"/>
              <a:ext cx="3259934" cy="1392951"/>
            </a:xfrm>
            <a:prstGeom prst="rect">
              <a:avLst/>
            </a:prstGeom>
            <a:noFill/>
            <a:ln>
              <a:noFill/>
            </a:ln>
          </p:spPr>
          <p:txBody>
            <a:bodyPr spcFirstLastPara="1" wrap="square" lIns="0" tIns="121900" rIns="0" bIns="0" anchor="t" anchorCtr="1">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Alan Turing published his paper, “Computing Machinery and Intelligence” and introduces the Turing test, which determines a machine's ability to exhibit intelligent behavior equivalent to, or indistinguishable from, that of a human.</a:t>
              </a:r>
              <a:endParaRPr sz="1600" b="0" i="0" u="none" strike="noStrike" cap="none">
                <a:solidFill>
                  <a:schemeClr val="lt1"/>
                </a:solidFill>
                <a:latin typeface="Gill Sans"/>
                <a:ea typeface="Gill Sans"/>
                <a:cs typeface="Gill Sans"/>
                <a:sym typeface="Gill Sans"/>
              </a:endParaRPr>
            </a:p>
          </p:txBody>
        </p:sp>
        <p:cxnSp>
          <p:nvCxnSpPr>
            <p:cNvPr id="247" name="Google Shape;247;p20"/>
            <p:cNvCxnSpPr/>
            <p:nvPr/>
          </p:nvCxnSpPr>
          <p:spPr>
            <a:xfrm>
              <a:off x="3589176" y="2188924"/>
              <a:ext cx="0" cy="318388"/>
            </a:xfrm>
            <a:prstGeom prst="straightConnector1">
              <a:avLst/>
            </a:prstGeom>
            <a:noFill/>
            <a:ln w="9525" cap="flat" cmpd="sng">
              <a:solidFill>
                <a:srgbClr val="8080AC"/>
              </a:solidFill>
              <a:prstDash val="dash"/>
              <a:miter lim="800000"/>
              <a:headEnd type="none" w="sm" len="sm"/>
              <a:tailEnd type="none" w="sm" len="sm"/>
            </a:ln>
          </p:spPr>
        </p:cxnSp>
        <p:sp>
          <p:nvSpPr>
            <p:cNvPr id="248" name="Google Shape;248;p20"/>
            <p:cNvSpPr/>
            <p:nvPr/>
          </p:nvSpPr>
          <p:spPr>
            <a:xfrm>
              <a:off x="3549378" y="2507313"/>
              <a:ext cx="79597" cy="79597"/>
            </a:xfrm>
            <a:prstGeom prst="ellipse">
              <a:avLst/>
            </a:prstGeom>
            <a:solidFill>
              <a:srgbClr val="8080A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4567157" y="1790937"/>
              <a:ext cx="1955960" cy="397986"/>
            </a:xfrm>
            <a:prstGeom prst="rect">
              <a:avLst/>
            </a:prstGeom>
            <a:solidFill>
              <a:srgbClr val="605E99"/>
            </a:solidFill>
            <a:ln w="12700" cap="flat" cmpd="sng">
              <a:solidFill>
                <a:srgbClr val="605E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txBox="1"/>
            <p:nvPr/>
          </p:nvSpPr>
          <p:spPr>
            <a:xfrm>
              <a:off x="4567157" y="1790937"/>
              <a:ext cx="1955960" cy="397986"/>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Gill Sans"/>
                <a:buNone/>
              </a:pPr>
              <a:r>
                <a:rPr lang="en-US" sz="1800" b="0" i="0" u="none" strike="noStrike" cap="none">
                  <a:solidFill>
                    <a:schemeClr val="lt1"/>
                  </a:solidFill>
                  <a:latin typeface="Gill Sans"/>
                  <a:ea typeface="Gill Sans"/>
                  <a:cs typeface="Gill Sans"/>
                  <a:sym typeface="Gill Sans"/>
                </a:rPr>
                <a:t>1956</a:t>
              </a:r>
              <a:endParaRPr sz="1800" b="0" i="0" u="none" strike="noStrike" cap="none">
                <a:solidFill>
                  <a:schemeClr val="lt1"/>
                </a:solidFill>
                <a:latin typeface="Gill Sans"/>
                <a:ea typeface="Gill Sans"/>
                <a:cs typeface="Gill Sans"/>
                <a:sym typeface="Gill Sans"/>
              </a:endParaRPr>
            </a:p>
          </p:txBody>
        </p:sp>
        <p:sp>
          <p:nvSpPr>
            <p:cNvPr id="251" name="Google Shape;251;p20"/>
            <p:cNvSpPr/>
            <p:nvPr/>
          </p:nvSpPr>
          <p:spPr>
            <a:xfrm>
              <a:off x="3915170" y="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txBox="1"/>
            <p:nvPr/>
          </p:nvSpPr>
          <p:spPr>
            <a:xfrm>
              <a:off x="3915170" y="0"/>
              <a:ext cx="3259934" cy="1392951"/>
            </a:xfrm>
            <a:prstGeom prst="rect">
              <a:avLst/>
            </a:prstGeom>
            <a:noFill/>
            <a:ln>
              <a:noFill/>
            </a:ln>
          </p:spPr>
          <p:txBody>
            <a:bodyPr spcFirstLastPara="1" wrap="square" lIns="0" tIns="0" rIns="0" bIns="137150" anchor="b"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John McCarthy coined the term artificial intelligence.</a:t>
              </a:r>
              <a:endParaRPr/>
            </a:p>
            <a:p>
              <a:pPr marL="0" marR="0" lvl="0" indent="0" algn="ctr" rtl="0">
                <a:lnSpc>
                  <a:spcPct val="90000"/>
                </a:lnSpc>
                <a:spcBef>
                  <a:spcPts val="630"/>
                </a:spcBef>
                <a:spcAft>
                  <a:spcPts val="0"/>
                </a:spcAft>
                <a:buClr>
                  <a:schemeClr val="lt1"/>
                </a:buClr>
                <a:buSzPts val="800"/>
                <a:buFont typeface="Noto Sans Symbols"/>
                <a:buNone/>
              </a:pPr>
              <a:endParaRPr sz="800" b="0" i="0" u="none" strike="noStrike" cap="none">
                <a:solidFill>
                  <a:schemeClr val="lt1"/>
                </a:solidFill>
                <a:latin typeface="Gill Sans"/>
                <a:ea typeface="Gill Sans"/>
                <a:cs typeface="Gill Sans"/>
                <a:sym typeface="Gill Sans"/>
              </a:endParaRPr>
            </a:p>
            <a:p>
              <a:pPr marL="0" marR="0" lvl="0" indent="0" algn="ctr" rtl="0">
                <a:lnSpc>
                  <a:spcPct val="90000"/>
                </a:lnSpc>
                <a:spcBef>
                  <a:spcPts val="28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The Logic Theorist was presented at the DSRPAI conference by Herbert Simon, Allen Newell, and John Clifford Shaw.</a:t>
              </a:r>
              <a:endParaRPr sz="1800" b="0" i="0" u="none" strike="noStrike" cap="none">
                <a:solidFill>
                  <a:schemeClr val="lt1"/>
                </a:solidFill>
                <a:latin typeface="Gill Sans"/>
                <a:ea typeface="Gill Sans"/>
                <a:cs typeface="Gill Sans"/>
                <a:sym typeface="Gill Sans"/>
              </a:endParaRPr>
            </a:p>
          </p:txBody>
        </p:sp>
        <p:cxnSp>
          <p:nvCxnSpPr>
            <p:cNvPr id="253" name="Google Shape;253;p20"/>
            <p:cNvCxnSpPr/>
            <p:nvPr/>
          </p:nvCxnSpPr>
          <p:spPr>
            <a:xfrm>
              <a:off x="5545137" y="1472548"/>
              <a:ext cx="0" cy="318388"/>
            </a:xfrm>
            <a:prstGeom prst="straightConnector1">
              <a:avLst/>
            </a:prstGeom>
            <a:noFill/>
            <a:ln w="9525" cap="flat" cmpd="sng">
              <a:solidFill>
                <a:srgbClr val="605E99"/>
              </a:solidFill>
              <a:prstDash val="dash"/>
              <a:miter lim="800000"/>
              <a:headEnd type="none" w="sm" len="sm"/>
              <a:tailEnd type="none" w="sm" len="sm"/>
            </a:ln>
          </p:spPr>
        </p:cxnSp>
        <p:sp>
          <p:nvSpPr>
            <p:cNvPr id="254" name="Google Shape;254;p20"/>
            <p:cNvSpPr/>
            <p:nvPr/>
          </p:nvSpPr>
          <p:spPr>
            <a:xfrm>
              <a:off x="5505338" y="1392951"/>
              <a:ext cx="79597" cy="79597"/>
            </a:xfrm>
            <a:prstGeom prst="ellipse">
              <a:avLst/>
            </a:prstGeom>
            <a:solidFill>
              <a:srgbClr val="605E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a:off x="6523117" y="1790937"/>
              <a:ext cx="1955960" cy="397986"/>
            </a:xfrm>
            <a:prstGeom prst="rect">
              <a:avLst/>
            </a:prstGeom>
            <a:solidFill>
              <a:srgbClr val="4B477A"/>
            </a:solidFill>
            <a:ln w="12700" cap="flat" cmpd="sng">
              <a:solidFill>
                <a:srgbClr val="4B477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txBox="1"/>
            <p:nvPr/>
          </p:nvSpPr>
          <p:spPr>
            <a:xfrm>
              <a:off x="6523117" y="1790937"/>
              <a:ext cx="1955960" cy="397986"/>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1966</a:t>
              </a:r>
              <a:endParaRPr sz="1800" b="0" i="0" u="none" strike="noStrike" cap="none">
                <a:solidFill>
                  <a:schemeClr val="lt1"/>
                </a:solidFill>
                <a:latin typeface="Gill Sans"/>
                <a:ea typeface="Gill Sans"/>
                <a:cs typeface="Gill Sans"/>
                <a:sym typeface="Gill Sans"/>
              </a:endParaRPr>
            </a:p>
          </p:txBody>
        </p:sp>
        <p:sp>
          <p:nvSpPr>
            <p:cNvPr id="257" name="Google Shape;257;p20"/>
            <p:cNvSpPr/>
            <p:nvPr/>
          </p:nvSpPr>
          <p:spPr>
            <a:xfrm>
              <a:off x="5871130" y="258691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txBox="1"/>
            <p:nvPr/>
          </p:nvSpPr>
          <p:spPr>
            <a:xfrm>
              <a:off x="5871130" y="2586910"/>
              <a:ext cx="3259934" cy="1392951"/>
            </a:xfrm>
            <a:prstGeom prst="rect">
              <a:avLst/>
            </a:prstGeom>
            <a:noFill/>
            <a:ln>
              <a:noFill/>
            </a:ln>
          </p:spPr>
          <p:txBody>
            <a:bodyPr spcFirstLastPara="1" wrap="square" lIns="0" tIns="137150" rIns="0" bIns="0" anchor="t"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Joseph Weizenbaum created the first chatbot, ELIZA.</a:t>
              </a:r>
              <a:endParaRPr sz="1800" b="0" i="0" u="none" strike="noStrike" cap="none">
                <a:solidFill>
                  <a:schemeClr val="lt1"/>
                </a:solidFill>
                <a:latin typeface="Gill Sans"/>
                <a:ea typeface="Gill Sans"/>
                <a:cs typeface="Gill Sans"/>
                <a:sym typeface="Gill Sans"/>
              </a:endParaRPr>
            </a:p>
          </p:txBody>
        </p:sp>
        <p:cxnSp>
          <p:nvCxnSpPr>
            <p:cNvPr id="259" name="Google Shape;259;p20"/>
            <p:cNvCxnSpPr/>
            <p:nvPr/>
          </p:nvCxnSpPr>
          <p:spPr>
            <a:xfrm>
              <a:off x="7501098" y="2188924"/>
              <a:ext cx="0" cy="318388"/>
            </a:xfrm>
            <a:prstGeom prst="straightConnector1">
              <a:avLst/>
            </a:prstGeom>
            <a:noFill/>
            <a:ln w="9525" cap="flat" cmpd="sng">
              <a:solidFill>
                <a:srgbClr val="4B477A"/>
              </a:solidFill>
              <a:prstDash val="dash"/>
              <a:miter lim="800000"/>
              <a:headEnd type="none" w="sm" len="sm"/>
              <a:tailEnd type="none" w="sm" len="sm"/>
            </a:ln>
          </p:spPr>
        </p:cxnSp>
        <p:sp>
          <p:nvSpPr>
            <p:cNvPr id="260" name="Google Shape;260;p20"/>
            <p:cNvSpPr/>
            <p:nvPr/>
          </p:nvSpPr>
          <p:spPr>
            <a:xfrm>
              <a:off x="7461299" y="2507313"/>
              <a:ext cx="79597" cy="79597"/>
            </a:xfrm>
            <a:prstGeom prst="ellipse">
              <a:avLst/>
            </a:prstGeom>
            <a:solidFill>
              <a:srgbClr val="4B47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rot="5400000">
              <a:off x="9258065" y="1011950"/>
              <a:ext cx="397986" cy="1955960"/>
            </a:xfrm>
            <a:prstGeom prst="round2SameRect">
              <a:avLst>
                <a:gd name="adj1" fmla="val 16667"/>
                <a:gd name="adj2" fmla="val 0"/>
              </a:avLst>
            </a:prstGeom>
            <a:solidFill>
              <a:srgbClr val="36325A"/>
            </a:solidFill>
            <a:ln w="12700" cap="flat" cmpd="sng">
              <a:solidFill>
                <a:srgbClr val="36325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txBox="1"/>
            <p:nvPr/>
          </p:nvSpPr>
          <p:spPr>
            <a:xfrm>
              <a:off x="8479078" y="1810365"/>
              <a:ext cx="1936532" cy="359130"/>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1970s</a:t>
              </a:r>
              <a:endParaRPr sz="1800" b="0" i="0" u="none" strike="noStrike" cap="none">
                <a:solidFill>
                  <a:schemeClr val="lt1"/>
                </a:solidFill>
                <a:latin typeface="Gill Sans"/>
                <a:ea typeface="Gill Sans"/>
                <a:cs typeface="Gill Sans"/>
                <a:sym typeface="Gill Sans"/>
              </a:endParaRPr>
            </a:p>
          </p:txBody>
        </p:sp>
        <p:sp>
          <p:nvSpPr>
            <p:cNvPr id="263" name="Google Shape;263;p20"/>
            <p:cNvSpPr/>
            <p:nvPr/>
          </p:nvSpPr>
          <p:spPr>
            <a:xfrm>
              <a:off x="7827091" y="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0"/>
            <p:cNvSpPr txBox="1"/>
            <p:nvPr/>
          </p:nvSpPr>
          <p:spPr>
            <a:xfrm>
              <a:off x="7827091" y="0"/>
              <a:ext cx="3259934" cy="1392951"/>
            </a:xfrm>
            <a:prstGeom prst="rect">
              <a:avLst/>
            </a:prstGeom>
            <a:noFill/>
            <a:ln>
              <a:noFill/>
            </a:ln>
          </p:spPr>
          <p:txBody>
            <a:bodyPr spcFirstLastPara="1" wrap="square" lIns="0" tIns="0" rIns="0" bIns="137150" anchor="b"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Progress on AI stalled because computers didn’t have enough computational power, databases weren’t large enough, and there was a lack of research funds.</a:t>
              </a:r>
              <a:endParaRPr sz="1800" b="0" i="0" u="none" strike="noStrike" cap="none">
                <a:solidFill>
                  <a:schemeClr val="lt1"/>
                </a:solidFill>
                <a:latin typeface="Gill Sans"/>
                <a:ea typeface="Gill Sans"/>
                <a:cs typeface="Gill Sans"/>
                <a:sym typeface="Gill Sans"/>
              </a:endParaRPr>
            </a:p>
          </p:txBody>
        </p:sp>
        <p:cxnSp>
          <p:nvCxnSpPr>
            <p:cNvPr id="265" name="Google Shape;265;p20"/>
            <p:cNvCxnSpPr/>
            <p:nvPr/>
          </p:nvCxnSpPr>
          <p:spPr>
            <a:xfrm>
              <a:off x="9457058" y="1472548"/>
              <a:ext cx="0" cy="318388"/>
            </a:xfrm>
            <a:prstGeom prst="straightConnector1">
              <a:avLst/>
            </a:prstGeom>
            <a:noFill/>
            <a:ln w="9525" cap="flat" cmpd="sng">
              <a:solidFill>
                <a:srgbClr val="36325A"/>
              </a:solidFill>
              <a:prstDash val="dash"/>
              <a:miter lim="800000"/>
              <a:headEnd type="none" w="sm" len="sm"/>
              <a:tailEnd type="none" w="sm" len="sm"/>
            </a:ln>
          </p:spPr>
        </p:cxnSp>
        <p:sp>
          <p:nvSpPr>
            <p:cNvPr id="266" name="Google Shape;266;p20"/>
            <p:cNvSpPr/>
            <p:nvPr/>
          </p:nvSpPr>
          <p:spPr>
            <a:xfrm>
              <a:off x="9417260" y="1392951"/>
              <a:ext cx="79597" cy="79597"/>
            </a:xfrm>
            <a:prstGeom prst="ellipse">
              <a:avLst/>
            </a:prstGeom>
            <a:solidFill>
              <a:srgbClr val="36325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0"/>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68" name="Google Shape;268;p20"/>
          <p:cNvSpPr txBox="1">
            <a:spLocks noGrp="1"/>
          </p:cNvSpPr>
          <p:nvPr>
            <p:ph type="ftr" idx="11"/>
          </p:nvPr>
        </p:nvSpPr>
        <p:spPr>
          <a:xfrm>
            <a:off x="5943729" y="248402"/>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a:solidFill>
                  <a:schemeClr val="lt1"/>
                </a:solidFill>
              </a:rPr>
              <a:t>(Anyoha, 2017; Javatpoint Services, n.d.; Pregowska &amp; Osial, 2021; Queensland Brain Institute, 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a:spLocks noGrp="1"/>
          </p:cNvSpPr>
          <p:nvPr>
            <p:ph type="title"/>
          </p:nvPr>
        </p:nvSpPr>
        <p:spPr>
          <a:xfrm>
            <a:off x="550862" y="549275"/>
            <a:ext cx="11091600"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lay"/>
              <a:buNone/>
            </a:pPr>
            <a:r>
              <a:rPr lang="en-US"/>
              <a:t>Timeline</a:t>
            </a:r>
            <a:endParaRPr/>
          </a:p>
        </p:txBody>
      </p:sp>
      <p:grpSp>
        <p:nvGrpSpPr>
          <p:cNvPr id="275" name="Google Shape;275;p21"/>
          <p:cNvGrpSpPr/>
          <p:nvPr/>
        </p:nvGrpSpPr>
        <p:grpSpPr>
          <a:xfrm>
            <a:off x="554112" y="2112963"/>
            <a:ext cx="11083776" cy="3979861"/>
            <a:chOff x="3249" y="0"/>
            <a:chExt cx="11083776" cy="3979861"/>
          </a:xfrm>
        </p:grpSpPr>
        <p:sp>
          <p:nvSpPr>
            <p:cNvPr id="276" name="Google Shape;276;p21"/>
            <p:cNvSpPr/>
            <p:nvPr/>
          </p:nvSpPr>
          <p:spPr>
            <a:xfrm rot="-5400000">
              <a:off x="1434223" y="1011950"/>
              <a:ext cx="397986" cy="1955960"/>
            </a:xfrm>
            <a:prstGeom prst="round2SameRect">
              <a:avLst>
                <a:gd name="adj1" fmla="val 16667"/>
                <a:gd name="adj2" fmla="val 0"/>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txBox="1"/>
            <p:nvPr/>
          </p:nvSpPr>
          <p:spPr>
            <a:xfrm>
              <a:off x="674664" y="1810365"/>
              <a:ext cx="1936532" cy="359130"/>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Gill Sans"/>
                <a:buNone/>
              </a:pPr>
              <a:r>
                <a:rPr lang="en-US" sz="1800" b="0" i="0" u="none" strike="noStrike" cap="none">
                  <a:solidFill>
                    <a:schemeClr val="lt1"/>
                  </a:solidFill>
                  <a:latin typeface="Gill Sans"/>
                  <a:ea typeface="Gill Sans"/>
                  <a:cs typeface="Gill Sans"/>
                  <a:sym typeface="Gill Sans"/>
                </a:rPr>
                <a:t>1980s</a:t>
              </a:r>
              <a:endParaRPr/>
            </a:p>
          </p:txBody>
        </p:sp>
        <p:sp>
          <p:nvSpPr>
            <p:cNvPr id="278" name="Google Shape;278;p21"/>
            <p:cNvSpPr/>
            <p:nvPr/>
          </p:nvSpPr>
          <p:spPr>
            <a:xfrm>
              <a:off x="3249" y="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1"/>
            <p:cNvSpPr txBox="1"/>
            <p:nvPr/>
          </p:nvSpPr>
          <p:spPr>
            <a:xfrm>
              <a:off x="3249" y="0"/>
              <a:ext cx="3259934" cy="1392951"/>
            </a:xfrm>
            <a:prstGeom prst="rect">
              <a:avLst/>
            </a:prstGeom>
            <a:noFill/>
            <a:ln>
              <a:noFill/>
            </a:ln>
          </p:spPr>
          <p:txBody>
            <a:bodyPr spcFirstLastPara="1" wrap="square" lIns="0" tIns="0" rIns="0" bIns="137150" anchor="b"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Field reinvigorated with the introduction of expert systems and financial investments such as Japan’s Fifth Generation Computer Project.</a:t>
              </a:r>
              <a:endParaRPr sz="1800" b="0" i="1" u="none" strike="noStrike" cap="none">
                <a:solidFill>
                  <a:schemeClr val="lt1"/>
                </a:solidFill>
                <a:latin typeface="Gill Sans"/>
                <a:ea typeface="Gill Sans"/>
                <a:cs typeface="Gill Sans"/>
                <a:sym typeface="Gill Sans"/>
              </a:endParaRPr>
            </a:p>
          </p:txBody>
        </p:sp>
        <p:cxnSp>
          <p:nvCxnSpPr>
            <p:cNvPr id="280" name="Google Shape;280;p21"/>
            <p:cNvCxnSpPr/>
            <p:nvPr/>
          </p:nvCxnSpPr>
          <p:spPr>
            <a:xfrm>
              <a:off x="1633216" y="1472548"/>
              <a:ext cx="0" cy="318388"/>
            </a:xfrm>
            <a:prstGeom prst="straightConnector1">
              <a:avLst/>
            </a:prstGeom>
            <a:noFill/>
            <a:ln w="9525" cap="flat" cmpd="sng">
              <a:solidFill>
                <a:schemeClr val="accent5"/>
              </a:solidFill>
              <a:prstDash val="dash"/>
              <a:miter lim="800000"/>
              <a:headEnd type="none" w="sm" len="sm"/>
              <a:tailEnd type="none" w="sm" len="sm"/>
            </a:ln>
          </p:spPr>
        </p:cxnSp>
        <p:sp>
          <p:nvSpPr>
            <p:cNvPr id="281" name="Google Shape;281;p21"/>
            <p:cNvSpPr/>
            <p:nvPr/>
          </p:nvSpPr>
          <p:spPr>
            <a:xfrm>
              <a:off x="1593417" y="1392951"/>
              <a:ext cx="79597" cy="79597"/>
            </a:xfrm>
            <a:prstGeom prst="ellipse">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1"/>
            <p:cNvSpPr/>
            <p:nvPr/>
          </p:nvSpPr>
          <p:spPr>
            <a:xfrm>
              <a:off x="2611196" y="1790937"/>
              <a:ext cx="1955960" cy="397986"/>
            </a:xfrm>
            <a:prstGeom prst="rect">
              <a:avLst/>
            </a:prstGeom>
            <a:solidFill>
              <a:srgbClr val="8080AC"/>
            </a:solidFill>
            <a:ln w="12700" cap="flat" cmpd="sng">
              <a:solidFill>
                <a:srgbClr val="8080A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1"/>
            <p:cNvSpPr txBox="1"/>
            <p:nvPr/>
          </p:nvSpPr>
          <p:spPr>
            <a:xfrm>
              <a:off x="2611196" y="1790937"/>
              <a:ext cx="1955960" cy="397986"/>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Gill Sans"/>
                <a:buNone/>
              </a:pPr>
              <a:r>
                <a:rPr lang="en-US" sz="1800" b="0" i="0" u="none" strike="noStrike" cap="none">
                  <a:solidFill>
                    <a:schemeClr val="lt1"/>
                  </a:solidFill>
                  <a:latin typeface="Gill Sans"/>
                  <a:ea typeface="Gill Sans"/>
                  <a:cs typeface="Gill Sans"/>
                  <a:sym typeface="Gill Sans"/>
                </a:rPr>
                <a:t>1990s</a:t>
              </a:r>
              <a:endParaRPr/>
            </a:p>
          </p:txBody>
        </p:sp>
        <p:sp>
          <p:nvSpPr>
            <p:cNvPr id="284" name="Google Shape;284;p21"/>
            <p:cNvSpPr/>
            <p:nvPr/>
          </p:nvSpPr>
          <p:spPr>
            <a:xfrm>
              <a:off x="1959209" y="258691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txBox="1"/>
            <p:nvPr/>
          </p:nvSpPr>
          <p:spPr>
            <a:xfrm>
              <a:off x="1959209" y="2586910"/>
              <a:ext cx="3259934" cy="1392951"/>
            </a:xfrm>
            <a:prstGeom prst="rect">
              <a:avLst/>
            </a:prstGeom>
            <a:noFill/>
            <a:ln>
              <a:noFill/>
            </a:ln>
          </p:spPr>
          <p:txBody>
            <a:bodyPr spcFirstLastPara="1" wrap="square" lIns="0" tIns="137150" rIns="0" bIns="0" anchor="t"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1997: IBM’s </a:t>
              </a:r>
              <a:r>
                <a:rPr lang="en-US" sz="1800" b="0" i="1" u="none" strike="noStrike" cap="none">
                  <a:solidFill>
                    <a:schemeClr val="lt1"/>
                  </a:solidFill>
                  <a:latin typeface="Gill Sans"/>
                  <a:ea typeface="Gill Sans"/>
                  <a:cs typeface="Gill Sans"/>
                  <a:sym typeface="Gill Sans"/>
                </a:rPr>
                <a:t>Deep Blue </a:t>
              </a:r>
              <a:r>
                <a:rPr lang="en-US" sz="1800" b="0" i="0" u="none" strike="noStrike" cap="none">
                  <a:solidFill>
                    <a:schemeClr val="lt1"/>
                  </a:solidFill>
                  <a:latin typeface="Gill Sans"/>
                  <a:ea typeface="Gill Sans"/>
                  <a:cs typeface="Gill Sans"/>
                  <a:sym typeface="Gill Sans"/>
                </a:rPr>
                <a:t>defeated Gary Kasparov and Dragon Systems introduces </a:t>
              </a:r>
              <a:r>
                <a:rPr lang="en-US" sz="1800" b="0" i="1" u="none" strike="noStrike" cap="none">
                  <a:solidFill>
                    <a:schemeClr val="lt1"/>
                  </a:solidFill>
                  <a:latin typeface="Gill Sans"/>
                  <a:ea typeface="Gill Sans"/>
                  <a:cs typeface="Gill Sans"/>
                  <a:sym typeface="Gill Sans"/>
                </a:rPr>
                <a:t>Naturally Speaking 1.0 </a:t>
              </a:r>
              <a:r>
                <a:rPr lang="en-US" sz="1800" b="0" i="0" u="none" strike="noStrike" cap="none">
                  <a:solidFill>
                    <a:schemeClr val="lt1"/>
                  </a:solidFill>
                  <a:latin typeface="Gill Sans"/>
                  <a:ea typeface="Gill Sans"/>
                  <a:cs typeface="Gill Sans"/>
                  <a:sym typeface="Gill Sans"/>
                </a:rPr>
                <a:t>voice recognition software.</a:t>
              </a:r>
              <a:endParaRPr/>
            </a:p>
          </p:txBody>
        </p:sp>
        <p:cxnSp>
          <p:nvCxnSpPr>
            <p:cNvPr id="286" name="Google Shape;286;p21"/>
            <p:cNvCxnSpPr/>
            <p:nvPr/>
          </p:nvCxnSpPr>
          <p:spPr>
            <a:xfrm>
              <a:off x="3589176" y="2188924"/>
              <a:ext cx="0" cy="318388"/>
            </a:xfrm>
            <a:prstGeom prst="straightConnector1">
              <a:avLst/>
            </a:prstGeom>
            <a:noFill/>
            <a:ln w="9525" cap="flat" cmpd="sng">
              <a:solidFill>
                <a:srgbClr val="8080AC"/>
              </a:solidFill>
              <a:prstDash val="dash"/>
              <a:miter lim="800000"/>
              <a:headEnd type="none" w="sm" len="sm"/>
              <a:tailEnd type="none" w="sm" len="sm"/>
            </a:ln>
          </p:spPr>
        </p:cxnSp>
        <p:sp>
          <p:nvSpPr>
            <p:cNvPr id="287" name="Google Shape;287;p21"/>
            <p:cNvSpPr/>
            <p:nvPr/>
          </p:nvSpPr>
          <p:spPr>
            <a:xfrm>
              <a:off x="3549378" y="2507313"/>
              <a:ext cx="79597" cy="79597"/>
            </a:xfrm>
            <a:prstGeom prst="ellipse">
              <a:avLst/>
            </a:prstGeom>
            <a:solidFill>
              <a:srgbClr val="8080A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1"/>
            <p:cNvSpPr/>
            <p:nvPr/>
          </p:nvSpPr>
          <p:spPr>
            <a:xfrm>
              <a:off x="4567157" y="1790937"/>
              <a:ext cx="1955960" cy="397986"/>
            </a:xfrm>
            <a:prstGeom prst="rect">
              <a:avLst/>
            </a:prstGeom>
            <a:solidFill>
              <a:srgbClr val="605E99"/>
            </a:solidFill>
            <a:ln w="12700" cap="flat" cmpd="sng">
              <a:solidFill>
                <a:srgbClr val="605E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1"/>
            <p:cNvSpPr txBox="1"/>
            <p:nvPr/>
          </p:nvSpPr>
          <p:spPr>
            <a:xfrm>
              <a:off x="4567157" y="1790937"/>
              <a:ext cx="1955960" cy="397986"/>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Gill Sans"/>
                <a:buNone/>
              </a:pPr>
              <a:r>
                <a:rPr lang="en-US" sz="1800" b="0" i="0" u="none" strike="noStrike" cap="none">
                  <a:solidFill>
                    <a:schemeClr val="lt1"/>
                  </a:solidFill>
                  <a:latin typeface="Gill Sans"/>
                  <a:ea typeface="Gill Sans"/>
                  <a:cs typeface="Gill Sans"/>
                  <a:sym typeface="Gill Sans"/>
                </a:rPr>
                <a:t>2000s</a:t>
              </a:r>
              <a:endParaRPr/>
            </a:p>
          </p:txBody>
        </p:sp>
        <p:sp>
          <p:nvSpPr>
            <p:cNvPr id="290" name="Google Shape;290;p21"/>
            <p:cNvSpPr/>
            <p:nvPr/>
          </p:nvSpPr>
          <p:spPr>
            <a:xfrm>
              <a:off x="3915170" y="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1"/>
            <p:cNvSpPr txBox="1"/>
            <p:nvPr/>
          </p:nvSpPr>
          <p:spPr>
            <a:xfrm>
              <a:off x="3915170" y="0"/>
              <a:ext cx="3259934" cy="1392951"/>
            </a:xfrm>
            <a:prstGeom prst="rect">
              <a:avLst/>
            </a:prstGeom>
            <a:noFill/>
            <a:ln>
              <a:noFill/>
            </a:ln>
          </p:spPr>
          <p:txBody>
            <a:bodyPr spcFirstLastPara="1" wrap="square" lIns="0" tIns="0" rIns="0" bIns="121900" anchor="b" anchorCtr="1">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2002: Roomba introduces AI to the home. </a:t>
              </a:r>
              <a:endParaRPr/>
            </a:p>
            <a:p>
              <a:pPr marL="0" marR="0" lvl="0" indent="0" algn="ctr" rtl="0">
                <a:lnSpc>
                  <a:spcPct val="90000"/>
                </a:lnSpc>
                <a:spcBef>
                  <a:spcPts val="56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2006: Amazon starts its cloud computing service.</a:t>
              </a:r>
              <a:endParaRPr/>
            </a:p>
            <a:p>
              <a:pPr marL="0" marR="0" lvl="0" indent="0" algn="ctr" rtl="0">
                <a:lnSpc>
                  <a:spcPct val="90000"/>
                </a:lnSpc>
                <a:spcBef>
                  <a:spcPts val="56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2007: Apple launches the iPhone.</a:t>
              </a:r>
              <a:endParaRPr/>
            </a:p>
            <a:p>
              <a:pPr marL="0" marR="0" lvl="0" indent="0" algn="ctr" rtl="0">
                <a:lnSpc>
                  <a:spcPct val="90000"/>
                </a:lnSpc>
                <a:spcBef>
                  <a:spcPts val="56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2009: Google builds the first self-driving car to handle urban conditions.</a:t>
              </a:r>
              <a:endParaRPr/>
            </a:p>
          </p:txBody>
        </p:sp>
        <p:cxnSp>
          <p:nvCxnSpPr>
            <p:cNvPr id="292" name="Google Shape;292;p21"/>
            <p:cNvCxnSpPr/>
            <p:nvPr/>
          </p:nvCxnSpPr>
          <p:spPr>
            <a:xfrm>
              <a:off x="5545137" y="1472548"/>
              <a:ext cx="0" cy="318388"/>
            </a:xfrm>
            <a:prstGeom prst="straightConnector1">
              <a:avLst/>
            </a:prstGeom>
            <a:noFill/>
            <a:ln w="9525" cap="flat" cmpd="sng">
              <a:solidFill>
                <a:srgbClr val="605E99"/>
              </a:solidFill>
              <a:prstDash val="dash"/>
              <a:miter lim="800000"/>
              <a:headEnd type="none" w="sm" len="sm"/>
              <a:tailEnd type="none" w="sm" len="sm"/>
            </a:ln>
          </p:spPr>
        </p:cxnSp>
        <p:sp>
          <p:nvSpPr>
            <p:cNvPr id="293" name="Google Shape;293;p21"/>
            <p:cNvSpPr/>
            <p:nvPr/>
          </p:nvSpPr>
          <p:spPr>
            <a:xfrm>
              <a:off x="5505338" y="1392951"/>
              <a:ext cx="79597" cy="79597"/>
            </a:xfrm>
            <a:prstGeom prst="ellipse">
              <a:avLst/>
            </a:prstGeom>
            <a:solidFill>
              <a:srgbClr val="605E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a:off x="6523117" y="1790937"/>
              <a:ext cx="1955960" cy="397986"/>
            </a:xfrm>
            <a:prstGeom prst="rect">
              <a:avLst/>
            </a:prstGeom>
            <a:solidFill>
              <a:srgbClr val="4B477A"/>
            </a:solidFill>
            <a:ln w="12700" cap="flat" cmpd="sng">
              <a:solidFill>
                <a:srgbClr val="4B477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1"/>
            <p:cNvSpPr txBox="1"/>
            <p:nvPr/>
          </p:nvSpPr>
          <p:spPr>
            <a:xfrm>
              <a:off x="6523117" y="1790937"/>
              <a:ext cx="1955960" cy="397986"/>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2010s</a:t>
              </a:r>
              <a:endParaRPr/>
            </a:p>
          </p:txBody>
        </p:sp>
        <p:sp>
          <p:nvSpPr>
            <p:cNvPr id="296" name="Google Shape;296;p21"/>
            <p:cNvSpPr/>
            <p:nvPr/>
          </p:nvSpPr>
          <p:spPr>
            <a:xfrm>
              <a:off x="5871130" y="258691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1"/>
            <p:cNvSpPr txBox="1"/>
            <p:nvPr/>
          </p:nvSpPr>
          <p:spPr>
            <a:xfrm>
              <a:off x="5871130" y="2586910"/>
              <a:ext cx="3259934" cy="1392951"/>
            </a:xfrm>
            <a:prstGeom prst="rect">
              <a:avLst/>
            </a:prstGeom>
            <a:noFill/>
            <a:ln>
              <a:noFill/>
            </a:ln>
          </p:spPr>
          <p:txBody>
            <a:bodyPr spcFirstLastPara="1" wrap="square" lIns="0" tIns="121900" rIns="0" bIns="0" anchor="t" anchorCtr="1">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2011-2014: Virtual assistants (Siri, Alexa, Google Now, Cortana) are introduced.</a:t>
              </a:r>
              <a:endParaRPr/>
            </a:p>
            <a:p>
              <a:pPr marL="0" marR="0" lvl="0" indent="0" algn="ctr" rtl="0">
                <a:lnSpc>
                  <a:spcPct val="90000"/>
                </a:lnSpc>
                <a:spcBef>
                  <a:spcPts val="56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2011: Watson wins Jeopardy.</a:t>
              </a:r>
              <a:endParaRPr/>
            </a:p>
            <a:p>
              <a:pPr marL="0" marR="0" lvl="0" indent="0" algn="ctr" rtl="0">
                <a:lnSpc>
                  <a:spcPct val="90000"/>
                </a:lnSpc>
                <a:spcBef>
                  <a:spcPts val="560"/>
                </a:spcBef>
                <a:spcAft>
                  <a:spcPts val="0"/>
                </a:spcAft>
                <a:buClr>
                  <a:schemeClr val="lt1"/>
                </a:buClr>
                <a:buSzPts val="1600"/>
                <a:buFont typeface="Noto Sans Symbols"/>
                <a:buNone/>
              </a:pPr>
              <a:r>
                <a:rPr lang="en-US" sz="1600" b="0" i="0" u="none" strike="noStrike" cap="none">
                  <a:solidFill>
                    <a:schemeClr val="lt1"/>
                  </a:solidFill>
                  <a:latin typeface="Gill Sans"/>
                  <a:ea typeface="Gill Sans"/>
                  <a:cs typeface="Gill Sans"/>
                  <a:sym typeface="Gill Sans"/>
                </a:rPr>
                <a:t>2014: Chatbot Eugene Goostman wins a Turing test</a:t>
              </a:r>
              <a:endParaRPr/>
            </a:p>
          </p:txBody>
        </p:sp>
        <p:cxnSp>
          <p:nvCxnSpPr>
            <p:cNvPr id="298" name="Google Shape;298;p21"/>
            <p:cNvCxnSpPr/>
            <p:nvPr/>
          </p:nvCxnSpPr>
          <p:spPr>
            <a:xfrm>
              <a:off x="7501098" y="2188924"/>
              <a:ext cx="0" cy="318388"/>
            </a:xfrm>
            <a:prstGeom prst="straightConnector1">
              <a:avLst/>
            </a:prstGeom>
            <a:noFill/>
            <a:ln w="9525" cap="flat" cmpd="sng">
              <a:solidFill>
                <a:srgbClr val="4B477A"/>
              </a:solidFill>
              <a:prstDash val="dash"/>
              <a:miter lim="800000"/>
              <a:headEnd type="none" w="sm" len="sm"/>
              <a:tailEnd type="none" w="sm" len="sm"/>
            </a:ln>
          </p:spPr>
        </p:cxnSp>
        <p:sp>
          <p:nvSpPr>
            <p:cNvPr id="299" name="Google Shape;299;p21"/>
            <p:cNvSpPr/>
            <p:nvPr/>
          </p:nvSpPr>
          <p:spPr>
            <a:xfrm>
              <a:off x="7461299" y="2507313"/>
              <a:ext cx="79597" cy="79597"/>
            </a:xfrm>
            <a:prstGeom prst="ellipse">
              <a:avLst/>
            </a:prstGeom>
            <a:solidFill>
              <a:srgbClr val="4B47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p:nvPr/>
          </p:nvSpPr>
          <p:spPr>
            <a:xfrm rot="5400000">
              <a:off x="9258065" y="1011950"/>
              <a:ext cx="397986" cy="1955960"/>
            </a:xfrm>
            <a:prstGeom prst="round2SameRect">
              <a:avLst>
                <a:gd name="adj1" fmla="val 16667"/>
                <a:gd name="adj2" fmla="val 0"/>
              </a:avLst>
            </a:prstGeom>
            <a:solidFill>
              <a:srgbClr val="36325A"/>
            </a:solidFill>
            <a:ln w="12700" cap="flat" cmpd="sng">
              <a:solidFill>
                <a:srgbClr val="36325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1"/>
            <p:cNvSpPr txBox="1"/>
            <p:nvPr/>
          </p:nvSpPr>
          <p:spPr>
            <a:xfrm>
              <a:off x="8479078" y="1810365"/>
              <a:ext cx="1936532" cy="359130"/>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2020s</a:t>
              </a:r>
              <a:endParaRPr/>
            </a:p>
          </p:txBody>
        </p:sp>
        <p:sp>
          <p:nvSpPr>
            <p:cNvPr id="302" name="Google Shape;302;p21"/>
            <p:cNvSpPr/>
            <p:nvPr/>
          </p:nvSpPr>
          <p:spPr>
            <a:xfrm>
              <a:off x="7827091" y="0"/>
              <a:ext cx="3259934" cy="13929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1"/>
            <p:cNvSpPr txBox="1"/>
            <p:nvPr/>
          </p:nvSpPr>
          <p:spPr>
            <a:xfrm>
              <a:off x="7827091" y="0"/>
              <a:ext cx="3259934" cy="1392951"/>
            </a:xfrm>
            <a:prstGeom prst="rect">
              <a:avLst/>
            </a:prstGeom>
            <a:noFill/>
            <a:ln>
              <a:noFill/>
            </a:ln>
          </p:spPr>
          <p:txBody>
            <a:bodyPr spcFirstLastPara="1" wrap="square" lIns="0" tIns="0" rIns="0" bIns="137150" anchor="b" anchorCtr="1">
              <a:noAutofit/>
            </a:bodyPr>
            <a:lstStyle/>
            <a:p>
              <a:pPr marL="0" marR="0" lvl="0" indent="0" algn="ctr" rtl="0">
                <a:lnSpc>
                  <a:spcPct val="90000"/>
                </a:lnSpc>
                <a:spcBef>
                  <a:spcPts val="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2022: ChatGPT introduced.</a:t>
              </a:r>
              <a:endParaRPr/>
            </a:p>
            <a:p>
              <a:pPr marL="0" marR="0" lvl="0" indent="0" algn="ctr" rtl="0">
                <a:lnSpc>
                  <a:spcPct val="90000"/>
                </a:lnSpc>
                <a:spcBef>
                  <a:spcPts val="630"/>
                </a:spcBef>
                <a:spcAft>
                  <a:spcPts val="0"/>
                </a:spcAft>
                <a:buClr>
                  <a:schemeClr val="lt1"/>
                </a:buClr>
                <a:buSzPts val="1800"/>
                <a:buFont typeface="Noto Sans Symbols"/>
                <a:buNone/>
              </a:pPr>
              <a:r>
                <a:rPr lang="en-US" sz="1800" b="0" i="0" u="none" strike="noStrike" cap="none">
                  <a:solidFill>
                    <a:schemeClr val="lt1"/>
                  </a:solidFill>
                  <a:latin typeface="Gill Sans"/>
                  <a:ea typeface="Gill Sans"/>
                  <a:cs typeface="Gill Sans"/>
                  <a:sym typeface="Gill Sans"/>
                </a:rPr>
                <a:t>The global chatbot market has an estimated value of $6.92 billion in 2023.</a:t>
              </a:r>
              <a:endParaRPr sz="1800" b="0" i="0" u="none" strike="noStrike" cap="none">
                <a:solidFill>
                  <a:schemeClr val="lt1"/>
                </a:solidFill>
                <a:latin typeface="Gill Sans"/>
                <a:ea typeface="Gill Sans"/>
                <a:cs typeface="Gill Sans"/>
                <a:sym typeface="Gill Sans"/>
              </a:endParaRPr>
            </a:p>
          </p:txBody>
        </p:sp>
        <p:cxnSp>
          <p:nvCxnSpPr>
            <p:cNvPr id="304" name="Google Shape;304;p21"/>
            <p:cNvCxnSpPr/>
            <p:nvPr/>
          </p:nvCxnSpPr>
          <p:spPr>
            <a:xfrm>
              <a:off x="9457058" y="1472548"/>
              <a:ext cx="0" cy="318388"/>
            </a:xfrm>
            <a:prstGeom prst="straightConnector1">
              <a:avLst/>
            </a:prstGeom>
            <a:noFill/>
            <a:ln w="9525" cap="flat" cmpd="sng">
              <a:solidFill>
                <a:srgbClr val="36325A"/>
              </a:solidFill>
              <a:prstDash val="dash"/>
              <a:miter lim="800000"/>
              <a:headEnd type="none" w="sm" len="sm"/>
              <a:tailEnd type="none" w="sm" len="sm"/>
            </a:ln>
          </p:spPr>
        </p:cxnSp>
        <p:sp>
          <p:nvSpPr>
            <p:cNvPr id="305" name="Google Shape;305;p21"/>
            <p:cNvSpPr/>
            <p:nvPr/>
          </p:nvSpPr>
          <p:spPr>
            <a:xfrm>
              <a:off x="9417260" y="1392951"/>
              <a:ext cx="79597" cy="79597"/>
            </a:xfrm>
            <a:prstGeom prst="ellipse">
              <a:avLst/>
            </a:prstGeom>
            <a:solidFill>
              <a:srgbClr val="36325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21"/>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307" name="Google Shape;307;p21"/>
          <p:cNvPicPr preferRelativeResize="0"/>
          <p:nvPr/>
        </p:nvPicPr>
        <p:blipFill rotWithShape="1">
          <a:blip r:embed="rId3">
            <a:alphaModFix/>
          </a:blip>
          <a:srcRect/>
          <a:stretch/>
        </p:blipFill>
        <p:spPr>
          <a:xfrm>
            <a:off x="5853870" y="189855"/>
            <a:ext cx="6474513" cy="3231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2"/>
        <p:cNvGrpSpPr/>
        <p:nvPr/>
      </p:nvGrpSpPr>
      <p:grpSpPr>
        <a:xfrm>
          <a:off x="0" y="0"/>
          <a:ext cx="0" cy="0"/>
          <a:chOff x="0" y="0"/>
          <a:chExt cx="0" cy="0"/>
        </a:xfrm>
      </p:grpSpPr>
      <p:grpSp>
        <p:nvGrpSpPr>
          <p:cNvPr id="313" name="Google Shape;313;p22"/>
          <p:cNvGrpSpPr/>
          <p:nvPr/>
        </p:nvGrpSpPr>
        <p:grpSpPr>
          <a:xfrm>
            <a:off x="363888" y="5322560"/>
            <a:ext cx="1030305" cy="1030305"/>
            <a:chOff x="10240859" y="1436639"/>
            <a:chExt cx="1030305" cy="1030305"/>
          </a:xfrm>
        </p:grpSpPr>
        <p:sp>
          <p:nvSpPr>
            <p:cNvPr id="314" name="Google Shape;314;p22"/>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5" name="Google Shape;315;p22"/>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6" name="Google Shape;316;p22"/>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7" name="Google Shape;317;p22"/>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318" name="Google Shape;318;p2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9" name="Google Shape;319;p22"/>
          <p:cNvSpPr txBox="1">
            <a:spLocks noGrp="1"/>
          </p:cNvSpPr>
          <p:nvPr>
            <p:ph type="title"/>
          </p:nvPr>
        </p:nvSpPr>
        <p:spPr>
          <a:xfrm>
            <a:off x="550863" y="549275"/>
            <a:ext cx="3565525" cy="5543549"/>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4800"/>
              <a:buFont typeface="Play"/>
              <a:buNone/>
            </a:pPr>
            <a:r>
              <a:rPr lang="en-US"/>
              <a:t>Types of Learning in Artificial Intelligence</a:t>
            </a:r>
            <a:endParaRPr/>
          </a:p>
        </p:txBody>
      </p:sp>
      <p:sp>
        <p:nvSpPr>
          <p:cNvPr id="320" name="Google Shape;320;p22"/>
          <p:cNvSpPr/>
          <p:nvPr/>
        </p:nvSpPr>
        <p:spPr>
          <a:xfrm>
            <a:off x="4550899" y="0"/>
            <a:ext cx="7641102" cy="6858000"/>
          </a:xfrm>
          <a:prstGeom prst="rect">
            <a:avLst/>
          </a:prstGeom>
          <a:solidFill>
            <a:srgbClr val="E1E1EF">
              <a:alpha val="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21" name="Google Shape;321;p22"/>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5</a:t>
            </a:fld>
            <a:endParaRPr>
              <a:solidFill>
                <a:schemeClr val="lt1"/>
              </a:solidFill>
            </a:endParaRPr>
          </a:p>
        </p:txBody>
      </p:sp>
      <p:grpSp>
        <p:nvGrpSpPr>
          <p:cNvPr id="322" name="Google Shape;322;p22"/>
          <p:cNvGrpSpPr/>
          <p:nvPr/>
        </p:nvGrpSpPr>
        <p:grpSpPr>
          <a:xfrm>
            <a:off x="5174020" y="420701"/>
            <a:ext cx="6373813" cy="6147225"/>
            <a:chOff x="0" y="19485"/>
            <a:chExt cx="6373813" cy="6147225"/>
          </a:xfrm>
        </p:grpSpPr>
        <p:sp>
          <p:nvSpPr>
            <p:cNvPr id="323" name="Google Shape;323;p22"/>
            <p:cNvSpPr/>
            <p:nvPr/>
          </p:nvSpPr>
          <p:spPr>
            <a:xfrm>
              <a:off x="0" y="19485"/>
              <a:ext cx="6373813" cy="491399"/>
            </a:xfrm>
            <a:prstGeom prst="roundRect">
              <a:avLst>
                <a:gd name="adj" fmla="val 16667"/>
              </a:avLst>
            </a:prstGeom>
            <a:solidFill>
              <a:srgbClr val="0FAF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txBox="1"/>
            <p:nvPr/>
          </p:nvSpPr>
          <p:spPr>
            <a:xfrm>
              <a:off x="23988" y="43473"/>
              <a:ext cx="6325837"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Artificial Narrow Intelligence</a:t>
              </a:r>
              <a:endParaRPr sz="2100" b="0" i="0" u="none" strike="noStrike" cap="none">
                <a:solidFill>
                  <a:schemeClr val="lt1"/>
                </a:solidFill>
                <a:latin typeface="Gill Sans"/>
                <a:ea typeface="Gill Sans"/>
                <a:cs typeface="Gill Sans"/>
                <a:sym typeface="Gill Sans"/>
              </a:endParaRPr>
            </a:p>
          </p:txBody>
        </p:sp>
        <p:sp>
          <p:nvSpPr>
            <p:cNvPr id="325" name="Google Shape;325;p22"/>
            <p:cNvSpPr/>
            <p:nvPr/>
          </p:nvSpPr>
          <p:spPr>
            <a:xfrm>
              <a:off x="0" y="510885"/>
              <a:ext cx="6373813" cy="21300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txBox="1"/>
            <p:nvPr/>
          </p:nvSpPr>
          <p:spPr>
            <a:xfrm>
              <a:off x="0" y="510885"/>
              <a:ext cx="6373813" cy="2130030"/>
            </a:xfrm>
            <a:prstGeom prst="rect">
              <a:avLst/>
            </a:prstGeom>
            <a:noFill/>
            <a:ln>
              <a:noFill/>
            </a:ln>
          </p:spPr>
          <p:txBody>
            <a:bodyPr spcFirstLastPara="1" wrap="square" lIns="202350" tIns="22850" rIns="128000" bIns="22850" anchor="t" anchorCtr="0">
              <a:noAutofit/>
            </a:bodyPr>
            <a:lstStyle/>
            <a:p>
              <a:pPr marL="171450" marR="0" lvl="1" indent="-171450" algn="l" rtl="0">
                <a:lnSpc>
                  <a:spcPct val="100000"/>
                </a:lnSpc>
                <a:spcBef>
                  <a:spcPts val="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Also known as weak AI</a:t>
              </a:r>
              <a:endParaRPr sz="1800" b="0" i="0" u="none" strike="noStrike" cap="none">
                <a:solidFill>
                  <a:schemeClr val="lt1"/>
                </a:solidFill>
                <a:latin typeface="Gill Sans"/>
                <a:ea typeface="Gill Sans"/>
                <a:cs typeface="Gill Sans"/>
                <a:sym typeface="Gill Sans"/>
              </a:endParaRPr>
            </a:p>
            <a:p>
              <a:pPr marL="171450" marR="0" lvl="1" indent="-171450" algn="l" rtl="0">
                <a:lnSpc>
                  <a:spcPct val="100000"/>
                </a:lnSpc>
                <a:spcBef>
                  <a:spcPts val="60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Machines designed to complete very specific actions; unable to independently learn</a:t>
              </a:r>
              <a:endParaRPr sz="1800" b="0" i="0" u="none" strike="noStrike" cap="none">
                <a:solidFill>
                  <a:schemeClr val="lt1"/>
                </a:solidFill>
                <a:latin typeface="Gill Sans"/>
                <a:ea typeface="Gill Sans"/>
                <a:cs typeface="Gill Sans"/>
                <a:sym typeface="Gill Sans"/>
              </a:endParaRPr>
            </a:p>
            <a:p>
              <a:pPr marL="171450" marR="0" lvl="1" indent="-171450" algn="l" rtl="0">
                <a:lnSpc>
                  <a:spcPct val="100000"/>
                </a:lnSpc>
                <a:spcBef>
                  <a:spcPts val="60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Examples: Alexa, ChatGPT, self-driving cars, and Alpha-Go. Almost all the AI-based systems built to date fall into this category.</a:t>
              </a:r>
              <a:endParaRPr sz="1800" b="0" i="0" u="none" strike="noStrike" cap="none">
                <a:solidFill>
                  <a:schemeClr val="lt1"/>
                </a:solidFill>
                <a:latin typeface="Gill Sans"/>
                <a:ea typeface="Gill Sans"/>
                <a:cs typeface="Gill Sans"/>
                <a:sym typeface="Gill Sans"/>
              </a:endParaRPr>
            </a:p>
            <a:p>
              <a:pPr marL="171450" marR="0" lvl="1" indent="-171450" algn="l" rtl="0">
                <a:lnSpc>
                  <a:spcPct val="100000"/>
                </a:lnSpc>
                <a:spcBef>
                  <a:spcPts val="600"/>
                </a:spcBef>
                <a:spcAft>
                  <a:spcPts val="0"/>
                </a:spcAft>
                <a:buClr>
                  <a:schemeClr val="lt1"/>
                </a:buClr>
                <a:buSzPts val="1600"/>
                <a:buFont typeface="Gill Sans"/>
                <a:buNone/>
              </a:pPr>
              <a:endParaRPr sz="1600" b="0" i="0" u="none" strike="noStrike" cap="none">
                <a:solidFill>
                  <a:schemeClr val="lt1"/>
                </a:solidFill>
                <a:latin typeface="Gill Sans"/>
                <a:ea typeface="Gill Sans"/>
                <a:cs typeface="Gill Sans"/>
                <a:sym typeface="Gill Sans"/>
              </a:endParaRPr>
            </a:p>
          </p:txBody>
        </p:sp>
        <p:sp>
          <p:nvSpPr>
            <p:cNvPr id="327" name="Google Shape;327;p22"/>
            <p:cNvSpPr/>
            <p:nvPr/>
          </p:nvSpPr>
          <p:spPr>
            <a:xfrm>
              <a:off x="0" y="2640915"/>
              <a:ext cx="6373813" cy="491399"/>
            </a:xfrm>
            <a:prstGeom prst="roundRect">
              <a:avLst>
                <a:gd name="adj" fmla="val 16667"/>
              </a:avLst>
            </a:prstGeom>
            <a:solidFill>
              <a:srgbClr val="290CC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txBox="1"/>
            <p:nvPr/>
          </p:nvSpPr>
          <p:spPr>
            <a:xfrm>
              <a:off x="23988" y="2664903"/>
              <a:ext cx="6325837"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Artificial General Intelligence</a:t>
              </a:r>
              <a:endParaRPr sz="2100" b="0" i="0" u="none" strike="noStrike" cap="none">
                <a:solidFill>
                  <a:schemeClr val="lt1"/>
                </a:solidFill>
                <a:latin typeface="Gill Sans"/>
                <a:ea typeface="Gill Sans"/>
                <a:cs typeface="Gill Sans"/>
                <a:sym typeface="Gill Sans"/>
              </a:endParaRPr>
            </a:p>
          </p:txBody>
        </p:sp>
        <p:sp>
          <p:nvSpPr>
            <p:cNvPr id="329" name="Google Shape;329;p22"/>
            <p:cNvSpPr/>
            <p:nvPr/>
          </p:nvSpPr>
          <p:spPr>
            <a:xfrm>
              <a:off x="0" y="3132315"/>
              <a:ext cx="6373813" cy="160838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txBox="1"/>
            <p:nvPr/>
          </p:nvSpPr>
          <p:spPr>
            <a:xfrm>
              <a:off x="0" y="3132315"/>
              <a:ext cx="6373813" cy="1608389"/>
            </a:xfrm>
            <a:prstGeom prst="rect">
              <a:avLst/>
            </a:prstGeom>
            <a:noFill/>
            <a:ln>
              <a:noFill/>
            </a:ln>
          </p:spPr>
          <p:txBody>
            <a:bodyPr spcFirstLastPara="1" wrap="square" lIns="202350" tIns="22850" rIns="128000" bIns="22850" anchor="t" anchorCtr="0">
              <a:noAutofit/>
            </a:bodyPr>
            <a:lstStyle/>
            <a:p>
              <a:pPr marL="171450" marR="0" lvl="1" indent="-171450" algn="l" rtl="0">
                <a:lnSpc>
                  <a:spcPct val="100000"/>
                </a:lnSpc>
                <a:spcBef>
                  <a:spcPts val="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Also known as strong AI</a:t>
              </a:r>
              <a:endParaRPr/>
            </a:p>
            <a:p>
              <a:pPr marL="171450" marR="0" lvl="1" indent="-171450" algn="l" rtl="0">
                <a:lnSpc>
                  <a:spcPct val="100000"/>
                </a:lnSpc>
                <a:spcBef>
                  <a:spcPts val="60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Machines designed to learn, think and perform at similar levels to humans</a:t>
              </a:r>
              <a:endParaRPr sz="1800" b="0" i="0" u="none" strike="noStrike" cap="none">
                <a:solidFill>
                  <a:schemeClr val="lt1"/>
                </a:solidFill>
                <a:latin typeface="Gill Sans"/>
                <a:ea typeface="Gill Sans"/>
                <a:cs typeface="Gill Sans"/>
                <a:sym typeface="Gill Sans"/>
              </a:endParaRPr>
            </a:p>
            <a:p>
              <a:pPr marL="171450" marR="0" lvl="1" indent="-171450" algn="l" rtl="0">
                <a:lnSpc>
                  <a:spcPct val="100000"/>
                </a:lnSpc>
                <a:spcBef>
                  <a:spcPts val="60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Considered by many as a threat to human existence</a:t>
              </a:r>
              <a:endParaRPr/>
            </a:p>
            <a:p>
              <a:pPr marL="171450" marR="0" lvl="1" indent="-171450" algn="l" rtl="0">
                <a:lnSpc>
                  <a:spcPct val="100000"/>
                </a:lnSpc>
                <a:spcBef>
                  <a:spcPts val="600"/>
                </a:spcBef>
                <a:spcAft>
                  <a:spcPts val="0"/>
                </a:spcAft>
                <a:buClr>
                  <a:schemeClr val="lt1"/>
                </a:buClr>
                <a:buSzPts val="1600"/>
                <a:buFont typeface="Gill Sans"/>
                <a:buNone/>
              </a:pPr>
              <a:endParaRPr sz="1600" b="0" i="0" u="none" strike="noStrike" cap="none">
                <a:solidFill>
                  <a:schemeClr val="lt1"/>
                </a:solidFill>
                <a:latin typeface="Gill Sans"/>
                <a:ea typeface="Gill Sans"/>
                <a:cs typeface="Gill Sans"/>
                <a:sym typeface="Gill Sans"/>
              </a:endParaRPr>
            </a:p>
          </p:txBody>
        </p:sp>
        <p:sp>
          <p:nvSpPr>
            <p:cNvPr id="331" name="Google Shape;331;p22"/>
            <p:cNvSpPr/>
            <p:nvPr/>
          </p:nvSpPr>
          <p:spPr>
            <a:xfrm>
              <a:off x="0" y="4740704"/>
              <a:ext cx="6373813" cy="491399"/>
            </a:xfrm>
            <a:prstGeom prst="roundRect">
              <a:avLst>
                <a:gd name="adj" fmla="val 16667"/>
              </a:avLst>
            </a:prstGeom>
            <a:solidFill>
              <a:srgbClr val="D308A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txBox="1"/>
            <p:nvPr/>
          </p:nvSpPr>
          <p:spPr>
            <a:xfrm>
              <a:off x="23988" y="4764692"/>
              <a:ext cx="6325837"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Artificial Superintelligence</a:t>
              </a:r>
              <a:endParaRPr sz="2100" b="0" i="0" u="none" strike="noStrike" cap="none">
                <a:solidFill>
                  <a:schemeClr val="lt1"/>
                </a:solidFill>
                <a:latin typeface="Gill Sans"/>
                <a:ea typeface="Gill Sans"/>
                <a:cs typeface="Gill Sans"/>
                <a:sym typeface="Gill Sans"/>
              </a:endParaRPr>
            </a:p>
          </p:txBody>
        </p:sp>
        <p:sp>
          <p:nvSpPr>
            <p:cNvPr id="333" name="Google Shape;333;p22"/>
            <p:cNvSpPr/>
            <p:nvPr/>
          </p:nvSpPr>
          <p:spPr>
            <a:xfrm>
              <a:off x="0" y="5232105"/>
              <a:ext cx="6373813" cy="9346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txBox="1"/>
            <p:nvPr/>
          </p:nvSpPr>
          <p:spPr>
            <a:xfrm>
              <a:off x="0" y="5232105"/>
              <a:ext cx="6373813" cy="934605"/>
            </a:xfrm>
            <a:prstGeom prst="rect">
              <a:avLst/>
            </a:prstGeom>
            <a:noFill/>
            <a:ln>
              <a:noFill/>
            </a:ln>
          </p:spPr>
          <p:txBody>
            <a:bodyPr spcFirstLastPara="1" wrap="square" lIns="202350" tIns="22850" rIns="128000" bIns="22850" anchor="t" anchorCtr="0">
              <a:noAutofit/>
            </a:bodyPr>
            <a:lstStyle/>
            <a:p>
              <a:pPr marL="171450" marR="0" lvl="1" indent="-171450" algn="l" rtl="0">
                <a:lnSpc>
                  <a:spcPct val="100000"/>
                </a:lnSpc>
                <a:spcBef>
                  <a:spcPts val="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Machines that surpass the knowledge and capabilities of humans</a:t>
              </a:r>
              <a:endParaRPr sz="1800" b="0" i="0" u="none" strike="noStrike" cap="none">
                <a:solidFill>
                  <a:schemeClr val="lt1"/>
                </a:solidFill>
                <a:latin typeface="Gill Sans"/>
                <a:ea typeface="Gill Sans"/>
                <a:cs typeface="Gill Sans"/>
                <a:sym typeface="Gill Sans"/>
              </a:endParaRPr>
            </a:p>
            <a:p>
              <a:pPr marL="171450" marR="0" lvl="1" indent="-171450" algn="l" rtl="0">
                <a:lnSpc>
                  <a:spcPct val="100000"/>
                </a:lnSpc>
                <a:spcBef>
                  <a:spcPts val="600"/>
                </a:spcBef>
                <a:spcAft>
                  <a:spcPts val="0"/>
                </a:spcAft>
                <a:buClr>
                  <a:schemeClr val="lt1"/>
                </a:buClr>
                <a:buSzPts val="1800"/>
                <a:buFont typeface="Gill Sans"/>
                <a:buChar char="•"/>
              </a:pPr>
              <a:r>
                <a:rPr lang="en-US" sz="1800" b="0" i="0" u="none" strike="noStrike" cap="none">
                  <a:solidFill>
                    <a:schemeClr val="lt1"/>
                  </a:solidFill>
                  <a:latin typeface="Gill Sans"/>
                  <a:ea typeface="Gill Sans"/>
                  <a:cs typeface="Gill Sans"/>
                  <a:sym typeface="Gill Sans"/>
                </a:rPr>
                <a:t>Still hypothetical</a:t>
              </a:r>
              <a:endParaRPr/>
            </a:p>
          </p:txBody>
        </p:sp>
      </p:grpSp>
      <p:sp>
        <p:nvSpPr>
          <p:cNvPr id="335" name="Google Shape;335;p22"/>
          <p:cNvSpPr txBox="1">
            <a:spLocks noGrp="1"/>
          </p:cNvSpPr>
          <p:nvPr>
            <p:ph type="ftr" idx="11"/>
          </p:nvPr>
        </p:nvSpPr>
        <p:spPr>
          <a:xfrm>
            <a:off x="270578" y="6448853"/>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a:solidFill>
                  <a:schemeClr val="lt1"/>
                </a:solidFill>
              </a:rPr>
              <a:t>(Agnihotri, n.d.; Lateef, 2023)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Play"/>
              <a:buNone/>
            </a:pPr>
            <a:r>
              <a:rPr lang="en-US" sz="4400"/>
              <a:t>Types of AI Systems</a:t>
            </a:r>
            <a:endParaRPr/>
          </a:p>
        </p:txBody>
      </p:sp>
      <p:sp>
        <p:nvSpPr>
          <p:cNvPr id="342" name="Google Shape;342;p23"/>
          <p:cNvSpPr txBox="1">
            <a:spLocks noGrp="1"/>
          </p:cNvSpPr>
          <p:nvPr>
            <p:ph type="body" idx="2"/>
          </p:nvPr>
        </p:nvSpPr>
        <p:spPr>
          <a:xfrm>
            <a:off x="625151" y="1722044"/>
            <a:ext cx="5299788" cy="422088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1"/>
              </a:buClr>
              <a:buSzPts val="2400"/>
              <a:buNone/>
            </a:pPr>
            <a:r>
              <a:rPr lang="en-US" b="1" i="0">
                <a:solidFill>
                  <a:schemeClr val="accent1"/>
                </a:solidFill>
              </a:rPr>
              <a:t>Reactive Machines</a:t>
            </a:r>
            <a:endParaRPr/>
          </a:p>
          <a:p>
            <a:pPr marL="685800" lvl="1" indent="-228600" algn="l" rtl="0">
              <a:lnSpc>
                <a:spcPct val="110000"/>
              </a:lnSpc>
              <a:spcBef>
                <a:spcPts val="1300"/>
              </a:spcBef>
              <a:spcAft>
                <a:spcPts val="0"/>
              </a:spcAft>
              <a:buClr>
                <a:schemeClr val="lt1"/>
              </a:buClr>
              <a:buSzPts val="1800"/>
              <a:buChar char="•"/>
            </a:pPr>
            <a:r>
              <a:rPr lang="en-US" sz="1800" i="0">
                <a:solidFill>
                  <a:schemeClr val="lt1"/>
                </a:solidFill>
              </a:rPr>
              <a:t>Limited AI that only reacts to different kinds of stimuli based on preprogrammed rules. Does not use memory and thus cannot learn with new data. </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Good for simple classification and pattern recognition tasks</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Can beat humans because it can make calculations much faster</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Examples: Deep Blue, spam filters</a:t>
            </a:r>
            <a:endParaRPr/>
          </a:p>
          <a:p>
            <a:pPr marL="685800" lvl="1" indent="-127000" algn="l" rtl="0">
              <a:lnSpc>
                <a:spcPct val="110000"/>
              </a:lnSpc>
              <a:spcBef>
                <a:spcPts val="1300"/>
              </a:spcBef>
              <a:spcAft>
                <a:spcPts val="0"/>
              </a:spcAft>
              <a:buClr>
                <a:schemeClr val="lt1"/>
              </a:buClr>
              <a:buSzPts val="1600"/>
              <a:buNone/>
            </a:pPr>
            <a:endParaRPr b="1" i="0">
              <a:solidFill>
                <a:schemeClr val="lt1"/>
              </a:solidFill>
            </a:endParaRPr>
          </a:p>
        </p:txBody>
      </p:sp>
      <p:sp>
        <p:nvSpPr>
          <p:cNvPr id="343" name="Google Shape;343;p23"/>
          <p:cNvSpPr txBox="1">
            <a:spLocks noGrp="1"/>
          </p:cNvSpPr>
          <p:nvPr>
            <p:ph type="body" idx="4"/>
          </p:nvPr>
        </p:nvSpPr>
        <p:spPr>
          <a:xfrm>
            <a:off x="6123993" y="1722044"/>
            <a:ext cx="5299789" cy="41369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400"/>
              <a:buNone/>
            </a:pPr>
            <a:r>
              <a:rPr lang="en-US" sz="2400" b="1" i="0">
                <a:solidFill>
                  <a:schemeClr val="accent2"/>
                </a:solidFill>
              </a:rPr>
              <a:t>Limited Memory</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AI that can use memory to improve over time by being trained with new data, typically through an artificial neural network or other training model.</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Large language models, a type of deep learning algorithm, are considered limited memory artificial intelligence.</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Current state of AI</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Examples: ChatGPT, self-driving cars, virtual assistants (Alexa, Siri, etc.)</a:t>
            </a:r>
            <a:endParaRPr/>
          </a:p>
        </p:txBody>
      </p:sp>
      <p:sp>
        <p:nvSpPr>
          <p:cNvPr id="344" name="Google Shape;344;p23"/>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345" name="Google Shape;345;p23"/>
          <p:cNvSpPr txBox="1">
            <a:spLocks noGrp="1"/>
          </p:cNvSpPr>
          <p:nvPr>
            <p:ph type="ftr" idx="11"/>
          </p:nvPr>
        </p:nvSpPr>
        <p:spPr>
          <a:xfrm>
            <a:off x="391881" y="6402198"/>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a:solidFill>
                  <a:schemeClr val="lt1"/>
                </a:solidFill>
              </a:rPr>
              <a:t>(Agnihotri, n.d.; Bello, 2021; Google Cloud, n.d.; Lateef, 2023)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4"/>
          <p:cNvSpPr txBox="1">
            <a:spLocks noGrp="1"/>
          </p:cNvSpPr>
          <p:nvPr>
            <p:ph type="title"/>
          </p:nvPr>
        </p:nvSpPr>
        <p:spPr>
          <a:xfrm>
            <a:off x="550862" y="549275"/>
            <a:ext cx="11097551" cy="133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Play"/>
              <a:buNone/>
            </a:pPr>
            <a:r>
              <a:rPr lang="en-US" sz="4400"/>
              <a:t>Types of AI Systems</a:t>
            </a:r>
            <a:endParaRPr/>
          </a:p>
        </p:txBody>
      </p:sp>
      <p:sp>
        <p:nvSpPr>
          <p:cNvPr id="352" name="Google Shape;352;p24"/>
          <p:cNvSpPr txBox="1">
            <a:spLocks noGrp="1"/>
          </p:cNvSpPr>
          <p:nvPr>
            <p:ph type="body" idx="2"/>
          </p:nvPr>
        </p:nvSpPr>
        <p:spPr>
          <a:xfrm>
            <a:off x="625151" y="1722044"/>
            <a:ext cx="5299788" cy="422088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3"/>
              </a:buClr>
              <a:buSzPts val="2400"/>
              <a:buNone/>
            </a:pPr>
            <a:r>
              <a:rPr lang="en-US" b="1" i="0">
                <a:solidFill>
                  <a:schemeClr val="accent3"/>
                </a:solidFill>
              </a:rPr>
              <a:t>Theory of Mind</a:t>
            </a:r>
            <a:endParaRPr/>
          </a:p>
          <a:p>
            <a:pPr marL="685800" lvl="1" indent="-228600" algn="l" rtl="0">
              <a:lnSpc>
                <a:spcPct val="110000"/>
              </a:lnSpc>
              <a:spcBef>
                <a:spcPts val="1300"/>
              </a:spcBef>
              <a:spcAft>
                <a:spcPts val="0"/>
              </a:spcAft>
              <a:buClr>
                <a:schemeClr val="lt1"/>
              </a:buClr>
              <a:buSzPts val="1800"/>
              <a:buChar char="•"/>
            </a:pPr>
            <a:r>
              <a:rPr lang="en-US" sz="1800" i="0">
                <a:solidFill>
                  <a:schemeClr val="lt1"/>
                </a:solidFill>
              </a:rPr>
              <a:t>AI that can emulate the human mind and has decision-making capabilities equal to that of a human including recognizing and remembering emotions and reacting in social situations as a human would. </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Does not currently exist but research is ongoing into its possibilities.</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Examples: Robots Kismet and Sophia</a:t>
            </a:r>
            <a:endParaRPr/>
          </a:p>
        </p:txBody>
      </p:sp>
      <p:sp>
        <p:nvSpPr>
          <p:cNvPr id="353" name="Google Shape;353;p24"/>
          <p:cNvSpPr txBox="1">
            <a:spLocks noGrp="1"/>
          </p:cNvSpPr>
          <p:nvPr>
            <p:ph type="body" idx="4"/>
          </p:nvPr>
        </p:nvSpPr>
        <p:spPr>
          <a:xfrm>
            <a:off x="6123993" y="1722044"/>
            <a:ext cx="5299789" cy="41369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2400"/>
              <a:buNone/>
            </a:pPr>
            <a:r>
              <a:rPr lang="en-US" sz="2400" b="1" i="0">
                <a:solidFill>
                  <a:schemeClr val="accent4"/>
                </a:solidFill>
              </a:rPr>
              <a:t>Self-Awareness</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Ultimate goal for researchers in this field</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A machine that is aware of its own existence and has the intellectual and emotional capabilities of a human.</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Would not need to borrow consciousness from a model. It will know what it wants and what it has to do. Such a machine will be a living creature in itself.</a:t>
            </a:r>
            <a:endParaRPr/>
          </a:p>
          <a:p>
            <a:pPr marL="685800" lvl="1" indent="-228600" algn="l" rtl="0">
              <a:lnSpc>
                <a:spcPct val="110000"/>
              </a:lnSpc>
              <a:spcBef>
                <a:spcPts val="1300"/>
              </a:spcBef>
              <a:spcAft>
                <a:spcPts val="0"/>
              </a:spcAft>
              <a:buClr>
                <a:schemeClr val="lt1"/>
              </a:buClr>
              <a:buSzPts val="1800"/>
              <a:buChar char="•"/>
            </a:pPr>
            <a:r>
              <a:rPr lang="en-US" sz="1800">
                <a:solidFill>
                  <a:schemeClr val="lt1"/>
                </a:solidFill>
              </a:rPr>
              <a:t>Considerable ethical debate about this type of AI</a:t>
            </a:r>
            <a:endParaRPr/>
          </a:p>
        </p:txBody>
      </p:sp>
      <p:sp>
        <p:nvSpPr>
          <p:cNvPr id="354" name="Google Shape;354;p24"/>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355" name="Google Shape;355;p24"/>
          <p:cNvSpPr txBox="1">
            <a:spLocks noGrp="1"/>
          </p:cNvSpPr>
          <p:nvPr>
            <p:ph type="ftr" idx="11"/>
          </p:nvPr>
        </p:nvSpPr>
        <p:spPr>
          <a:xfrm>
            <a:off x="391881" y="6402198"/>
            <a:ext cx="6379210" cy="153888"/>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1200">
                <a:solidFill>
                  <a:schemeClr val="lt1"/>
                </a:solidFill>
              </a:rPr>
              <a:t>(Agnihotri, n.d.; Bello, 2021; Google Cloud, n.d.; Lateef, 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60"/>
        <p:cNvGrpSpPr/>
        <p:nvPr/>
      </p:nvGrpSpPr>
      <p:grpSpPr>
        <a:xfrm>
          <a:off x="0" y="0"/>
          <a:ext cx="0" cy="0"/>
          <a:chOff x="0" y="0"/>
          <a:chExt cx="0" cy="0"/>
        </a:xfrm>
      </p:grpSpPr>
      <p:grpSp>
        <p:nvGrpSpPr>
          <p:cNvPr id="361" name="Google Shape;361;p25"/>
          <p:cNvGrpSpPr/>
          <p:nvPr/>
        </p:nvGrpSpPr>
        <p:grpSpPr>
          <a:xfrm>
            <a:off x="363888" y="5322560"/>
            <a:ext cx="1030305" cy="1030305"/>
            <a:chOff x="10240859" y="1436639"/>
            <a:chExt cx="1030305" cy="1030305"/>
          </a:xfrm>
        </p:grpSpPr>
        <p:sp>
          <p:nvSpPr>
            <p:cNvPr id="362" name="Google Shape;362;p25"/>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63" name="Google Shape;363;p25"/>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64" name="Google Shape;364;p25"/>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65" name="Google Shape;365;p25"/>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366" name="Google Shape;366;p2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67" name="Google Shape;367;p25"/>
          <p:cNvSpPr txBox="1">
            <a:spLocks noGrp="1"/>
          </p:cNvSpPr>
          <p:nvPr>
            <p:ph type="title"/>
          </p:nvPr>
        </p:nvSpPr>
        <p:spPr>
          <a:xfrm>
            <a:off x="550863" y="549275"/>
            <a:ext cx="3565525" cy="5543549"/>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4800"/>
              <a:buFont typeface="Play"/>
              <a:buNone/>
            </a:pPr>
            <a:r>
              <a:rPr lang="en-US"/>
              <a:t>Everyday Uses of AI</a:t>
            </a:r>
            <a:endParaRPr/>
          </a:p>
        </p:txBody>
      </p:sp>
      <p:sp>
        <p:nvSpPr>
          <p:cNvPr id="368" name="Google Shape;368;p25"/>
          <p:cNvSpPr/>
          <p:nvPr/>
        </p:nvSpPr>
        <p:spPr>
          <a:xfrm>
            <a:off x="4550899" y="0"/>
            <a:ext cx="7641102" cy="6858000"/>
          </a:xfrm>
          <a:prstGeom prst="rect">
            <a:avLst/>
          </a:prstGeom>
          <a:solidFill>
            <a:srgbClr val="E1E1EF">
              <a:alpha val="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69" name="Google Shape;369;p25"/>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8</a:t>
            </a:fld>
            <a:endParaRPr>
              <a:solidFill>
                <a:schemeClr val="lt1"/>
              </a:solidFill>
            </a:endParaRPr>
          </a:p>
        </p:txBody>
      </p:sp>
      <p:grpSp>
        <p:nvGrpSpPr>
          <p:cNvPr id="370" name="Google Shape;370;p25"/>
          <p:cNvGrpSpPr/>
          <p:nvPr/>
        </p:nvGrpSpPr>
        <p:grpSpPr>
          <a:xfrm>
            <a:off x="5267325" y="552087"/>
            <a:ext cx="6373813" cy="5753825"/>
            <a:chOff x="0" y="2812"/>
            <a:chExt cx="6373813" cy="5753825"/>
          </a:xfrm>
        </p:grpSpPr>
        <p:cxnSp>
          <p:nvCxnSpPr>
            <p:cNvPr id="371" name="Google Shape;371;p25"/>
            <p:cNvCxnSpPr/>
            <p:nvPr/>
          </p:nvCxnSpPr>
          <p:spPr>
            <a:xfrm>
              <a:off x="0" y="2812"/>
              <a:ext cx="6373813" cy="0"/>
            </a:xfrm>
            <a:prstGeom prst="straightConnector1">
              <a:avLst/>
            </a:prstGeom>
            <a:solidFill>
              <a:srgbClr val="0FAFBF"/>
            </a:solidFill>
            <a:ln w="12700" cap="flat" cmpd="sng">
              <a:solidFill>
                <a:srgbClr val="0FAFBF"/>
              </a:solidFill>
              <a:prstDash val="solid"/>
              <a:miter lim="800000"/>
              <a:headEnd type="none" w="sm" len="sm"/>
              <a:tailEnd type="none" w="sm" len="sm"/>
            </a:ln>
          </p:spPr>
        </p:cxnSp>
        <p:sp>
          <p:nvSpPr>
            <p:cNvPr id="372" name="Google Shape;372;p25"/>
            <p:cNvSpPr/>
            <p:nvPr/>
          </p:nvSpPr>
          <p:spPr>
            <a:xfrm>
              <a:off x="0" y="281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txBox="1"/>
            <p:nvPr/>
          </p:nvSpPr>
          <p:spPr>
            <a:xfrm>
              <a:off x="0" y="2812"/>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Photo editing</a:t>
              </a:r>
              <a:endParaRPr sz="2500" b="0" i="0" u="none" strike="noStrike" cap="none">
                <a:solidFill>
                  <a:schemeClr val="lt1"/>
                </a:solidFill>
                <a:latin typeface="Gill Sans"/>
                <a:ea typeface="Gill Sans"/>
                <a:cs typeface="Gill Sans"/>
                <a:sym typeface="Gill Sans"/>
              </a:endParaRPr>
            </a:p>
          </p:txBody>
        </p:sp>
        <p:cxnSp>
          <p:nvCxnSpPr>
            <p:cNvPr id="374" name="Google Shape;374;p25"/>
            <p:cNvCxnSpPr/>
            <p:nvPr/>
          </p:nvCxnSpPr>
          <p:spPr>
            <a:xfrm>
              <a:off x="0" y="525887"/>
              <a:ext cx="6373813" cy="0"/>
            </a:xfrm>
            <a:prstGeom prst="straightConnector1">
              <a:avLst/>
            </a:prstGeom>
            <a:solidFill>
              <a:srgbClr val="108CC0"/>
            </a:solidFill>
            <a:ln w="12700" cap="flat" cmpd="sng">
              <a:solidFill>
                <a:srgbClr val="108CC0"/>
              </a:solidFill>
              <a:prstDash val="solid"/>
              <a:miter lim="800000"/>
              <a:headEnd type="none" w="sm" len="sm"/>
              <a:tailEnd type="none" w="sm" len="sm"/>
            </a:ln>
          </p:spPr>
        </p:cxnSp>
        <p:sp>
          <p:nvSpPr>
            <p:cNvPr id="375" name="Google Shape;375;p25"/>
            <p:cNvSpPr/>
            <p:nvPr/>
          </p:nvSpPr>
          <p:spPr>
            <a:xfrm>
              <a:off x="0" y="52588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txBox="1"/>
            <p:nvPr/>
          </p:nvSpPr>
          <p:spPr>
            <a:xfrm>
              <a:off x="0" y="525887"/>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Biometrics</a:t>
              </a:r>
              <a:endParaRPr sz="2500" b="0" i="0" u="none" strike="noStrike" cap="none">
                <a:solidFill>
                  <a:schemeClr val="lt1"/>
                </a:solidFill>
                <a:latin typeface="Gill Sans"/>
                <a:ea typeface="Gill Sans"/>
                <a:cs typeface="Gill Sans"/>
                <a:sym typeface="Gill Sans"/>
              </a:endParaRPr>
            </a:p>
          </p:txBody>
        </p:sp>
        <p:cxnSp>
          <p:nvCxnSpPr>
            <p:cNvPr id="377" name="Google Shape;377;p25"/>
            <p:cNvCxnSpPr/>
            <p:nvPr/>
          </p:nvCxnSpPr>
          <p:spPr>
            <a:xfrm>
              <a:off x="0" y="1048962"/>
              <a:ext cx="6373813" cy="0"/>
            </a:xfrm>
            <a:prstGeom prst="straightConnector1">
              <a:avLst/>
            </a:prstGeom>
            <a:solidFill>
              <a:srgbClr val="0F67C2"/>
            </a:solidFill>
            <a:ln w="12700" cap="flat" cmpd="sng">
              <a:solidFill>
                <a:srgbClr val="0F67C2"/>
              </a:solidFill>
              <a:prstDash val="solid"/>
              <a:miter lim="800000"/>
              <a:headEnd type="none" w="sm" len="sm"/>
              <a:tailEnd type="none" w="sm" len="sm"/>
            </a:ln>
          </p:spPr>
        </p:cxnSp>
        <p:sp>
          <p:nvSpPr>
            <p:cNvPr id="378" name="Google Shape;378;p25"/>
            <p:cNvSpPr/>
            <p:nvPr/>
          </p:nvSpPr>
          <p:spPr>
            <a:xfrm>
              <a:off x="0" y="104896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txBox="1"/>
            <p:nvPr/>
          </p:nvSpPr>
          <p:spPr>
            <a:xfrm>
              <a:off x="0" y="1048962"/>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Search engines</a:t>
              </a:r>
              <a:endParaRPr sz="2500" b="0" i="0" u="none" strike="noStrike" cap="none">
                <a:solidFill>
                  <a:schemeClr val="lt1"/>
                </a:solidFill>
                <a:latin typeface="Gill Sans"/>
                <a:ea typeface="Gill Sans"/>
                <a:cs typeface="Gill Sans"/>
                <a:sym typeface="Gill Sans"/>
              </a:endParaRPr>
            </a:p>
          </p:txBody>
        </p:sp>
        <p:cxnSp>
          <p:nvCxnSpPr>
            <p:cNvPr id="380" name="Google Shape;380;p25"/>
            <p:cNvCxnSpPr/>
            <p:nvPr/>
          </p:nvCxnSpPr>
          <p:spPr>
            <a:xfrm>
              <a:off x="0" y="1572037"/>
              <a:ext cx="6373813" cy="0"/>
            </a:xfrm>
            <a:prstGeom prst="straightConnector1">
              <a:avLst/>
            </a:prstGeom>
            <a:solidFill>
              <a:srgbClr val="0E41C4"/>
            </a:solidFill>
            <a:ln w="12700" cap="flat" cmpd="sng">
              <a:solidFill>
                <a:srgbClr val="0E41C4"/>
              </a:solidFill>
              <a:prstDash val="solid"/>
              <a:miter lim="800000"/>
              <a:headEnd type="none" w="sm" len="sm"/>
              <a:tailEnd type="none" w="sm" len="sm"/>
            </a:ln>
          </p:spPr>
        </p:cxnSp>
        <p:sp>
          <p:nvSpPr>
            <p:cNvPr id="381" name="Google Shape;381;p25"/>
            <p:cNvSpPr/>
            <p:nvPr/>
          </p:nvSpPr>
          <p:spPr>
            <a:xfrm>
              <a:off x="0" y="157203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txBox="1"/>
            <p:nvPr/>
          </p:nvSpPr>
          <p:spPr>
            <a:xfrm>
              <a:off x="0" y="1572037"/>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Recommender systems</a:t>
              </a:r>
              <a:endParaRPr sz="2500" b="0" i="0" u="none" strike="noStrike" cap="none">
                <a:solidFill>
                  <a:schemeClr val="lt1"/>
                </a:solidFill>
                <a:latin typeface="Gill Sans"/>
                <a:ea typeface="Gill Sans"/>
                <a:cs typeface="Gill Sans"/>
                <a:sym typeface="Gill Sans"/>
              </a:endParaRPr>
            </a:p>
          </p:txBody>
        </p:sp>
        <p:cxnSp>
          <p:nvCxnSpPr>
            <p:cNvPr id="383" name="Google Shape;383;p25"/>
            <p:cNvCxnSpPr/>
            <p:nvPr/>
          </p:nvCxnSpPr>
          <p:spPr>
            <a:xfrm>
              <a:off x="0" y="2095112"/>
              <a:ext cx="6373813" cy="0"/>
            </a:xfrm>
            <a:prstGeom prst="straightConnector1">
              <a:avLst/>
            </a:prstGeom>
            <a:solidFill>
              <a:srgbClr val="0D1AC6"/>
            </a:solidFill>
            <a:ln w="12700" cap="flat" cmpd="sng">
              <a:solidFill>
                <a:srgbClr val="0D1AC6"/>
              </a:solidFill>
              <a:prstDash val="solid"/>
              <a:miter lim="800000"/>
              <a:headEnd type="none" w="sm" len="sm"/>
              <a:tailEnd type="none" w="sm" len="sm"/>
            </a:ln>
          </p:spPr>
        </p:cxnSp>
        <p:sp>
          <p:nvSpPr>
            <p:cNvPr id="384" name="Google Shape;384;p25"/>
            <p:cNvSpPr/>
            <p:nvPr/>
          </p:nvSpPr>
          <p:spPr>
            <a:xfrm>
              <a:off x="0" y="209511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txBox="1"/>
            <p:nvPr/>
          </p:nvSpPr>
          <p:spPr>
            <a:xfrm>
              <a:off x="0" y="2095112"/>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Grammar checkers</a:t>
              </a:r>
              <a:endParaRPr sz="2500" b="0" i="0" u="none" strike="noStrike" cap="none">
                <a:solidFill>
                  <a:schemeClr val="lt1"/>
                </a:solidFill>
                <a:latin typeface="Gill Sans"/>
                <a:ea typeface="Gill Sans"/>
                <a:cs typeface="Gill Sans"/>
                <a:sym typeface="Gill Sans"/>
              </a:endParaRPr>
            </a:p>
          </p:txBody>
        </p:sp>
        <p:cxnSp>
          <p:nvCxnSpPr>
            <p:cNvPr id="386" name="Google Shape;386;p25"/>
            <p:cNvCxnSpPr/>
            <p:nvPr/>
          </p:nvCxnSpPr>
          <p:spPr>
            <a:xfrm>
              <a:off x="0" y="2618187"/>
              <a:ext cx="6373813" cy="0"/>
            </a:xfrm>
            <a:prstGeom prst="straightConnector1">
              <a:avLst/>
            </a:prstGeom>
            <a:solidFill>
              <a:srgbClr val="290CC9"/>
            </a:solidFill>
            <a:ln w="12700" cap="flat" cmpd="sng">
              <a:solidFill>
                <a:srgbClr val="290CC9"/>
              </a:solidFill>
              <a:prstDash val="solid"/>
              <a:miter lim="800000"/>
              <a:headEnd type="none" w="sm" len="sm"/>
              <a:tailEnd type="none" w="sm" len="sm"/>
            </a:ln>
          </p:spPr>
        </p:cxnSp>
        <p:sp>
          <p:nvSpPr>
            <p:cNvPr id="387" name="Google Shape;387;p25"/>
            <p:cNvSpPr/>
            <p:nvPr/>
          </p:nvSpPr>
          <p:spPr>
            <a:xfrm>
              <a:off x="0" y="261818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txBox="1"/>
            <p:nvPr/>
          </p:nvSpPr>
          <p:spPr>
            <a:xfrm>
              <a:off x="0" y="2618187"/>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Smart replies</a:t>
              </a:r>
              <a:endParaRPr sz="2500" b="0" i="0" u="none" strike="noStrike" cap="none">
                <a:solidFill>
                  <a:schemeClr val="lt1"/>
                </a:solidFill>
                <a:latin typeface="Gill Sans"/>
                <a:ea typeface="Gill Sans"/>
                <a:cs typeface="Gill Sans"/>
                <a:sym typeface="Gill Sans"/>
              </a:endParaRPr>
            </a:p>
          </p:txBody>
        </p:sp>
        <p:cxnSp>
          <p:nvCxnSpPr>
            <p:cNvPr id="389" name="Google Shape;389;p25"/>
            <p:cNvCxnSpPr/>
            <p:nvPr/>
          </p:nvCxnSpPr>
          <p:spPr>
            <a:xfrm>
              <a:off x="0" y="3141262"/>
              <a:ext cx="6373813" cy="0"/>
            </a:xfrm>
            <a:prstGeom prst="straightConnector1">
              <a:avLst/>
            </a:prstGeom>
            <a:solidFill>
              <a:srgbClr val="500BCB"/>
            </a:solidFill>
            <a:ln w="12700" cap="flat" cmpd="sng">
              <a:solidFill>
                <a:srgbClr val="500BCB"/>
              </a:solidFill>
              <a:prstDash val="solid"/>
              <a:miter lim="800000"/>
              <a:headEnd type="none" w="sm" len="sm"/>
              <a:tailEnd type="none" w="sm" len="sm"/>
            </a:ln>
          </p:spPr>
        </p:cxnSp>
        <p:sp>
          <p:nvSpPr>
            <p:cNvPr id="390" name="Google Shape;390;p25"/>
            <p:cNvSpPr/>
            <p:nvPr/>
          </p:nvSpPr>
          <p:spPr>
            <a:xfrm>
              <a:off x="0" y="314126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txBox="1"/>
            <p:nvPr/>
          </p:nvSpPr>
          <p:spPr>
            <a:xfrm>
              <a:off x="0" y="3141262"/>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Smart filters</a:t>
              </a:r>
              <a:endParaRPr sz="2500" b="0" i="0" u="none" strike="noStrike" cap="none">
                <a:solidFill>
                  <a:schemeClr val="lt1"/>
                </a:solidFill>
                <a:latin typeface="Gill Sans"/>
                <a:ea typeface="Gill Sans"/>
                <a:cs typeface="Gill Sans"/>
                <a:sym typeface="Gill Sans"/>
              </a:endParaRPr>
            </a:p>
          </p:txBody>
        </p:sp>
        <p:cxnSp>
          <p:nvCxnSpPr>
            <p:cNvPr id="392" name="Google Shape;392;p25"/>
            <p:cNvCxnSpPr/>
            <p:nvPr/>
          </p:nvCxnSpPr>
          <p:spPr>
            <a:xfrm>
              <a:off x="0" y="3664337"/>
              <a:ext cx="6373813" cy="0"/>
            </a:xfrm>
            <a:prstGeom prst="straightConnector1">
              <a:avLst/>
            </a:prstGeom>
            <a:solidFill>
              <a:srgbClr val="7A0BCC"/>
            </a:solidFill>
            <a:ln w="12700" cap="flat" cmpd="sng">
              <a:solidFill>
                <a:srgbClr val="7A0BCC"/>
              </a:solidFill>
              <a:prstDash val="solid"/>
              <a:miter lim="800000"/>
              <a:headEnd type="none" w="sm" len="sm"/>
              <a:tailEnd type="none" w="sm" len="sm"/>
            </a:ln>
          </p:spPr>
        </p:cxnSp>
        <p:sp>
          <p:nvSpPr>
            <p:cNvPr id="393" name="Google Shape;393;p25"/>
            <p:cNvSpPr/>
            <p:nvPr/>
          </p:nvSpPr>
          <p:spPr>
            <a:xfrm>
              <a:off x="0" y="366433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txBox="1"/>
            <p:nvPr/>
          </p:nvSpPr>
          <p:spPr>
            <a:xfrm>
              <a:off x="0" y="3664337"/>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Predictive text</a:t>
              </a:r>
              <a:endParaRPr sz="2500" b="0" i="0" u="none" strike="noStrike" cap="none">
                <a:solidFill>
                  <a:schemeClr val="lt1"/>
                </a:solidFill>
                <a:latin typeface="Gill Sans"/>
                <a:ea typeface="Gill Sans"/>
                <a:cs typeface="Gill Sans"/>
                <a:sym typeface="Gill Sans"/>
              </a:endParaRPr>
            </a:p>
          </p:txBody>
        </p:sp>
        <p:cxnSp>
          <p:nvCxnSpPr>
            <p:cNvPr id="395" name="Google Shape;395;p25"/>
            <p:cNvCxnSpPr/>
            <p:nvPr/>
          </p:nvCxnSpPr>
          <p:spPr>
            <a:xfrm>
              <a:off x="0" y="4187412"/>
              <a:ext cx="6373813" cy="0"/>
            </a:xfrm>
            <a:prstGeom prst="straightConnector1">
              <a:avLst/>
            </a:prstGeom>
            <a:solidFill>
              <a:srgbClr val="A40ACE"/>
            </a:solidFill>
            <a:ln w="12700" cap="flat" cmpd="sng">
              <a:solidFill>
                <a:srgbClr val="A40ACE"/>
              </a:solidFill>
              <a:prstDash val="solid"/>
              <a:miter lim="800000"/>
              <a:headEnd type="none" w="sm" len="sm"/>
              <a:tailEnd type="none" w="sm" len="sm"/>
            </a:ln>
          </p:spPr>
        </p:cxnSp>
        <p:sp>
          <p:nvSpPr>
            <p:cNvPr id="396" name="Google Shape;396;p25"/>
            <p:cNvSpPr/>
            <p:nvPr/>
          </p:nvSpPr>
          <p:spPr>
            <a:xfrm>
              <a:off x="0" y="418741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txBox="1"/>
            <p:nvPr/>
          </p:nvSpPr>
          <p:spPr>
            <a:xfrm>
              <a:off x="0" y="4187412"/>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Chatbots</a:t>
              </a:r>
              <a:endParaRPr sz="2500" b="0" i="0" u="none" strike="noStrike" cap="none">
                <a:solidFill>
                  <a:schemeClr val="lt1"/>
                </a:solidFill>
                <a:latin typeface="Gill Sans"/>
                <a:ea typeface="Gill Sans"/>
                <a:cs typeface="Gill Sans"/>
                <a:sym typeface="Gill Sans"/>
              </a:endParaRPr>
            </a:p>
          </p:txBody>
        </p:sp>
        <p:cxnSp>
          <p:nvCxnSpPr>
            <p:cNvPr id="398" name="Google Shape;398;p25"/>
            <p:cNvCxnSpPr/>
            <p:nvPr/>
          </p:nvCxnSpPr>
          <p:spPr>
            <a:xfrm>
              <a:off x="0" y="4710487"/>
              <a:ext cx="6373813" cy="0"/>
            </a:xfrm>
            <a:prstGeom prst="straightConnector1">
              <a:avLst/>
            </a:prstGeom>
            <a:solidFill>
              <a:srgbClr val="D109D0"/>
            </a:solidFill>
            <a:ln w="12700" cap="flat" cmpd="sng">
              <a:solidFill>
                <a:srgbClr val="D109D0"/>
              </a:solidFill>
              <a:prstDash val="solid"/>
              <a:miter lim="800000"/>
              <a:headEnd type="none" w="sm" len="sm"/>
              <a:tailEnd type="none" w="sm" len="sm"/>
            </a:ln>
          </p:spPr>
        </p:cxnSp>
        <p:sp>
          <p:nvSpPr>
            <p:cNvPr id="399" name="Google Shape;399;p25"/>
            <p:cNvSpPr/>
            <p:nvPr/>
          </p:nvSpPr>
          <p:spPr>
            <a:xfrm>
              <a:off x="0" y="471048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txBox="1"/>
            <p:nvPr/>
          </p:nvSpPr>
          <p:spPr>
            <a:xfrm>
              <a:off x="0" y="4710487"/>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Digital assistants</a:t>
              </a:r>
              <a:endParaRPr sz="2500" b="0" i="0" u="none" strike="noStrike" cap="none">
                <a:solidFill>
                  <a:schemeClr val="lt1"/>
                </a:solidFill>
                <a:latin typeface="Gill Sans"/>
                <a:ea typeface="Gill Sans"/>
                <a:cs typeface="Gill Sans"/>
                <a:sym typeface="Gill Sans"/>
              </a:endParaRPr>
            </a:p>
          </p:txBody>
        </p:sp>
        <p:cxnSp>
          <p:nvCxnSpPr>
            <p:cNvPr id="401" name="Google Shape;401;p25"/>
            <p:cNvCxnSpPr/>
            <p:nvPr/>
          </p:nvCxnSpPr>
          <p:spPr>
            <a:xfrm>
              <a:off x="0" y="5233562"/>
              <a:ext cx="6373813" cy="0"/>
            </a:xfrm>
            <a:prstGeom prst="straightConnector1">
              <a:avLst/>
            </a:prstGeom>
            <a:solidFill>
              <a:srgbClr val="D308A6"/>
            </a:solidFill>
            <a:ln w="12700" cap="flat" cmpd="sng">
              <a:solidFill>
                <a:srgbClr val="D308A6"/>
              </a:solidFill>
              <a:prstDash val="solid"/>
              <a:miter lim="800000"/>
              <a:headEnd type="none" w="sm" len="sm"/>
              <a:tailEnd type="none" w="sm" len="sm"/>
            </a:ln>
          </p:spPr>
        </p:cxnSp>
        <p:sp>
          <p:nvSpPr>
            <p:cNvPr id="402" name="Google Shape;402;p25"/>
            <p:cNvSpPr/>
            <p:nvPr/>
          </p:nvSpPr>
          <p:spPr>
            <a:xfrm>
              <a:off x="0" y="523356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txBox="1"/>
            <p:nvPr/>
          </p:nvSpPr>
          <p:spPr>
            <a:xfrm>
              <a:off x="0" y="5233562"/>
              <a:ext cx="6373813" cy="523075"/>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lt1"/>
                </a:buClr>
                <a:buSzPts val="2500"/>
                <a:buFont typeface="Gill Sans"/>
                <a:buNone/>
              </a:pPr>
              <a:r>
                <a:rPr lang="en-US" sz="2500" b="1" i="0" u="none" strike="noStrike" cap="none">
                  <a:solidFill>
                    <a:schemeClr val="lt1"/>
                  </a:solidFill>
                  <a:latin typeface="Gill Sans"/>
                  <a:ea typeface="Gill Sans"/>
                  <a:cs typeface="Gill Sans"/>
                  <a:sym typeface="Gill Sans"/>
                </a:rPr>
                <a:t>Smart home devices</a:t>
              </a:r>
              <a:endParaRPr sz="2500" b="0" i="0" u="none" strike="noStrike" cap="none">
                <a:solidFill>
                  <a:schemeClr val="lt1"/>
                </a:solidFill>
                <a:latin typeface="Gill Sans"/>
                <a:ea typeface="Gill Sans"/>
                <a:cs typeface="Gill Sans"/>
                <a:sym typeface="Gill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08"/>
        <p:cNvGrpSpPr/>
        <p:nvPr/>
      </p:nvGrpSpPr>
      <p:grpSpPr>
        <a:xfrm>
          <a:off x="0" y="0"/>
          <a:ext cx="0" cy="0"/>
          <a:chOff x="0" y="0"/>
          <a:chExt cx="0" cy="0"/>
        </a:xfrm>
      </p:grpSpPr>
      <p:grpSp>
        <p:nvGrpSpPr>
          <p:cNvPr id="409" name="Google Shape;409;p26"/>
          <p:cNvGrpSpPr/>
          <p:nvPr/>
        </p:nvGrpSpPr>
        <p:grpSpPr>
          <a:xfrm>
            <a:off x="363888" y="5322560"/>
            <a:ext cx="1030305" cy="1030305"/>
            <a:chOff x="10240859" y="1436639"/>
            <a:chExt cx="1030305" cy="1030305"/>
          </a:xfrm>
        </p:grpSpPr>
        <p:sp>
          <p:nvSpPr>
            <p:cNvPr id="410" name="Google Shape;410;p26"/>
            <p:cNvSpPr/>
            <p:nvPr/>
          </p:nvSpPr>
          <p:spPr>
            <a:xfrm rot="-8100000">
              <a:off x="10268976" y="1743588"/>
              <a:ext cx="926985" cy="463493"/>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11" name="Google Shape;411;p26"/>
            <p:cNvSpPr/>
            <p:nvPr/>
          </p:nvSpPr>
          <p:spPr>
            <a:xfrm rot="-2700000">
              <a:off x="11115555" y="1939340"/>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12" name="Google Shape;412;p26"/>
            <p:cNvSpPr/>
            <p:nvPr/>
          </p:nvSpPr>
          <p:spPr>
            <a:xfrm rot="-2700000">
              <a:off x="10625042" y="1448827"/>
              <a:ext cx="53549" cy="233295"/>
            </a:xfrm>
            <a:prstGeom prst="ellipse">
              <a:avLst/>
            </a:prstGeom>
            <a:solidFill>
              <a:srgbClr val="2B27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13" name="Google Shape;413;p26"/>
            <p:cNvSpPr/>
            <p:nvPr/>
          </p:nvSpPr>
          <p:spPr>
            <a:xfrm rot="-8100000">
              <a:off x="10292519" y="1686748"/>
              <a:ext cx="926985" cy="530086"/>
            </a:xfrm>
            <a:custGeom>
              <a:avLst/>
              <a:gdLst/>
              <a:ahLst/>
              <a:cxnLst/>
              <a:rect l="l" t="t" r="r" b="b"/>
              <a:pathLst>
                <a:path w="2658746" h="1329373" extrusionOk="0">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grpSp>
      <p:sp>
        <p:nvSpPr>
          <p:cNvPr id="414" name="Google Shape;414;p2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15" name="Google Shape;415;p26"/>
          <p:cNvSpPr txBox="1">
            <a:spLocks noGrp="1"/>
          </p:cNvSpPr>
          <p:nvPr>
            <p:ph type="title"/>
          </p:nvPr>
        </p:nvSpPr>
        <p:spPr>
          <a:xfrm>
            <a:off x="550863" y="549275"/>
            <a:ext cx="3565525" cy="5543549"/>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4800"/>
              <a:buFont typeface="Play"/>
              <a:buNone/>
            </a:pPr>
            <a:r>
              <a:rPr lang="en-US"/>
              <a:t>Uses of AI in Education</a:t>
            </a:r>
            <a:endParaRPr/>
          </a:p>
        </p:txBody>
      </p:sp>
      <p:sp>
        <p:nvSpPr>
          <p:cNvPr id="416" name="Google Shape;416;p26"/>
          <p:cNvSpPr/>
          <p:nvPr/>
        </p:nvSpPr>
        <p:spPr>
          <a:xfrm>
            <a:off x="4550899" y="0"/>
            <a:ext cx="7641102" cy="6858000"/>
          </a:xfrm>
          <a:prstGeom prst="rect">
            <a:avLst/>
          </a:prstGeom>
          <a:solidFill>
            <a:srgbClr val="E1E1EF">
              <a:alpha val="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17" name="Google Shape;417;p26"/>
          <p:cNvSpPr txBox="1">
            <a:spLocks noGrp="1"/>
          </p:cNvSpPr>
          <p:nvPr>
            <p:ph type="sldNum" idx="12"/>
          </p:nvPr>
        </p:nvSpPr>
        <p:spPr>
          <a:xfrm>
            <a:off x="9948863" y="6507212"/>
            <a:ext cx="1692274" cy="153888"/>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US">
                <a:solidFill>
                  <a:schemeClr val="lt1"/>
                </a:solidFill>
              </a:rPr>
              <a:t>9</a:t>
            </a:fld>
            <a:endParaRPr>
              <a:solidFill>
                <a:schemeClr val="lt1"/>
              </a:solidFill>
            </a:endParaRPr>
          </a:p>
        </p:txBody>
      </p:sp>
      <p:grpSp>
        <p:nvGrpSpPr>
          <p:cNvPr id="418" name="Google Shape;418;p26"/>
          <p:cNvGrpSpPr/>
          <p:nvPr/>
        </p:nvGrpSpPr>
        <p:grpSpPr>
          <a:xfrm>
            <a:off x="5267325" y="552087"/>
            <a:ext cx="6373813" cy="5753825"/>
            <a:chOff x="0" y="2812"/>
            <a:chExt cx="6373813" cy="5753825"/>
          </a:xfrm>
        </p:grpSpPr>
        <p:cxnSp>
          <p:nvCxnSpPr>
            <p:cNvPr id="419" name="Google Shape;419;p26"/>
            <p:cNvCxnSpPr/>
            <p:nvPr/>
          </p:nvCxnSpPr>
          <p:spPr>
            <a:xfrm>
              <a:off x="0" y="2812"/>
              <a:ext cx="6373813" cy="0"/>
            </a:xfrm>
            <a:prstGeom prst="straightConnector1">
              <a:avLst/>
            </a:prstGeom>
            <a:solidFill>
              <a:srgbClr val="0FAFBF"/>
            </a:solidFill>
            <a:ln w="12700" cap="flat" cmpd="sng">
              <a:solidFill>
                <a:srgbClr val="0FAFBF"/>
              </a:solidFill>
              <a:prstDash val="solid"/>
              <a:miter lim="800000"/>
              <a:headEnd type="none" w="sm" len="sm"/>
              <a:tailEnd type="none" w="sm" len="sm"/>
            </a:ln>
          </p:spPr>
        </p:cxnSp>
        <p:sp>
          <p:nvSpPr>
            <p:cNvPr id="420" name="Google Shape;420;p26"/>
            <p:cNvSpPr/>
            <p:nvPr/>
          </p:nvSpPr>
          <p:spPr>
            <a:xfrm>
              <a:off x="0" y="281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txBox="1"/>
            <p:nvPr/>
          </p:nvSpPr>
          <p:spPr>
            <a:xfrm>
              <a:off x="0" y="2812"/>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Adaptive learning</a:t>
              </a:r>
              <a:endParaRPr/>
            </a:p>
          </p:txBody>
        </p:sp>
        <p:cxnSp>
          <p:nvCxnSpPr>
            <p:cNvPr id="422" name="Google Shape;422;p26"/>
            <p:cNvCxnSpPr/>
            <p:nvPr/>
          </p:nvCxnSpPr>
          <p:spPr>
            <a:xfrm>
              <a:off x="0" y="525887"/>
              <a:ext cx="6373813" cy="0"/>
            </a:xfrm>
            <a:prstGeom prst="straightConnector1">
              <a:avLst/>
            </a:prstGeom>
            <a:solidFill>
              <a:srgbClr val="108CC0"/>
            </a:solidFill>
            <a:ln w="12700" cap="flat" cmpd="sng">
              <a:solidFill>
                <a:srgbClr val="108CC0"/>
              </a:solidFill>
              <a:prstDash val="solid"/>
              <a:miter lim="800000"/>
              <a:headEnd type="none" w="sm" len="sm"/>
              <a:tailEnd type="none" w="sm" len="sm"/>
            </a:ln>
          </p:spPr>
        </p:cxnSp>
        <p:sp>
          <p:nvSpPr>
            <p:cNvPr id="423" name="Google Shape;423;p26"/>
            <p:cNvSpPr/>
            <p:nvPr/>
          </p:nvSpPr>
          <p:spPr>
            <a:xfrm>
              <a:off x="0" y="52588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txBox="1"/>
            <p:nvPr/>
          </p:nvSpPr>
          <p:spPr>
            <a:xfrm>
              <a:off x="0" y="525887"/>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Assistive technology</a:t>
              </a:r>
              <a:endParaRPr/>
            </a:p>
          </p:txBody>
        </p:sp>
        <p:cxnSp>
          <p:nvCxnSpPr>
            <p:cNvPr id="425" name="Google Shape;425;p26"/>
            <p:cNvCxnSpPr/>
            <p:nvPr/>
          </p:nvCxnSpPr>
          <p:spPr>
            <a:xfrm>
              <a:off x="0" y="1048962"/>
              <a:ext cx="6373813" cy="0"/>
            </a:xfrm>
            <a:prstGeom prst="straightConnector1">
              <a:avLst/>
            </a:prstGeom>
            <a:solidFill>
              <a:srgbClr val="0F67C2"/>
            </a:solidFill>
            <a:ln w="12700" cap="flat" cmpd="sng">
              <a:solidFill>
                <a:srgbClr val="0F67C2"/>
              </a:solidFill>
              <a:prstDash val="solid"/>
              <a:miter lim="800000"/>
              <a:headEnd type="none" w="sm" len="sm"/>
              <a:tailEnd type="none" w="sm" len="sm"/>
            </a:ln>
          </p:spPr>
        </p:cxnSp>
        <p:sp>
          <p:nvSpPr>
            <p:cNvPr id="426" name="Google Shape;426;p26"/>
            <p:cNvSpPr/>
            <p:nvPr/>
          </p:nvSpPr>
          <p:spPr>
            <a:xfrm>
              <a:off x="0" y="104896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txBox="1"/>
            <p:nvPr/>
          </p:nvSpPr>
          <p:spPr>
            <a:xfrm>
              <a:off x="0" y="1048962"/>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Data and learning analytics</a:t>
              </a:r>
              <a:endParaRPr sz="2100" b="0" i="0" u="none" strike="noStrike" cap="none">
                <a:solidFill>
                  <a:schemeClr val="lt1"/>
                </a:solidFill>
                <a:latin typeface="Gill Sans"/>
                <a:ea typeface="Gill Sans"/>
                <a:cs typeface="Gill Sans"/>
                <a:sym typeface="Gill Sans"/>
              </a:endParaRPr>
            </a:p>
          </p:txBody>
        </p:sp>
        <p:cxnSp>
          <p:nvCxnSpPr>
            <p:cNvPr id="428" name="Google Shape;428;p26"/>
            <p:cNvCxnSpPr/>
            <p:nvPr/>
          </p:nvCxnSpPr>
          <p:spPr>
            <a:xfrm>
              <a:off x="0" y="1572037"/>
              <a:ext cx="6373813" cy="0"/>
            </a:xfrm>
            <a:prstGeom prst="straightConnector1">
              <a:avLst/>
            </a:prstGeom>
            <a:solidFill>
              <a:srgbClr val="0E41C4"/>
            </a:solidFill>
            <a:ln w="12700" cap="flat" cmpd="sng">
              <a:solidFill>
                <a:srgbClr val="0E41C4"/>
              </a:solidFill>
              <a:prstDash val="solid"/>
              <a:miter lim="800000"/>
              <a:headEnd type="none" w="sm" len="sm"/>
              <a:tailEnd type="none" w="sm" len="sm"/>
            </a:ln>
          </p:spPr>
        </p:cxnSp>
        <p:sp>
          <p:nvSpPr>
            <p:cNvPr id="429" name="Google Shape;429;p26"/>
            <p:cNvSpPr/>
            <p:nvPr/>
          </p:nvSpPr>
          <p:spPr>
            <a:xfrm>
              <a:off x="0" y="157203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txBox="1"/>
            <p:nvPr/>
          </p:nvSpPr>
          <p:spPr>
            <a:xfrm>
              <a:off x="0" y="1572037"/>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Gamification for enhanced student engagement</a:t>
              </a:r>
              <a:endParaRPr/>
            </a:p>
          </p:txBody>
        </p:sp>
        <p:cxnSp>
          <p:nvCxnSpPr>
            <p:cNvPr id="431" name="Google Shape;431;p26"/>
            <p:cNvCxnSpPr/>
            <p:nvPr/>
          </p:nvCxnSpPr>
          <p:spPr>
            <a:xfrm>
              <a:off x="0" y="2095112"/>
              <a:ext cx="6373813" cy="0"/>
            </a:xfrm>
            <a:prstGeom prst="straightConnector1">
              <a:avLst/>
            </a:prstGeom>
            <a:solidFill>
              <a:srgbClr val="0D1AC6"/>
            </a:solidFill>
            <a:ln w="12700" cap="flat" cmpd="sng">
              <a:solidFill>
                <a:srgbClr val="0D1AC6"/>
              </a:solidFill>
              <a:prstDash val="solid"/>
              <a:miter lim="800000"/>
              <a:headEnd type="none" w="sm" len="sm"/>
              <a:tailEnd type="none" w="sm" len="sm"/>
            </a:ln>
          </p:spPr>
        </p:cxnSp>
        <p:sp>
          <p:nvSpPr>
            <p:cNvPr id="432" name="Google Shape;432;p26"/>
            <p:cNvSpPr/>
            <p:nvPr/>
          </p:nvSpPr>
          <p:spPr>
            <a:xfrm>
              <a:off x="0" y="209511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txBox="1"/>
            <p:nvPr/>
          </p:nvSpPr>
          <p:spPr>
            <a:xfrm>
              <a:off x="0" y="2095112"/>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Creating assessments</a:t>
              </a:r>
              <a:endParaRPr/>
            </a:p>
          </p:txBody>
        </p:sp>
        <p:cxnSp>
          <p:nvCxnSpPr>
            <p:cNvPr id="434" name="Google Shape;434;p26"/>
            <p:cNvCxnSpPr/>
            <p:nvPr/>
          </p:nvCxnSpPr>
          <p:spPr>
            <a:xfrm>
              <a:off x="0" y="2618187"/>
              <a:ext cx="6373813" cy="0"/>
            </a:xfrm>
            <a:prstGeom prst="straightConnector1">
              <a:avLst/>
            </a:prstGeom>
            <a:solidFill>
              <a:srgbClr val="290CC9"/>
            </a:solidFill>
            <a:ln w="12700" cap="flat" cmpd="sng">
              <a:solidFill>
                <a:srgbClr val="290CC9"/>
              </a:solidFill>
              <a:prstDash val="solid"/>
              <a:miter lim="800000"/>
              <a:headEnd type="none" w="sm" len="sm"/>
              <a:tailEnd type="none" w="sm" len="sm"/>
            </a:ln>
          </p:spPr>
        </p:cxnSp>
        <p:sp>
          <p:nvSpPr>
            <p:cNvPr id="435" name="Google Shape;435;p26"/>
            <p:cNvSpPr/>
            <p:nvPr/>
          </p:nvSpPr>
          <p:spPr>
            <a:xfrm>
              <a:off x="0" y="261818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txBox="1"/>
            <p:nvPr/>
          </p:nvSpPr>
          <p:spPr>
            <a:xfrm>
              <a:off x="0" y="2618187"/>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Intelligent tutoring systems</a:t>
              </a:r>
              <a:endParaRPr sz="2100" b="0" i="0" u="none" strike="noStrike" cap="none">
                <a:solidFill>
                  <a:schemeClr val="lt1"/>
                </a:solidFill>
                <a:latin typeface="Gill Sans"/>
                <a:ea typeface="Gill Sans"/>
                <a:cs typeface="Gill Sans"/>
                <a:sym typeface="Gill Sans"/>
              </a:endParaRPr>
            </a:p>
          </p:txBody>
        </p:sp>
        <p:cxnSp>
          <p:nvCxnSpPr>
            <p:cNvPr id="437" name="Google Shape;437;p26"/>
            <p:cNvCxnSpPr/>
            <p:nvPr/>
          </p:nvCxnSpPr>
          <p:spPr>
            <a:xfrm>
              <a:off x="0" y="3141262"/>
              <a:ext cx="6373813" cy="0"/>
            </a:xfrm>
            <a:prstGeom prst="straightConnector1">
              <a:avLst/>
            </a:prstGeom>
            <a:solidFill>
              <a:srgbClr val="500BCB"/>
            </a:solidFill>
            <a:ln w="12700" cap="flat" cmpd="sng">
              <a:solidFill>
                <a:srgbClr val="500BCB"/>
              </a:solidFill>
              <a:prstDash val="solid"/>
              <a:miter lim="800000"/>
              <a:headEnd type="none" w="sm" len="sm"/>
              <a:tailEnd type="none" w="sm" len="sm"/>
            </a:ln>
          </p:spPr>
        </p:cxnSp>
        <p:sp>
          <p:nvSpPr>
            <p:cNvPr id="438" name="Google Shape;438;p26"/>
            <p:cNvSpPr/>
            <p:nvPr/>
          </p:nvSpPr>
          <p:spPr>
            <a:xfrm>
              <a:off x="0" y="314126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txBox="1"/>
            <p:nvPr/>
          </p:nvSpPr>
          <p:spPr>
            <a:xfrm>
              <a:off x="0" y="3141262"/>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Generating learning materials</a:t>
              </a:r>
              <a:endParaRPr/>
            </a:p>
          </p:txBody>
        </p:sp>
        <p:cxnSp>
          <p:nvCxnSpPr>
            <p:cNvPr id="440" name="Google Shape;440;p26"/>
            <p:cNvCxnSpPr/>
            <p:nvPr/>
          </p:nvCxnSpPr>
          <p:spPr>
            <a:xfrm>
              <a:off x="0" y="3664337"/>
              <a:ext cx="6373813" cy="0"/>
            </a:xfrm>
            <a:prstGeom prst="straightConnector1">
              <a:avLst/>
            </a:prstGeom>
            <a:solidFill>
              <a:srgbClr val="7A0BCC"/>
            </a:solidFill>
            <a:ln w="12700" cap="flat" cmpd="sng">
              <a:solidFill>
                <a:srgbClr val="7A0BCC"/>
              </a:solidFill>
              <a:prstDash val="solid"/>
              <a:miter lim="800000"/>
              <a:headEnd type="none" w="sm" len="sm"/>
              <a:tailEnd type="none" w="sm" len="sm"/>
            </a:ln>
          </p:spPr>
        </p:cxnSp>
        <p:sp>
          <p:nvSpPr>
            <p:cNvPr id="441" name="Google Shape;441;p26"/>
            <p:cNvSpPr/>
            <p:nvPr/>
          </p:nvSpPr>
          <p:spPr>
            <a:xfrm>
              <a:off x="0" y="366433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txBox="1"/>
            <p:nvPr/>
          </p:nvSpPr>
          <p:spPr>
            <a:xfrm>
              <a:off x="0" y="3664337"/>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Plagiarism detection</a:t>
              </a:r>
              <a:endParaRPr sz="2100" b="0" i="0" u="none" strike="noStrike" cap="none">
                <a:solidFill>
                  <a:schemeClr val="lt1"/>
                </a:solidFill>
                <a:latin typeface="Gill Sans"/>
                <a:ea typeface="Gill Sans"/>
                <a:cs typeface="Gill Sans"/>
                <a:sym typeface="Gill Sans"/>
              </a:endParaRPr>
            </a:p>
          </p:txBody>
        </p:sp>
        <p:cxnSp>
          <p:nvCxnSpPr>
            <p:cNvPr id="443" name="Google Shape;443;p26"/>
            <p:cNvCxnSpPr/>
            <p:nvPr/>
          </p:nvCxnSpPr>
          <p:spPr>
            <a:xfrm>
              <a:off x="0" y="4187412"/>
              <a:ext cx="6373813" cy="0"/>
            </a:xfrm>
            <a:prstGeom prst="straightConnector1">
              <a:avLst/>
            </a:prstGeom>
            <a:solidFill>
              <a:srgbClr val="A40ACE"/>
            </a:solidFill>
            <a:ln w="12700" cap="flat" cmpd="sng">
              <a:solidFill>
                <a:srgbClr val="A40ACE"/>
              </a:solidFill>
              <a:prstDash val="solid"/>
              <a:miter lim="800000"/>
              <a:headEnd type="none" w="sm" len="sm"/>
              <a:tailEnd type="none" w="sm" len="sm"/>
            </a:ln>
          </p:spPr>
        </p:cxnSp>
        <p:sp>
          <p:nvSpPr>
            <p:cNvPr id="444" name="Google Shape;444;p26"/>
            <p:cNvSpPr/>
            <p:nvPr/>
          </p:nvSpPr>
          <p:spPr>
            <a:xfrm>
              <a:off x="0" y="418741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txBox="1"/>
            <p:nvPr/>
          </p:nvSpPr>
          <p:spPr>
            <a:xfrm>
              <a:off x="0" y="4187412"/>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Chatbots for enrollment and retention</a:t>
              </a:r>
              <a:endParaRPr sz="2100" b="0" i="0" u="none" strike="noStrike" cap="none">
                <a:solidFill>
                  <a:schemeClr val="lt1"/>
                </a:solidFill>
                <a:latin typeface="Gill Sans"/>
                <a:ea typeface="Gill Sans"/>
                <a:cs typeface="Gill Sans"/>
                <a:sym typeface="Gill Sans"/>
              </a:endParaRPr>
            </a:p>
          </p:txBody>
        </p:sp>
        <p:cxnSp>
          <p:nvCxnSpPr>
            <p:cNvPr id="446" name="Google Shape;446;p26"/>
            <p:cNvCxnSpPr/>
            <p:nvPr/>
          </p:nvCxnSpPr>
          <p:spPr>
            <a:xfrm>
              <a:off x="0" y="4710487"/>
              <a:ext cx="6373813" cy="0"/>
            </a:xfrm>
            <a:prstGeom prst="straightConnector1">
              <a:avLst/>
            </a:prstGeom>
            <a:solidFill>
              <a:srgbClr val="D109D0"/>
            </a:solidFill>
            <a:ln w="12700" cap="flat" cmpd="sng">
              <a:solidFill>
                <a:srgbClr val="D109D0"/>
              </a:solidFill>
              <a:prstDash val="solid"/>
              <a:miter lim="800000"/>
              <a:headEnd type="none" w="sm" len="sm"/>
              <a:tailEnd type="none" w="sm" len="sm"/>
            </a:ln>
          </p:spPr>
        </p:cxnSp>
        <p:sp>
          <p:nvSpPr>
            <p:cNvPr id="447" name="Google Shape;447;p26"/>
            <p:cNvSpPr/>
            <p:nvPr/>
          </p:nvSpPr>
          <p:spPr>
            <a:xfrm>
              <a:off x="0" y="4710487"/>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txBox="1"/>
            <p:nvPr/>
          </p:nvSpPr>
          <p:spPr>
            <a:xfrm>
              <a:off x="0" y="4710487"/>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Grading</a:t>
              </a:r>
              <a:endParaRPr/>
            </a:p>
          </p:txBody>
        </p:sp>
        <p:cxnSp>
          <p:nvCxnSpPr>
            <p:cNvPr id="449" name="Google Shape;449;p26"/>
            <p:cNvCxnSpPr/>
            <p:nvPr/>
          </p:nvCxnSpPr>
          <p:spPr>
            <a:xfrm>
              <a:off x="0" y="5233562"/>
              <a:ext cx="6373813" cy="0"/>
            </a:xfrm>
            <a:prstGeom prst="straightConnector1">
              <a:avLst/>
            </a:prstGeom>
            <a:solidFill>
              <a:srgbClr val="D308A6"/>
            </a:solidFill>
            <a:ln w="12700" cap="flat" cmpd="sng">
              <a:solidFill>
                <a:srgbClr val="D308A6"/>
              </a:solidFill>
              <a:prstDash val="solid"/>
              <a:miter lim="800000"/>
              <a:headEnd type="none" w="sm" len="sm"/>
              <a:tailEnd type="none" w="sm" len="sm"/>
            </a:ln>
          </p:spPr>
        </p:cxnSp>
        <p:sp>
          <p:nvSpPr>
            <p:cNvPr id="450" name="Google Shape;450;p26"/>
            <p:cNvSpPr/>
            <p:nvPr/>
          </p:nvSpPr>
          <p:spPr>
            <a:xfrm>
              <a:off x="0" y="5233562"/>
              <a:ext cx="6373813" cy="5230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txBox="1"/>
            <p:nvPr/>
          </p:nvSpPr>
          <p:spPr>
            <a:xfrm>
              <a:off x="0" y="5233562"/>
              <a:ext cx="6373813" cy="52307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chemeClr val="lt1"/>
                </a:buClr>
                <a:buSzPts val="2100"/>
                <a:buFont typeface="Gill Sans"/>
                <a:buNone/>
              </a:pPr>
              <a:r>
                <a:rPr lang="en-US" sz="2100" b="1" i="0" u="none" strike="noStrike" cap="none">
                  <a:solidFill>
                    <a:schemeClr val="lt1"/>
                  </a:solidFill>
                  <a:latin typeface="Gill Sans"/>
                  <a:ea typeface="Gill Sans"/>
                  <a:cs typeface="Gill Sans"/>
                  <a:sym typeface="Gill Sans"/>
                </a:rPr>
                <a:t>Academic research</a:t>
              </a:r>
              <a:endParaRPr sz="2100" b="0" i="0" u="none" strike="noStrike" cap="none">
                <a:solidFill>
                  <a:schemeClr val="lt1"/>
                </a:solidFill>
                <a:latin typeface="Gill Sans"/>
                <a:ea typeface="Gill Sans"/>
                <a:cs typeface="Gill Sans"/>
                <a:sym typeface="Gill Sans"/>
              </a:endParaRPr>
            </a:p>
          </p:txBody>
        </p:sp>
      </p:grpSp>
    </p:spTree>
  </p:cSld>
  <p:clrMapOvr>
    <a:masterClrMapping/>
  </p:clrMapOvr>
</p:sld>
</file>

<file path=ppt/theme/theme1.xml><?xml version="1.0" encoding="utf-8"?>
<a:theme xmlns:a="http://schemas.openxmlformats.org/drawingml/2006/main" name="3DFloatVTI">
  <a:themeElements>
    <a:clrScheme name="Float">
      <a:dk1>
        <a:srgbClr val="000000"/>
      </a:dk1>
      <a:lt1>
        <a:srgbClr val="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36E8B49E75C45898B25229869265D" ma:contentTypeVersion="12" ma:contentTypeDescription="Create a new document." ma:contentTypeScope="" ma:versionID="243fb6b56e33ca87230fb28e3871997b">
  <xsd:schema xmlns:xsd="http://www.w3.org/2001/XMLSchema" xmlns:xs="http://www.w3.org/2001/XMLSchema" xmlns:p="http://schemas.microsoft.com/office/2006/metadata/properties" xmlns:ns3="d3bea1a5-9ca5-4272-8a40-718f4723693c" targetNamespace="http://schemas.microsoft.com/office/2006/metadata/properties" ma:root="true" ma:fieldsID="6c8862b8466013e451196b2bd4ae8b1d" ns3:_="">
    <xsd:import namespace="d3bea1a5-9ca5-4272-8a40-718f47236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bea1a5-9ca5-4272-8a40-718f47236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D83A36-735D-49FD-B0C6-D7E8439FD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bea1a5-9ca5-4272-8a40-718f47236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E835AF-534B-48BB-9921-D301B05659B5}">
  <ds:schemaRefs>
    <ds:schemaRef ds:uri="http://schemas.microsoft.com/sharepoint/v3/contenttype/forms"/>
  </ds:schemaRefs>
</ds:datastoreItem>
</file>

<file path=customXml/itemProps3.xml><?xml version="1.0" encoding="utf-8"?>
<ds:datastoreItem xmlns:ds="http://schemas.openxmlformats.org/officeDocument/2006/customXml" ds:itemID="{650EB5C7-A2E7-4F23-A1DC-894297ED6109}">
  <ds:schemaRefs>
    <ds:schemaRef ds:uri="http://www.w3.org/XML/1998/namespace"/>
    <ds:schemaRef ds:uri="http://purl.org/dc/elements/1.1/"/>
    <ds:schemaRef ds:uri="http://schemas.microsoft.com/office/2006/documentManagement/types"/>
    <ds:schemaRef ds:uri="d3bea1a5-9ca5-4272-8a40-718f4723693c"/>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2720</Words>
  <Application>Microsoft Office PowerPoint</Application>
  <PresentationFormat>Widescreen</PresentationFormat>
  <Paragraphs>273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Gill Sans</vt:lpstr>
      <vt:lpstr>Calibri</vt:lpstr>
      <vt:lpstr>Arial</vt:lpstr>
      <vt:lpstr>Play</vt:lpstr>
      <vt:lpstr>Noto Sans Symbols</vt:lpstr>
      <vt:lpstr>Proxima Nova</vt:lpstr>
      <vt:lpstr>3DFloatVTI</vt:lpstr>
      <vt:lpstr>Where Does Artificial Intelligence Fit in the Classroom?</vt:lpstr>
      <vt:lpstr>What is artificial intelligence?   “Applications that perform complex tasks that once required human input.” (Oracle Cloud Infrastructure, n.d., para. 1)</vt:lpstr>
      <vt:lpstr>Timeline</vt:lpstr>
      <vt:lpstr>Timeline</vt:lpstr>
      <vt:lpstr>Types of Learning in Artificial Intelligence</vt:lpstr>
      <vt:lpstr>Types of AI Systems</vt:lpstr>
      <vt:lpstr>Types of AI Systems</vt:lpstr>
      <vt:lpstr>Everyday Uses of AI</vt:lpstr>
      <vt:lpstr>Uses of AI in Education</vt:lpstr>
      <vt:lpstr>What is ChatGPT?</vt:lpstr>
      <vt:lpstr>ChatGPT in Action </vt:lpstr>
      <vt:lpstr>Alternatives to ChatGPT</vt:lpstr>
      <vt:lpstr>Paraphrasing Tools</vt:lpstr>
      <vt:lpstr>Image Creation</vt:lpstr>
      <vt:lpstr>AI Detection</vt:lpstr>
      <vt:lpstr>AI Detection – General Notes</vt:lpstr>
      <vt:lpstr>Assessment in the Age of AI</vt:lpstr>
      <vt:lpstr>Sample Policies (Colorado State University)</vt:lpstr>
      <vt:lpstr>Other Samples</vt:lpstr>
      <vt:lpstr>The Future of AI</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Does Artificial Intelligence Fit in the Classroom?</dc:title>
  <dc:creator>Donna Schuler</dc:creator>
  <cp:lastModifiedBy>Donna Schuler</cp:lastModifiedBy>
  <cp:revision>1</cp:revision>
  <dcterms:modified xsi:type="dcterms:W3CDTF">2023-05-24T14:24:56Z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0x01010013F36E8B49E75C45898B25229869265D</vt:lpwstr>
  </property>
</Properties>
</file>