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31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6" r:id="rId58"/>
    <p:sldId id="315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32" r:id="rId72"/>
    <p:sldId id="329" r:id="rId73"/>
    <p:sldId id="333" r:id="rId74"/>
    <p:sldId id="334" r:id="rId75"/>
    <p:sldId id="335" r:id="rId76"/>
    <p:sldId id="336" r:id="rId77"/>
    <p:sldId id="337" r:id="rId7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91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419E1-66D5-4D78-8568-14575CF054E0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1AC33-929E-42CF-92EE-5637D2F47F3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Remember</a:t>
            </a:r>
            <a:r>
              <a:rPr lang="en-US" baseline="0" dirty="0" smtClean="0"/>
              <a:t> all people don’t respond the same to the same amount of the drug.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40</a:t>
            </a:fld>
            <a:endParaRPr 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45</a:t>
            </a:fld>
            <a:endParaRPr 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50</a:t>
            </a:fld>
            <a:endParaRPr 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52</a:t>
            </a:fld>
            <a:endParaRPr 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53</a:t>
            </a:fld>
            <a:endParaRPr 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54</a:t>
            </a:fld>
            <a:endParaRPr 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55</a:t>
            </a:fld>
            <a:endParaRPr 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56</a:t>
            </a:fld>
            <a:endParaRPr 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57</a:t>
            </a:fld>
            <a:endParaRPr 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58</a:t>
            </a:fld>
            <a:endParaRPr lang="en-US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59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60</a:t>
            </a:fld>
            <a:endParaRPr lang="en-US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61</a:t>
            </a:fld>
            <a:endParaRPr lang="en-US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62</a:t>
            </a:fld>
            <a:endParaRPr 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63</a:t>
            </a:fld>
            <a:endParaRPr lang="en-US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64</a:t>
            </a:fld>
            <a:endParaRPr lang="en-US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65</a:t>
            </a:fld>
            <a:endParaRPr lang="en-US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66</a:t>
            </a:fld>
            <a:endParaRPr lang="en-US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67</a:t>
            </a:fld>
            <a:endParaRPr lang="en-US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68</a:t>
            </a:fld>
            <a:endParaRPr lang="en-US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69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70</a:t>
            </a:fld>
            <a:endParaRPr lang="en-US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72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AC33-929E-42CF-92EE-5637D2F47F3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D374C26-896F-4545-8E42-508086B0486E}" type="datetimeFigureOut">
              <a:rPr lang="en-US" smtClean="0"/>
              <a:pPr/>
              <a:t>10/12/2010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B1E1E01-5FE5-46E0-878A-512CA0E589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R. John Brewer NREMT-P</a:t>
            </a:r>
          </a:p>
          <a:p>
            <a:r>
              <a:rPr lang="en-US" dirty="0" smtClean="0"/>
              <a:t>Dental Education Inc.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 principles of toxicology</a:t>
            </a:r>
          </a:p>
          <a:p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No drug ever exerts a single action.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No useful drug is entirely devoid of toxicity.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The potential toxicity of the drug rests in the hand of the user.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goal is to give the correct drug in the correct dose, via the correct route to the correct patient at the correct time for the correct reason.</a:t>
            </a:r>
          </a:p>
          <a:p>
            <a:endParaRPr lang="en-US" dirty="0" smtClean="0"/>
          </a:p>
          <a:p>
            <a:r>
              <a:rPr lang="en-US" dirty="0" smtClean="0"/>
              <a:t>It is very important you know about the drugs that you have in the office or prescribe to the patient.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Adverse drug reactions do not pose a threat to the patients life.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There are three responses to drugs that are life threatening:</a:t>
            </a:r>
          </a:p>
          <a:p>
            <a:pPr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Overdose reaction</a:t>
            </a:r>
          </a:p>
          <a:p>
            <a:pPr>
              <a:buFontTx/>
              <a:buChar char="-"/>
            </a:pPr>
            <a:r>
              <a:rPr lang="en-US" dirty="0" smtClean="0"/>
              <a:t>Allergic reaction</a:t>
            </a:r>
          </a:p>
          <a:p>
            <a:pPr>
              <a:buFontTx/>
              <a:buChar char="-"/>
            </a:pPr>
            <a:r>
              <a:rPr lang="en-US" dirty="0" smtClean="0"/>
              <a:t>Idiosyncrasy reaction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Overdose reaction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condition that results from exposure to toxic amounts  of a substance that does not cause adverse effects  when given in smaller amounts 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Allergy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Defined as a hypersensitive response to an allergen to which the individual has been previously exposed, and now has developed antibodies.</a:t>
            </a:r>
          </a:p>
          <a:p>
            <a:endParaRPr lang="en-US" dirty="0" smtClean="0"/>
          </a:p>
          <a:p>
            <a:r>
              <a:rPr lang="en-US" dirty="0" smtClean="0"/>
              <a:t>Allergic reaction is possible with any drug or substance.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drugs and substances most likely to cause allergic reactions.</a:t>
            </a:r>
          </a:p>
          <a:p>
            <a:pPr>
              <a:buFontTx/>
              <a:buChar char="-"/>
            </a:pPr>
            <a:r>
              <a:rPr lang="en-US" dirty="0" smtClean="0"/>
              <a:t>Aspirin</a:t>
            </a:r>
          </a:p>
          <a:p>
            <a:pPr>
              <a:buFontTx/>
              <a:buChar char="-"/>
            </a:pPr>
            <a:r>
              <a:rPr lang="en-US" dirty="0" smtClean="0"/>
              <a:t>Penicillin</a:t>
            </a:r>
          </a:p>
          <a:p>
            <a:pPr>
              <a:buFontTx/>
              <a:buChar char="-"/>
            </a:pPr>
            <a:r>
              <a:rPr lang="en-US" dirty="0" smtClean="0"/>
              <a:t>Bisulfites</a:t>
            </a:r>
          </a:p>
          <a:p>
            <a:pPr>
              <a:buFontTx/>
              <a:buChar char="-"/>
            </a:pPr>
            <a:r>
              <a:rPr lang="en-US" dirty="0" smtClean="0"/>
              <a:t>Latex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Idiosyncrasy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individuals unique hypersensitivity to a particular drug, food, or other substance.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Management is to position the patient, ABC’S are vital.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major cause of drug related emergency situations in the dental office is the “administration” of local anesthetics.</a:t>
            </a:r>
          </a:p>
          <a:p>
            <a:endParaRPr lang="en-US" dirty="0" smtClean="0"/>
          </a:p>
          <a:p>
            <a:r>
              <a:rPr lang="en-US" dirty="0" smtClean="0"/>
              <a:t>Although true Adverse reactions occur ,most reactions are related to the injection(seeing the needle)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Syncope and hyperventilation are the most common “drug related” emergencies.</a:t>
            </a:r>
          </a:p>
          <a:p>
            <a:endParaRPr lang="en-US" dirty="0" smtClean="0"/>
          </a:p>
          <a:p>
            <a:r>
              <a:rPr lang="en-US" dirty="0" smtClean="0"/>
              <a:t>These episodes usually result from emotional stress receiving the local, not from the drug itself.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Drugs used in Dentistry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four main categories of drugs used in patient management.</a:t>
            </a:r>
          </a:p>
          <a:p>
            <a:endParaRPr lang="en-US" dirty="0" smtClean="0"/>
          </a:p>
          <a:p>
            <a:r>
              <a:rPr lang="en-US" dirty="0" smtClean="0"/>
              <a:t>1. local anesthetics</a:t>
            </a:r>
          </a:p>
          <a:p>
            <a:r>
              <a:rPr lang="en-US" dirty="0" smtClean="0"/>
              <a:t>2. Antibiotics</a:t>
            </a:r>
          </a:p>
          <a:p>
            <a:r>
              <a:rPr lang="en-US" dirty="0" smtClean="0"/>
              <a:t> 3. Analgesics</a:t>
            </a:r>
          </a:p>
          <a:p>
            <a:r>
              <a:rPr lang="en-US" dirty="0" smtClean="0"/>
              <a:t> 4. antianxiety drugs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administration of drugs is common in the practice of dentistry and oral surgery.</a:t>
            </a:r>
          </a:p>
          <a:p>
            <a:endParaRPr lang="en-US" dirty="0" smtClean="0"/>
          </a:p>
          <a:p>
            <a:r>
              <a:rPr lang="en-US" dirty="0" smtClean="0"/>
              <a:t>The majority of the drugs used in dentistry can be divided into four categories.</a:t>
            </a:r>
          </a:p>
          <a:p>
            <a:pPr marL="633222" indent="-514350">
              <a:buAutoNum type="arabicPeriod"/>
            </a:pPr>
            <a:r>
              <a:rPr lang="en-US" dirty="0" smtClean="0"/>
              <a:t>Local anesthetics</a:t>
            </a:r>
          </a:p>
          <a:p>
            <a:pPr marL="633222" indent="-514350">
              <a:buAutoNum type="arabicPeriod"/>
            </a:pPr>
            <a:r>
              <a:rPr lang="en-US" dirty="0" smtClean="0"/>
              <a:t>Analgesics</a:t>
            </a:r>
          </a:p>
          <a:p>
            <a:pPr marL="633222" indent="-514350">
              <a:buAutoNum type="arabicPeriod"/>
            </a:pPr>
            <a:r>
              <a:rPr lang="en-US" dirty="0" smtClean="0"/>
              <a:t>Antibiotics</a:t>
            </a:r>
          </a:p>
          <a:p>
            <a:pPr marL="633222" indent="-514350">
              <a:buAutoNum type="arabicPeriod"/>
            </a:pPr>
            <a:r>
              <a:rPr lang="en-US" dirty="0" smtClean="0"/>
              <a:t>CNS Depressants</a:t>
            </a:r>
          </a:p>
          <a:p>
            <a:pPr marL="633222" indent="-514350">
              <a:buAutoNum type="arabicPeriod"/>
            </a:pPr>
            <a:endParaRPr lang="en-US" dirty="0" smtClean="0"/>
          </a:p>
          <a:p>
            <a:pPr marL="633222" indent="-514350">
              <a:buAutoNum type="arabicPeriod"/>
            </a:pPr>
            <a:endParaRPr lang="en-US" dirty="0" smtClean="0"/>
          </a:p>
          <a:p>
            <a:pPr marL="633222" indent="-514350">
              <a:buAutoNum type="arabicPeriod"/>
            </a:pPr>
            <a:endParaRPr lang="en-US" dirty="0" smtClean="0"/>
          </a:p>
          <a:p>
            <a:pPr marL="633222" indent="-514350">
              <a:buAutoNum type="arabicPeriod"/>
            </a:pPr>
            <a:endParaRPr lang="en-US" dirty="0" smtClean="0"/>
          </a:p>
          <a:p>
            <a:pPr marL="633222" indent="-51435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anesthetics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Locals is the most widely used drugs , are the safest, and most effective drugs for the prevention, and management of pain.</a:t>
            </a:r>
          </a:p>
          <a:p>
            <a:endParaRPr lang="en-US" dirty="0" smtClean="0"/>
          </a:p>
          <a:p>
            <a:r>
              <a:rPr lang="en-US" dirty="0" smtClean="0"/>
              <a:t>It is important to stress again that most adverse drug reactions to locals are a result of  the administration, not the drug.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anesthetics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next most common adverse drug reaction  is the toxic reaction. This is produced by a relative overdose secondary to accidental intravascular injection.</a:t>
            </a:r>
          </a:p>
          <a:p>
            <a:endParaRPr lang="en-US" dirty="0" smtClean="0"/>
          </a:p>
          <a:p>
            <a:r>
              <a:rPr lang="en-US" dirty="0" smtClean="0"/>
              <a:t>True documented allergic reactions to locals is extremely rare. 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Antibiotics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Prescribed to treat established active infections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Should only be used when indicated due to resistant bacteria strains and allergies.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Analgesics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  relieving drugs make up a significant portion of scripts written by dentists.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analgesics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categories of analgesics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mild- non opioid</a:t>
            </a:r>
          </a:p>
          <a:p>
            <a:pPr>
              <a:buNone/>
            </a:pPr>
            <a:r>
              <a:rPr lang="en-US" dirty="0" smtClean="0"/>
              <a:t>       </a:t>
            </a:r>
          </a:p>
          <a:p>
            <a:pPr>
              <a:buNone/>
            </a:pPr>
            <a:r>
              <a:rPr lang="en-US" dirty="0" smtClean="0"/>
              <a:t>        strong  opioid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analgesics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Mild- asa, ibuprofen, Tylenol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Strong- Opioid- codeine, demerol, diludid, vicodin oxycontin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analgesics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Adverse drug reactions to the mild analgesics are GI upset, nausea, constipation, itching</a:t>
            </a:r>
          </a:p>
          <a:p>
            <a:endParaRPr lang="en-US" dirty="0" smtClean="0"/>
          </a:p>
          <a:p>
            <a:r>
              <a:rPr lang="en-US" dirty="0" smtClean="0"/>
              <a:t>Adverse drug reactions to the opioids are nausea, vomiting, and orthostatic hypotension, respiratory depression, respiratory arrest.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analgesics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Aspirin, Tylenol and Codeine remain the most commonly prescribed drugs.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Antianxiety drugs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use of these drugs for all phases of dental care has increased significantly over the years.</a:t>
            </a:r>
          </a:p>
          <a:p>
            <a:endParaRPr lang="en-US" dirty="0" smtClean="0"/>
          </a:p>
          <a:p>
            <a:r>
              <a:rPr lang="en-US" dirty="0" smtClean="0"/>
              <a:t>The most common drugs prescribed is the benzodiazepines.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Drug overdose Reactions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anesthetics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Important part of the dental treatment plan when potentially painful procedures are considered.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anesthetic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overdose of a local is related to the blood level of the local in the myocardium and Central nervous system.  </a:t>
            </a:r>
          </a:p>
          <a:p>
            <a:endParaRPr lang="en-US" dirty="0" smtClean="0"/>
          </a:p>
          <a:p>
            <a:r>
              <a:rPr lang="en-US" dirty="0" smtClean="0"/>
              <a:t>There are several factors which influence the rate at which blood levels increase or for which blood levels remain elevated.  These factors could be drug or patient related.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Patient factors of Local anesthetic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Normal distribution curve.  </a:t>
            </a:r>
          </a:p>
          <a:p>
            <a:pPr>
              <a:buNone/>
            </a:pPr>
            <a:r>
              <a:rPr lang="en-US" dirty="0" smtClean="0"/>
              <a:t>            This is where the majority of patients </a:t>
            </a:r>
            <a:r>
              <a:rPr lang="en-US" smtClean="0"/>
              <a:t>responds  </a:t>
            </a:r>
            <a:r>
              <a:rPr lang="en-US" dirty="0" smtClean="0"/>
              <a:t>appropriate with “normal dose”, However some are less responsive, and some become more responsive to the local.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Age</a:t>
            </a:r>
          </a:p>
          <a:p>
            <a:pPr>
              <a:buNone/>
            </a:pPr>
            <a:r>
              <a:rPr lang="en-US" dirty="0" smtClean="0"/>
              <a:t>Due to absorption, metabolism, and excretion drug doses should be decreased  for patients under 6 years and over 65  years.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- Weight  &gt; Lean body weight more of the drug the patient can tolerate.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***A lack of consideration of body weight is one of the major causes of overdose reactions.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Pathological process</a:t>
            </a:r>
          </a:p>
          <a:p>
            <a:pPr>
              <a:buNone/>
            </a:pPr>
            <a:r>
              <a:rPr lang="en-US" dirty="0" smtClean="0"/>
              <a:t>Presence of Pre-existing disease may alter bodies ability to transform a drug into a biologically inactive substance.</a:t>
            </a:r>
          </a:p>
          <a:p>
            <a:endParaRPr lang="en-US" dirty="0" smtClean="0"/>
          </a:p>
          <a:p>
            <a:r>
              <a:rPr lang="en-US" dirty="0" smtClean="0"/>
              <a:t>Patients with CHF demonstrate blood levels of locals 2x those found in healthy patients receiving the same dose.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Pathologic 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Patients with chronic lung disease are at increased risk for local overdose. CO2 retention results in the decrease of the seizure threshold for local anesthesia. If a patient has a PCO2 of 65-81 their seizure threshold is lowered by approx 53%.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Genetics</a:t>
            </a:r>
          </a:p>
          <a:p>
            <a:pPr>
              <a:buNone/>
            </a:pPr>
            <a:r>
              <a:rPr lang="en-US" dirty="0" smtClean="0"/>
              <a:t>It is been reported that there are certain individuals  that possess genetic deficiencies that alter their response to certain drugs.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Attitude</a:t>
            </a:r>
          </a:p>
          <a:p>
            <a:pPr>
              <a:buNone/>
            </a:pPr>
            <a:r>
              <a:rPr lang="en-US" dirty="0" smtClean="0"/>
              <a:t>It has been shown that the seizure threshold for locals is lowered in patients who are overly stressed.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Vasoactivity</a:t>
            </a:r>
          </a:p>
          <a:p>
            <a:pPr>
              <a:buNone/>
            </a:pPr>
            <a:r>
              <a:rPr lang="en-US" dirty="0" smtClean="0"/>
              <a:t>Locals that are more lipid soluble and more highly protein bound are retained longer, therefore having a slower absorption rate. This increases the margin of safety. </a:t>
            </a:r>
          </a:p>
          <a:p>
            <a:pPr>
              <a:buNone/>
            </a:pPr>
            <a:r>
              <a:rPr lang="en-US" dirty="0" smtClean="0"/>
              <a:t>The greater the degree of vasodilatation, the more rapid the local is absorbed.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Dosage :</a:t>
            </a:r>
          </a:p>
          <a:p>
            <a:r>
              <a:rPr lang="en-US" dirty="0" smtClean="0"/>
              <a:t>The larger the dose the higher the peak blood level.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Route of Administration:</a:t>
            </a:r>
          </a:p>
          <a:p>
            <a:pPr>
              <a:buNone/>
            </a:pPr>
            <a:r>
              <a:rPr lang="en-US" dirty="0" smtClean="0"/>
              <a:t>Inadvertent intravascular is the factor that  causes most overdoses.            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Analgesics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Prescribed for relief of preexisting pain or alleviation of potential post-operative pain.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Rate of Injection</a:t>
            </a:r>
          </a:p>
          <a:p>
            <a:pPr>
              <a:buNone/>
            </a:pPr>
            <a:r>
              <a:rPr lang="en-US" dirty="0" smtClean="0"/>
              <a:t>The rate of injection is vital in the cause or prevention, of overdose reactions to all drugs.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 Anesthetic overdose reactions can result from the combination of inadvertent intravascular  injection,  combined with too  rapid a rate of ingestion.  </a:t>
            </a:r>
          </a:p>
          <a:p>
            <a:endParaRPr lang="en-US" dirty="0" smtClean="0"/>
          </a:p>
          <a:p>
            <a:r>
              <a:rPr lang="en-US" dirty="0" smtClean="0"/>
              <a:t>Both 100%  preventable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Vascularity of injection 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more vascular the area, the faster the absorption rate will be.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Presence of vasoconstrictors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addition of a vasoconstrictor to a local results in a decrease rate of systemic absorption of the drug.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Signs , Symptoms of  a  local anesthetic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 to moderate overdose</a:t>
            </a:r>
          </a:p>
          <a:p>
            <a:pPr>
              <a:buFontTx/>
              <a:buChar char="-"/>
            </a:pPr>
            <a:r>
              <a:rPr lang="en-US" dirty="0" smtClean="0"/>
              <a:t>Confusion</a:t>
            </a:r>
          </a:p>
          <a:p>
            <a:pPr>
              <a:buFontTx/>
              <a:buChar char="-"/>
            </a:pPr>
            <a:r>
              <a:rPr lang="en-US" dirty="0" smtClean="0"/>
              <a:t>Talkativeness</a:t>
            </a:r>
          </a:p>
          <a:p>
            <a:pPr>
              <a:buFontTx/>
              <a:buChar char="-"/>
            </a:pPr>
            <a:r>
              <a:rPr lang="en-US" dirty="0" smtClean="0"/>
              <a:t>Apprehension</a:t>
            </a:r>
          </a:p>
          <a:p>
            <a:pPr>
              <a:buFontTx/>
              <a:buChar char="-"/>
            </a:pPr>
            <a:r>
              <a:rPr lang="en-US" dirty="0" smtClean="0"/>
              <a:t>Excitedness</a:t>
            </a:r>
          </a:p>
          <a:p>
            <a:pPr>
              <a:buFontTx/>
              <a:buChar char="-"/>
            </a:pPr>
            <a:r>
              <a:rPr lang="en-US" dirty="0" smtClean="0"/>
              <a:t>Slurred speech</a:t>
            </a:r>
          </a:p>
          <a:p>
            <a:pPr>
              <a:buFontTx/>
              <a:buChar char="-"/>
            </a:pPr>
            <a:r>
              <a:rPr lang="en-US" dirty="0" smtClean="0"/>
              <a:t>Generalized stutter</a:t>
            </a:r>
          </a:p>
          <a:p>
            <a:pPr>
              <a:buFontTx/>
              <a:buChar char="-"/>
            </a:pPr>
            <a:r>
              <a:rPr lang="en-US" dirty="0" smtClean="0"/>
              <a:t>Muscular twitching, tremor to </a:t>
            </a:r>
            <a:r>
              <a:rPr lang="en-US" smtClean="0"/>
              <a:t>face,and </a:t>
            </a:r>
            <a:r>
              <a:rPr lang="en-US" dirty="0" smtClean="0"/>
              <a:t>extremities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Signs, symptoms (cont)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Nystagmus</a:t>
            </a:r>
          </a:p>
          <a:p>
            <a:r>
              <a:rPr lang="en-US" dirty="0" smtClean="0"/>
              <a:t>Elevated blood pressure</a:t>
            </a:r>
          </a:p>
          <a:p>
            <a:r>
              <a:rPr lang="en-US" dirty="0" smtClean="0"/>
              <a:t>Elevated heart rate</a:t>
            </a:r>
          </a:p>
          <a:p>
            <a:r>
              <a:rPr lang="en-US" dirty="0" smtClean="0"/>
              <a:t>Elevated respiratory rate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 of local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headache </a:t>
            </a:r>
          </a:p>
          <a:p>
            <a:r>
              <a:rPr lang="en-US" dirty="0" smtClean="0"/>
              <a:t>Feeling lightheaded</a:t>
            </a:r>
          </a:p>
          <a:p>
            <a:r>
              <a:rPr lang="en-US" dirty="0" smtClean="0"/>
              <a:t>dizziness                     </a:t>
            </a:r>
          </a:p>
          <a:p>
            <a:r>
              <a:rPr lang="en-US" dirty="0" smtClean="0"/>
              <a:t>Blurred vision</a:t>
            </a:r>
          </a:p>
          <a:p>
            <a:r>
              <a:rPr lang="en-US" dirty="0" smtClean="0"/>
              <a:t>Ringing in ears</a:t>
            </a:r>
          </a:p>
          <a:p>
            <a:r>
              <a:rPr lang="en-US" dirty="0" smtClean="0"/>
              <a:t>Numbness of tongue</a:t>
            </a:r>
          </a:p>
          <a:p>
            <a:r>
              <a:rPr lang="en-US" dirty="0" smtClean="0"/>
              <a:t>Flushed or chilled feeling</a:t>
            </a:r>
          </a:p>
          <a:p>
            <a:r>
              <a:rPr lang="en-US" dirty="0" smtClean="0"/>
              <a:t>Drowsiness</a:t>
            </a:r>
          </a:p>
          <a:p>
            <a:r>
              <a:rPr lang="en-US" dirty="0" smtClean="0"/>
              <a:t>Disorientation and loss of consciousness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Management of Local Anesthetic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Management is based on its severity.</a:t>
            </a:r>
          </a:p>
          <a:p>
            <a:r>
              <a:rPr lang="en-US" dirty="0" smtClean="0"/>
              <a:t>-again most cases are mild in nature requiring little or no treatment. Most local overdoses again are self limiting.  </a:t>
            </a:r>
          </a:p>
          <a:p>
            <a:r>
              <a:rPr lang="en-US" dirty="0" smtClean="0"/>
              <a:t>Rarely should you go beyond just administering a little 02. </a:t>
            </a:r>
          </a:p>
          <a:p>
            <a:r>
              <a:rPr lang="en-US" dirty="0" smtClean="0"/>
              <a:t>Over treatment has the potential to become a problem.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Management of mild overdose with sudden onset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imperative when administering a local, that the patient remain under continual observation, during and after administration of the local.  </a:t>
            </a:r>
          </a:p>
          <a:p>
            <a:endParaRPr lang="en-US" dirty="0" smtClean="0"/>
          </a:p>
          <a:p>
            <a:r>
              <a:rPr lang="en-US" dirty="0" smtClean="0"/>
              <a:t>Again mild local reactions, will begin in 5-10 minutes following injection.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mild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Terminate procedure</a:t>
            </a:r>
          </a:p>
          <a:p>
            <a:r>
              <a:rPr lang="en-US" dirty="0" smtClean="0"/>
              <a:t>Position of comfort</a:t>
            </a:r>
          </a:p>
          <a:p>
            <a:r>
              <a:rPr lang="en-US" dirty="0" smtClean="0"/>
              <a:t>ABC’s</a:t>
            </a:r>
          </a:p>
          <a:p>
            <a:r>
              <a:rPr lang="en-US" dirty="0" smtClean="0"/>
              <a:t>02 administration</a:t>
            </a:r>
          </a:p>
          <a:p>
            <a:r>
              <a:rPr lang="en-US" dirty="0" smtClean="0"/>
              <a:t>Vital signs</a:t>
            </a:r>
          </a:p>
          <a:p>
            <a:r>
              <a:rPr lang="en-US" dirty="0" smtClean="0"/>
              <a:t>Iv access</a:t>
            </a:r>
          </a:p>
          <a:p>
            <a:r>
              <a:rPr lang="en-US" dirty="0" smtClean="0"/>
              <a:t>Administration of anti-convulsant.</a:t>
            </a:r>
          </a:p>
          <a:p>
            <a:r>
              <a:rPr lang="en-US" dirty="0" smtClean="0"/>
              <a:t>EMS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antibiotics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in the management of  infections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Management of severe overdose with rapid onset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signs symptoms appear immediately (seconds to 1 minute)intravascular injection is the most likely cause.  </a:t>
            </a:r>
          </a:p>
          <a:p>
            <a:endParaRPr lang="en-US" dirty="0" smtClean="0"/>
          </a:p>
          <a:p>
            <a:r>
              <a:rPr lang="en-US" dirty="0" smtClean="0"/>
              <a:t>Clinical findings are going to be much more severe and rapid.</a:t>
            </a:r>
          </a:p>
          <a:p>
            <a:endParaRPr lang="en-US" dirty="0" smtClean="0"/>
          </a:p>
          <a:p>
            <a:r>
              <a:rPr lang="en-US" dirty="0" smtClean="0"/>
              <a:t>Patient may immediately become unconscious, and have seizures.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Position patient supine - remove syringe</a:t>
            </a:r>
          </a:p>
          <a:p>
            <a:r>
              <a:rPr lang="en-US" dirty="0" smtClean="0"/>
              <a:t>911</a:t>
            </a:r>
          </a:p>
          <a:p>
            <a:r>
              <a:rPr lang="en-US" dirty="0" smtClean="0"/>
              <a:t>ABC’s</a:t>
            </a:r>
          </a:p>
          <a:p>
            <a:r>
              <a:rPr lang="en-US" dirty="0" smtClean="0"/>
              <a:t>02 administration</a:t>
            </a:r>
          </a:p>
          <a:p>
            <a:r>
              <a:rPr lang="en-US" dirty="0" smtClean="0"/>
              <a:t>Protect patient</a:t>
            </a:r>
          </a:p>
          <a:p>
            <a:r>
              <a:rPr lang="en-US" dirty="0" smtClean="0"/>
              <a:t>Vital signs</a:t>
            </a:r>
          </a:p>
          <a:p>
            <a:r>
              <a:rPr lang="en-US" dirty="0" smtClean="0"/>
              <a:t>IV therapy/ anticonvulsant</a:t>
            </a:r>
          </a:p>
          <a:p>
            <a:r>
              <a:rPr lang="en-US" dirty="0" smtClean="0"/>
              <a:t>Manage the postictal patient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Epinephrine Overdose reaction</a:t>
            </a:r>
            <a:br>
              <a:rPr lang="en-US" dirty="0" smtClean="0"/>
            </a:br>
            <a:r>
              <a:rPr lang="en-US" dirty="0" smtClean="0"/>
              <a:t>Signs and Symptoms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Anxiety after injection</a:t>
            </a:r>
          </a:p>
          <a:p>
            <a:pPr>
              <a:buNone/>
            </a:pPr>
            <a:r>
              <a:rPr lang="en-US" dirty="0" smtClean="0"/>
              <a:t>Tremors of limbs</a:t>
            </a:r>
          </a:p>
          <a:p>
            <a:pPr>
              <a:buNone/>
            </a:pPr>
            <a:r>
              <a:rPr lang="en-US" dirty="0" smtClean="0"/>
              <a:t>Diaphoresis</a:t>
            </a:r>
          </a:p>
          <a:p>
            <a:pPr>
              <a:buNone/>
            </a:pPr>
            <a:r>
              <a:rPr lang="en-US" dirty="0" smtClean="0"/>
              <a:t>Headache</a:t>
            </a:r>
          </a:p>
          <a:p>
            <a:pPr>
              <a:buNone/>
            </a:pPr>
            <a:r>
              <a:rPr lang="en-US" dirty="0" smtClean="0"/>
              <a:t>Tachycardia/ Bradycardia</a:t>
            </a:r>
          </a:p>
          <a:p>
            <a:pPr>
              <a:buNone/>
            </a:pPr>
            <a:r>
              <a:rPr lang="en-US" dirty="0" smtClean="0"/>
              <a:t>Elevated blood pressure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Terminate procedure</a:t>
            </a:r>
          </a:p>
          <a:p>
            <a:r>
              <a:rPr lang="en-US" dirty="0" smtClean="0"/>
              <a:t>Position – semi sitting</a:t>
            </a:r>
          </a:p>
          <a:p>
            <a:r>
              <a:rPr lang="en-US" dirty="0" smtClean="0"/>
              <a:t>ABC’s</a:t>
            </a:r>
          </a:p>
          <a:p>
            <a:r>
              <a:rPr lang="en-US" dirty="0" smtClean="0"/>
              <a:t>Reassurance of the patient</a:t>
            </a:r>
          </a:p>
          <a:p>
            <a:r>
              <a:rPr lang="en-US" dirty="0" smtClean="0"/>
              <a:t>Vital signs every 5 minutes</a:t>
            </a:r>
          </a:p>
          <a:p>
            <a:r>
              <a:rPr lang="en-US" dirty="0" smtClean="0"/>
              <a:t>911</a:t>
            </a:r>
          </a:p>
          <a:p>
            <a:r>
              <a:rPr lang="en-US" dirty="0" smtClean="0"/>
              <a:t>If hypertensive administer vasodilator(NTG)</a:t>
            </a:r>
          </a:p>
          <a:p>
            <a:r>
              <a:rPr lang="en-US" dirty="0" smtClean="0"/>
              <a:t>esmolol</a:t>
            </a:r>
          </a:p>
          <a:p>
            <a:r>
              <a:rPr lang="en-US" dirty="0" smtClean="0"/>
              <a:t>Transfer to hospital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Central Nervous System Depressant Overdose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Whenever CNS-depressant drugs are administered, the possibility exists that an exaggerated degree of CNS depression may develop. </a:t>
            </a:r>
          </a:p>
          <a:p>
            <a:endParaRPr lang="en-US" dirty="0" smtClean="0"/>
          </a:p>
          <a:p>
            <a:r>
              <a:rPr lang="en-US" dirty="0" smtClean="0"/>
              <a:t>There have been several deaths both Adult and Pediatric due to this.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Predisposing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clinical efficacy of a drug is dependent on its absorption into the cardiovascular system and its blood levels in different target organs.(Brain)</a:t>
            </a:r>
          </a:p>
          <a:p>
            <a:endParaRPr lang="en-US" dirty="0" smtClean="0"/>
          </a:p>
          <a:p>
            <a:r>
              <a:rPr lang="en-US" dirty="0" smtClean="0"/>
              <a:t>Only the inhalation and IV routes of drug administration permit titration of the drug to a precise clinical effect. </a:t>
            </a:r>
          </a:p>
          <a:p>
            <a:endParaRPr lang="en-US" dirty="0" smtClean="0"/>
          </a:p>
          <a:p>
            <a:r>
              <a:rPr lang="en-US" dirty="0" smtClean="0"/>
              <a:t>Drug absorption via oral or IM is erratic. 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CNS Depressant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use of a CNS depressant to obtain deep sedation via a route of administration in which titration is not possible is an invitation to overdose and cannot be recommended.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Signs and symptoms of Sedative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Recent administration </a:t>
            </a:r>
          </a:p>
          <a:p>
            <a:r>
              <a:rPr lang="en-US" dirty="0" smtClean="0"/>
              <a:t>Decreased level of consciousness</a:t>
            </a:r>
          </a:p>
          <a:p>
            <a:r>
              <a:rPr lang="en-US" dirty="0" smtClean="0"/>
              <a:t>Unconscious</a:t>
            </a:r>
          </a:p>
          <a:p>
            <a:r>
              <a:rPr lang="en-US" dirty="0" smtClean="0"/>
              <a:t>Respiratory depression</a:t>
            </a:r>
          </a:p>
          <a:p>
            <a:r>
              <a:rPr lang="en-US" dirty="0" smtClean="0"/>
              <a:t>Loss of motor coordination</a:t>
            </a:r>
          </a:p>
          <a:p>
            <a:r>
              <a:rPr lang="en-US" dirty="0" smtClean="0"/>
              <a:t>Slurred speech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Terminate dental procedure</a:t>
            </a:r>
          </a:p>
          <a:p>
            <a:r>
              <a:rPr lang="en-US" dirty="0" smtClean="0"/>
              <a:t>Place Supine</a:t>
            </a:r>
          </a:p>
          <a:p>
            <a:r>
              <a:rPr lang="en-US" dirty="0" smtClean="0"/>
              <a:t>ABC’s</a:t>
            </a:r>
          </a:p>
          <a:p>
            <a:r>
              <a:rPr lang="en-US" dirty="0" smtClean="0"/>
              <a:t>911</a:t>
            </a:r>
          </a:p>
          <a:p>
            <a:r>
              <a:rPr lang="en-US" dirty="0" smtClean="0"/>
              <a:t>Oxygen administration</a:t>
            </a:r>
          </a:p>
          <a:p>
            <a:r>
              <a:rPr lang="en-US" dirty="0" smtClean="0"/>
              <a:t>Vitals</a:t>
            </a:r>
          </a:p>
          <a:p>
            <a:r>
              <a:rPr lang="en-US" dirty="0" smtClean="0"/>
              <a:t>IV therapy</a:t>
            </a:r>
          </a:p>
          <a:p>
            <a:r>
              <a:rPr lang="en-US" dirty="0" smtClean="0"/>
              <a:t>Reversal agents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Opioid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 sedation and respiratory depression are the primary clinical findings. However they may have :</a:t>
            </a:r>
          </a:p>
          <a:p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Altered level of consciousness</a:t>
            </a:r>
          </a:p>
          <a:p>
            <a:pPr>
              <a:buFontTx/>
              <a:buChar char="-"/>
            </a:pPr>
            <a:r>
              <a:rPr lang="en-US" dirty="0" smtClean="0"/>
              <a:t>Constricted pupils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Central nervous system depressants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Prescribed for all phases of the dental treatment  for the prevention and management of dentistry related fears.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RECOGNIZE THE PROBLEM!!!!!</a:t>
            </a:r>
          </a:p>
          <a:p>
            <a:r>
              <a:rPr lang="en-US" dirty="0" smtClean="0"/>
              <a:t>Discontinue treatment</a:t>
            </a:r>
          </a:p>
          <a:p>
            <a:r>
              <a:rPr lang="en-US" dirty="0" smtClean="0"/>
              <a:t>Position</a:t>
            </a:r>
          </a:p>
          <a:p>
            <a:r>
              <a:rPr lang="en-US" dirty="0" smtClean="0"/>
              <a:t>ABC’s</a:t>
            </a:r>
          </a:p>
          <a:p>
            <a:r>
              <a:rPr lang="en-US" dirty="0" smtClean="0"/>
              <a:t>Oxygen</a:t>
            </a:r>
          </a:p>
          <a:p>
            <a:r>
              <a:rPr lang="en-US" dirty="0" smtClean="0"/>
              <a:t>Vitals</a:t>
            </a:r>
          </a:p>
          <a:p>
            <a:r>
              <a:rPr lang="en-US" dirty="0" smtClean="0"/>
              <a:t>IV therapy</a:t>
            </a:r>
          </a:p>
          <a:p>
            <a:r>
              <a:rPr lang="en-US" dirty="0" smtClean="0"/>
              <a:t>Reversal agent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majority of the overdoses involve the administration of more than one drug.</a:t>
            </a:r>
          </a:p>
          <a:p>
            <a:endParaRPr lang="en-US" dirty="0" smtClean="0"/>
          </a:p>
          <a:p>
            <a:r>
              <a:rPr lang="en-US" dirty="0" smtClean="0"/>
              <a:t>Whenever more than one CNS depressant drug is administered, the doses of both drugs must be reduced to prevent exaggerated, undesirable effects.  </a:t>
            </a:r>
          </a:p>
          <a:p>
            <a:r>
              <a:rPr lang="en-US" dirty="0" smtClean="0"/>
              <a:t>A reminder that locals are CNS depressants themselves.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administering locals in conjunction with CNS depressants, the dose of the local anesthetic should be minimized.  </a:t>
            </a:r>
          </a:p>
          <a:p>
            <a:endParaRPr lang="en-US" dirty="0" smtClean="0"/>
          </a:p>
          <a:p>
            <a:r>
              <a:rPr lang="en-US" dirty="0" smtClean="0"/>
              <a:t>Ensuring a cooperative patient who maintains protective reflexes is the primary goal of sedation.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prepared for emergencies</a:t>
            </a:r>
          </a:p>
          <a:p>
            <a:r>
              <a:rPr lang="en-US" dirty="0" smtClean="0"/>
              <a:t>Individualize drug dosages</a:t>
            </a:r>
          </a:p>
          <a:p>
            <a:r>
              <a:rPr lang="en-US" dirty="0" smtClean="0"/>
              <a:t>Recognize and expect adverse drug effects</a:t>
            </a:r>
          </a:p>
          <a:p>
            <a:endParaRPr lang="en-US" dirty="0" smtClean="0"/>
          </a:p>
          <a:p>
            <a:r>
              <a:rPr lang="en-US" dirty="0" smtClean="0"/>
              <a:t>Common Factors to those offices that  had deaths:</a:t>
            </a:r>
          </a:p>
          <a:p>
            <a:r>
              <a:rPr lang="en-US" dirty="0" smtClean="0"/>
              <a:t>-Improper preoperative evaluation</a:t>
            </a:r>
          </a:p>
          <a:p>
            <a:r>
              <a:rPr lang="en-US" dirty="0" smtClean="0"/>
              <a:t>- lack of knowledge of drug pharmacology</a:t>
            </a:r>
          </a:p>
          <a:p>
            <a:r>
              <a:rPr lang="en-US" dirty="0" smtClean="0"/>
              <a:t>- lack of adequate monitoring.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monitoring process should include</a:t>
            </a:r>
          </a:p>
          <a:p>
            <a:r>
              <a:rPr lang="en-US" dirty="0" smtClean="0"/>
              <a:t>-(CNS) direct verbal contact with patient</a:t>
            </a:r>
          </a:p>
          <a:p>
            <a:pPr>
              <a:buNone/>
            </a:pPr>
            <a:r>
              <a:rPr lang="en-US" dirty="0" smtClean="0"/>
              <a:t>-Respiratory system                                           (Capn0graphy)</a:t>
            </a:r>
          </a:p>
          <a:p>
            <a:pPr>
              <a:buNone/>
            </a:pPr>
            <a:r>
              <a:rPr lang="en-US" dirty="0" smtClean="0"/>
              <a:t>     Pulse OX</a:t>
            </a:r>
          </a:p>
          <a:p>
            <a:pPr>
              <a:buNone/>
            </a:pPr>
            <a:r>
              <a:rPr lang="en-US" dirty="0" smtClean="0"/>
              <a:t> Cardiovascular system</a:t>
            </a:r>
          </a:p>
          <a:p>
            <a:pPr>
              <a:buNone/>
            </a:pPr>
            <a:r>
              <a:rPr lang="en-US" dirty="0" smtClean="0"/>
              <a:t>    continuous monitoring of vital signs. </a:t>
            </a:r>
          </a:p>
          <a:p>
            <a:pPr>
              <a:buNone/>
            </a:pPr>
            <a:r>
              <a:rPr lang="en-US" dirty="0" smtClean="0"/>
              <a:t>     EKG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Case #1</a:t>
            </a:r>
          </a:p>
          <a:p>
            <a:endParaRPr lang="en-US" dirty="0" smtClean="0"/>
          </a:p>
          <a:p>
            <a:r>
              <a:rPr lang="en-US" dirty="0" smtClean="0"/>
              <a:t>Death of a 28 lb. pediatric patient. Patient was given 7.5cc of local.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Case #2</a:t>
            </a:r>
          </a:p>
          <a:p>
            <a:pPr>
              <a:buNone/>
            </a:pPr>
            <a:r>
              <a:rPr lang="en-US" dirty="0" smtClean="0"/>
              <a:t>Robert Pauley 73 y/o gentleman undergoing IV sedation,  at some point stops breathing, cardiac arrest.</a:t>
            </a:r>
          </a:p>
          <a:p>
            <a:pPr>
              <a:buNone/>
            </a:pPr>
            <a:r>
              <a:rPr lang="en-US" dirty="0" smtClean="0"/>
              <a:t>No vitals</a:t>
            </a:r>
          </a:p>
          <a:p>
            <a:pPr>
              <a:buNone/>
            </a:pPr>
            <a:r>
              <a:rPr lang="en-US" dirty="0" smtClean="0"/>
              <a:t>No Pulse ox</a:t>
            </a:r>
          </a:p>
          <a:p>
            <a:pPr>
              <a:buNone/>
            </a:pPr>
            <a:r>
              <a:rPr lang="en-US" dirty="0" smtClean="0"/>
              <a:t>No Reversal drugs given</a:t>
            </a:r>
          </a:p>
          <a:p>
            <a:pPr>
              <a:buNone/>
            </a:pPr>
            <a:r>
              <a:rPr lang="en-US" dirty="0" smtClean="0"/>
              <a:t>Wrong ACLS drugs given</a:t>
            </a:r>
          </a:p>
          <a:p>
            <a:pPr>
              <a:buNone/>
            </a:pPr>
            <a:r>
              <a:rPr lang="en-US" dirty="0" smtClean="0"/>
              <a:t>Suite filed/ Plaintiff’s family  $1,135,000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Dec. 2007</a:t>
            </a:r>
          </a:p>
          <a:p>
            <a:r>
              <a:rPr lang="en-US" dirty="0" smtClean="0"/>
              <a:t>Georgetta Watson 46 y/o female</a:t>
            </a:r>
          </a:p>
          <a:p>
            <a:endParaRPr lang="en-US" dirty="0" smtClean="0"/>
          </a:p>
          <a:p>
            <a:r>
              <a:rPr lang="en-US" dirty="0" smtClean="0"/>
              <a:t>Root Canal</a:t>
            </a:r>
          </a:p>
          <a:p>
            <a:endParaRPr lang="en-US" dirty="0" smtClean="0"/>
          </a:p>
          <a:p>
            <a:r>
              <a:rPr lang="en-US" dirty="0" smtClean="0"/>
              <a:t>No history was taken prior to doing procedure</a:t>
            </a:r>
          </a:p>
          <a:p>
            <a:endParaRPr lang="en-US" dirty="0" smtClean="0"/>
          </a:p>
          <a:p>
            <a:r>
              <a:rPr lang="en-US" dirty="0" smtClean="0"/>
              <a:t>Patient monitored with pulse oximeter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Pulse ox decreasing</a:t>
            </a:r>
          </a:p>
          <a:p>
            <a:endParaRPr lang="en-US" dirty="0" smtClean="0"/>
          </a:p>
          <a:p>
            <a:r>
              <a:rPr lang="en-US" dirty="0" smtClean="0"/>
              <a:t>Irregular breathing pattern noted.</a:t>
            </a:r>
          </a:p>
          <a:p>
            <a:endParaRPr lang="en-US" dirty="0" smtClean="0"/>
          </a:p>
          <a:p>
            <a:r>
              <a:rPr lang="en-US" dirty="0" smtClean="0"/>
              <a:t>Eventually EMS contacted</a:t>
            </a:r>
          </a:p>
          <a:p>
            <a:endParaRPr lang="en-US" dirty="0" smtClean="0"/>
          </a:p>
          <a:p>
            <a:r>
              <a:rPr lang="en-US" dirty="0" smtClean="0"/>
              <a:t>EMS arrives finds patient in cardiac arrest. Transported to hospital pronounced DEAD.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Reports indicate a combination of 2 sedation drugs were given in excessive amounts.</a:t>
            </a:r>
          </a:p>
          <a:p>
            <a:r>
              <a:rPr lang="en-US" dirty="0" smtClean="0"/>
              <a:t>No patient history is documented</a:t>
            </a:r>
          </a:p>
          <a:p>
            <a:r>
              <a:rPr lang="en-US" dirty="0" smtClean="0"/>
              <a:t>Patient was not placed on a monitor no documentation of vital signs being recorded</a:t>
            </a:r>
          </a:p>
          <a:p>
            <a:r>
              <a:rPr lang="en-US" dirty="0" smtClean="0"/>
              <a:t>No CPR being performed</a:t>
            </a:r>
          </a:p>
          <a:p>
            <a:r>
              <a:rPr lang="en-US" dirty="0" smtClean="0"/>
              <a:t>Staff did not have BLS training. </a:t>
            </a:r>
          </a:p>
          <a:p>
            <a:r>
              <a:rPr lang="en-US" dirty="0" smtClean="0"/>
              <a:t>NO record of staff training</a:t>
            </a:r>
          </a:p>
          <a:p>
            <a:r>
              <a:rPr lang="en-US" dirty="0" smtClean="0"/>
              <a:t>MD’s license suspended 8/08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Whenever a drug is administered, a rational purpose should exist for its use. </a:t>
            </a:r>
          </a:p>
          <a:p>
            <a:endParaRPr lang="en-US" dirty="0" smtClean="0"/>
          </a:p>
          <a:p>
            <a:r>
              <a:rPr lang="en-US" dirty="0" smtClean="0"/>
              <a:t>Indiscriminate administration of drugs is one of the major reasons the number of incidents   of serious or life threatening emergencies in the medical and dental office have increased.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Aug. 13,2008 8.5 million dollar  awarded to family in wrongful death lawsuit.</a:t>
            </a:r>
          </a:p>
          <a:p>
            <a:endParaRPr lang="en-US" dirty="0" smtClean="0"/>
          </a:p>
          <a:p>
            <a:r>
              <a:rPr lang="en-US" dirty="0" smtClean="0"/>
              <a:t>This patient went into cardiac arrest 40 minutes after given a combination of 2 sedation drugs. 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The patient received the following:</a:t>
            </a:r>
          </a:p>
          <a:p>
            <a:pPr>
              <a:buNone/>
            </a:pPr>
            <a:r>
              <a:rPr lang="en-US" dirty="0" smtClean="0"/>
              <a:t>  -  7mg versed iv push</a:t>
            </a:r>
          </a:p>
          <a:p>
            <a:pPr>
              <a:buNone/>
            </a:pPr>
            <a:r>
              <a:rPr lang="en-US" dirty="0" smtClean="0"/>
              <a:t>  - 75mg Demerol iv push</a:t>
            </a:r>
          </a:p>
          <a:p>
            <a:pPr>
              <a:buNone/>
            </a:pPr>
            <a:r>
              <a:rPr lang="en-US" dirty="0" smtClean="0"/>
              <a:t>  -.7mg atropine</a:t>
            </a:r>
          </a:p>
          <a:p>
            <a:pPr>
              <a:buNone/>
            </a:pPr>
            <a:r>
              <a:rPr lang="en-US" dirty="0" smtClean="0"/>
              <a:t>    - 6mg decadron</a:t>
            </a:r>
          </a:p>
          <a:p>
            <a:pPr>
              <a:buNone/>
            </a:pPr>
            <a:r>
              <a:rPr lang="en-US" dirty="0" smtClean="0"/>
              <a:t>     1 carpule 2% lidocaine 1: 100,000</a:t>
            </a:r>
          </a:p>
          <a:p>
            <a:pPr>
              <a:buNone/>
            </a:pPr>
            <a:r>
              <a:rPr lang="en-US" dirty="0" smtClean="0"/>
              <a:t>     3 carpules 3% mepivacaine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Oct. 15, 2007</a:t>
            </a:r>
          </a:p>
          <a:p>
            <a:pPr>
              <a:buNone/>
            </a:pPr>
            <a:r>
              <a:rPr lang="en-US" dirty="0" smtClean="0"/>
              <a:t>Henry Dillow age 25 has 4 wisdom teeth removed. Dead x3 days after surgery from necrotizing fasciitis.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John Coleman was a 47 y/o male patient </a:t>
            </a:r>
          </a:p>
          <a:p>
            <a:pPr>
              <a:buNone/>
            </a:pPr>
            <a:r>
              <a:rPr lang="en-US" dirty="0" smtClean="0"/>
              <a:t>Needed multiple extractions.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Given 2mg halcion.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Patient did not respond well to drug.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Staff restrained patient do DMD could finish procedure.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Following procedure patient given flumazenil.  Apparently at that point patient went into cardiac arrest. </a:t>
            </a:r>
          </a:p>
          <a:p>
            <a:endParaRPr lang="en-US" dirty="0" smtClean="0"/>
          </a:p>
          <a:p>
            <a:r>
              <a:rPr lang="en-US" dirty="0" smtClean="0"/>
              <a:t>EMS transported patient to hospital, anoxic brain death, taken off ventilator the next day and pronounced dead.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Wife files suit against office stating the following:</a:t>
            </a:r>
          </a:p>
          <a:p>
            <a:r>
              <a:rPr lang="en-US" dirty="0" smtClean="0"/>
              <a:t>Office not prepared to handle emergency</a:t>
            </a:r>
          </a:p>
          <a:p>
            <a:r>
              <a:rPr lang="en-US" dirty="0" smtClean="0"/>
              <a:t>Patient was over sedated</a:t>
            </a:r>
          </a:p>
          <a:p>
            <a:r>
              <a:rPr lang="en-US" dirty="0" smtClean="0"/>
              <a:t>Delay in 911 call</a:t>
            </a:r>
          </a:p>
          <a:p>
            <a:endParaRPr lang="en-US" dirty="0" smtClean="0"/>
          </a:p>
          <a:p>
            <a:r>
              <a:rPr lang="en-US" dirty="0" smtClean="0"/>
              <a:t>In addition “DOCS” also being sued since they did the training.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This patient had a history of obesity, diabetic, and colon cancer.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patient in Wheeling, was administered 17 tablets </a:t>
            </a:r>
            <a:r>
              <a:rPr lang="en-US" smtClean="0"/>
              <a:t>of 0.25 mg </a:t>
            </a:r>
            <a:r>
              <a:rPr lang="en-US" dirty="0" smtClean="0"/>
              <a:t>halcion, for total dose of 4.25mg.   A reminder an overdose can occur at 2 mg.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estimated well over 100,000 patients have died in hospitals due to adverse drug reactions.</a:t>
            </a:r>
          </a:p>
          <a:p>
            <a:endParaRPr lang="en-US" dirty="0" smtClean="0"/>
          </a:p>
          <a:p>
            <a:r>
              <a:rPr lang="en-US" dirty="0" smtClean="0"/>
              <a:t>It is estimated that over 2 million patients have suffered serious but non fatal adverse drug reactions.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related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Toxicology is the study of the harmful effects of chemicals on biological systems. These effects range from minor to serious, or even cause death.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Whenever a drug is administered, two types of reactions may be noted. </a:t>
            </a:r>
          </a:p>
          <a:p>
            <a:pPr>
              <a:buFontTx/>
              <a:buChar char="-"/>
            </a:pPr>
            <a:r>
              <a:rPr lang="en-US" dirty="0" smtClean="0"/>
              <a:t>Desirable drug reaction</a:t>
            </a:r>
          </a:p>
          <a:p>
            <a:pPr>
              <a:buFontTx/>
              <a:buChar char="-"/>
            </a:pPr>
            <a:r>
              <a:rPr lang="en-US" dirty="0" smtClean="0"/>
              <a:t> undesirable drug reaction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601</TotalTime>
  <Words>2449</Words>
  <Application>Microsoft Office PowerPoint</Application>
  <PresentationFormat>On-screen Show (4:3)</PresentationFormat>
  <Paragraphs>458</Paragraphs>
  <Slides>77</Slides>
  <Notes>71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8" baseType="lpstr">
      <vt:lpstr>Module</vt:lpstr>
      <vt:lpstr>Drug Related emergencies</vt:lpstr>
      <vt:lpstr>Drug Related emergencies</vt:lpstr>
      <vt:lpstr>Local anesthetics</vt:lpstr>
      <vt:lpstr>Analgesics</vt:lpstr>
      <vt:lpstr>antibiotics</vt:lpstr>
      <vt:lpstr>Central nervous system depressants</vt:lpstr>
      <vt:lpstr>Drug related emergencies</vt:lpstr>
      <vt:lpstr>Drug related emergencies</vt:lpstr>
      <vt:lpstr>Drug related emergencies</vt:lpstr>
      <vt:lpstr>Drug related emergencies</vt:lpstr>
      <vt:lpstr>Drug related emergencies</vt:lpstr>
      <vt:lpstr>Drug related emergencies</vt:lpstr>
      <vt:lpstr>Overdose reaction</vt:lpstr>
      <vt:lpstr>Allergy </vt:lpstr>
      <vt:lpstr>allergy</vt:lpstr>
      <vt:lpstr>Idiosyncrasy reactions</vt:lpstr>
      <vt:lpstr>Drug related emergencies</vt:lpstr>
      <vt:lpstr>Drug related emergencies</vt:lpstr>
      <vt:lpstr>Drugs used in Dentistry</vt:lpstr>
      <vt:lpstr>Local anesthetics</vt:lpstr>
      <vt:lpstr>Local anesthetics</vt:lpstr>
      <vt:lpstr>Antibiotics</vt:lpstr>
      <vt:lpstr>Analgesics</vt:lpstr>
      <vt:lpstr>analgesics</vt:lpstr>
      <vt:lpstr>analgesics</vt:lpstr>
      <vt:lpstr>analgesics</vt:lpstr>
      <vt:lpstr>analgesics</vt:lpstr>
      <vt:lpstr>Antianxiety drugs</vt:lpstr>
      <vt:lpstr>Drug overdose Reactions</vt:lpstr>
      <vt:lpstr>Local anesthetic overdose</vt:lpstr>
      <vt:lpstr>Patient factors of Local anesthetic overdose</vt:lpstr>
      <vt:lpstr>Patient factors</vt:lpstr>
      <vt:lpstr>Patient factors</vt:lpstr>
      <vt:lpstr>Pathologic  factors</vt:lpstr>
      <vt:lpstr>Patient factors</vt:lpstr>
      <vt:lpstr>Patient factors</vt:lpstr>
      <vt:lpstr>Drug Factors</vt:lpstr>
      <vt:lpstr>Drug factors</vt:lpstr>
      <vt:lpstr>Drug factors</vt:lpstr>
      <vt:lpstr>Drug factors</vt:lpstr>
      <vt:lpstr>Drug factors</vt:lpstr>
      <vt:lpstr>Vascularity of injection site</vt:lpstr>
      <vt:lpstr>Presence of vasoconstrictors</vt:lpstr>
      <vt:lpstr>Signs , Symptoms of  a  local anesthetic overdose</vt:lpstr>
      <vt:lpstr>Signs, symptoms (cont)</vt:lpstr>
      <vt:lpstr>Symptoms of local overdose</vt:lpstr>
      <vt:lpstr>Management of Local Anesthetic overdose</vt:lpstr>
      <vt:lpstr>Management of mild overdose with sudden onset</vt:lpstr>
      <vt:lpstr>Management of mild overdose</vt:lpstr>
      <vt:lpstr>Management of severe overdose with rapid onset</vt:lpstr>
      <vt:lpstr>management</vt:lpstr>
      <vt:lpstr>Epinephrine Overdose reaction Signs and Symptoms</vt:lpstr>
      <vt:lpstr>Management</vt:lpstr>
      <vt:lpstr>Central Nervous System Depressant Overdose Reactions</vt:lpstr>
      <vt:lpstr>Predisposing Factors</vt:lpstr>
      <vt:lpstr>CNS Depressant overdose</vt:lpstr>
      <vt:lpstr>Signs and symptoms of Sedative overdose</vt:lpstr>
      <vt:lpstr>Management</vt:lpstr>
      <vt:lpstr>Opioid overdose</vt:lpstr>
      <vt:lpstr>Treatment</vt:lpstr>
      <vt:lpstr>Summary</vt:lpstr>
      <vt:lpstr>Summary</vt:lpstr>
      <vt:lpstr>summary</vt:lpstr>
      <vt:lpstr>Summary</vt:lpstr>
      <vt:lpstr>Cases</vt:lpstr>
      <vt:lpstr>Cases</vt:lpstr>
      <vt:lpstr>Case #3</vt:lpstr>
      <vt:lpstr>Case #3</vt:lpstr>
      <vt:lpstr>Case 3</vt:lpstr>
      <vt:lpstr>Slide 70</vt:lpstr>
      <vt:lpstr>Slide 71</vt:lpstr>
      <vt:lpstr>Case 4</vt:lpstr>
      <vt:lpstr>Slide 73</vt:lpstr>
      <vt:lpstr>Slide 74</vt:lpstr>
      <vt:lpstr>Slide 75</vt:lpstr>
      <vt:lpstr>Slide 76</vt:lpstr>
      <vt:lpstr>Slide 77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Related emergencies</dc:title>
  <dc:creator>John Brewer</dc:creator>
  <cp:lastModifiedBy>SONY VAIO</cp:lastModifiedBy>
  <cp:revision>73</cp:revision>
  <dcterms:created xsi:type="dcterms:W3CDTF">2008-03-15T03:33:23Z</dcterms:created>
  <dcterms:modified xsi:type="dcterms:W3CDTF">2010-10-12T16:59:35Z</dcterms:modified>
</cp:coreProperties>
</file>