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8" r:id="rId9"/>
    <p:sldId id="270" r:id="rId10"/>
    <p:sldId id="265" r:id="rId11"/>
    <p:sldId id="271" r:id="rId12"/>
    <p:sldId id="272" r:id="rId13"/>
    <p:sldId id="266" r:id="rId14"/>
    <p:sldId id="308" r:id="rId15"/>
    <p:sldId id="305" r:id="rId16"/>
    <p:sldId id="306" r:id="rId17"/>
    <p:sldId id="307" r:id="rId18"/>
    <p:sldId id="273" r:id="rId19"/>
    <p:sldId id="310" r:id="rId20"/>
    <p:sldId id="312" r:id="rId21"/>
    <p:sldId id="318" r:id="rId22"/>
    <p:sldId id="319" r:id="rId23"/>
    <p:sldId id="317" r:id="rId24"/>
    <p:sldId id="316" r:id="rId25"/>
    <p:sldId id="299" r:id="rId26"/>
    <p:sldId id="320" r:id="rId27"/>
    <p:sldId id="321" r:id="rId28"/>
    <p:sldId id="322" r:id="rId29"/>
    <p:sldId id="323" r:id="rId30"/>
    <p:sldId id="324" r:id="rId31"/>
    <p:sldId id="274" r:id="rId32"/>
    <p:sldId id="275" r:id="rId33"/>
    <p:sldId id="276" r:id="rId34"/>
    <p:sldId id="295" r:id="rId35"/>
    <p:sldId id="300" r:id="rId36"/>
    <p:sldId id="325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FFEBD0-C21A-4C01-A578-4805CDC6365F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E5E7CC-2AC6-49EA-AF74-1F55D51E2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E7CC-2AC6-49EA-AF74-1F55D51E2C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988AAD-8AF4-4AA0-A0CD-FAF27CB8E62D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18" y="6172200"/>
            <a:ext cx="2271713" cy="59010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estliberty.readsh101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599"/>
            <a:ext cx="8991600" cy="189345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glow rad="190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YOUR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Freshman Orientation &amp; Registration - 2019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089750"/>
            <a:ext cx="2223655" cy="61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5257800"/>
          </a:xfrm>
          <a:prstGeom prst="rect">
            <a:avLst/>
          </a:prstGeom>
        </p:spPr>
      </p:pic>
      <p:pic>
        <p:nvPicPr>
          <p:cNvPr id="6" name="Picture 5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5243DC29-F198-438B-B58A-21D7ED1D1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360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33" y="2632780"/>
            <a:ext cx="5449433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5029200" cy="4572000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All students will have a WLU email account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Online account information available in WINS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TopperNet-emergency text messaging (Option to Add Parent Number)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Guardian App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Social Media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Web 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/>
              <a:t>DegreeWorks</a:t>
            </a:r>
            <a:r>
              <a:rPr lang="en-US" dirty="0"/>
              <a:t>/Topper</a:t>
            </a:r>
          </a:p>
          <a:p>
            <a:pPr marL="365760" lvl="1" indent="0">
              <a:buNone/>
            </a:pPr>
            <a:r>
              <a:rPr lang="en-US" dirty="0"/>
              <a:t>Tracks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Information on these available under</a:t>
            </a:r>
          </a:p>
          <a:p>
            <a:pPr lvl="1">
              <a:buNone/>
            </a:pPr>
            <a:r>
              <a:rPr lang="en-US" dirty="0"/>
              <a:t>   “Accepted Students….What’s Next?</a:t>
            </a:r>
          </a:p>
        </p:txBody>
      </p:sp>
      <p:pic>
        <p:nvPicPr>
          <p:cNvPr id="5" name="Content Placeholder 7" descr="A group of people in a room&#10;&#10;Description automatically generated">
            <a:extLst>
              <a:ext uri="{FF2B5EF4-FFF2-40B4-BE49-F238E27FC236}">
                <a16:creationId xmlns:a16="http://schemas.microsoft.com/office/drawing/2014/main" id="{45391A3D-9FCD-48E8-A45F-4C029AD8E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0167"/>
            <a:ext cx="4038600" cy="25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Mid-term and Final Grades accessed via WINS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Students can repeat a up to 21 credit hours to improve gpa.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Academic Standing (Probation &amp; Suspension)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20E9D6D-01EF-4E4E-B965-4F665066D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2043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540250" cy="4658833"/>
          </a:xfrm>
        </p:spPr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Enrolled students have rights:</a:t>
            </a:r>
          </a:p>
          <a:p>
            <a:pPr lvl="1">
              <a:buNone/>
            </a:pPr>
            <a:r>
              <a:rPr lang="en-US" dirty="0"/>
              <a:t>   WLU cannot release information to a third party without written permission from the student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Parents can ask procedural or general questions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Only directory information can be released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Students can request to have directory information withheld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79688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4043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r>
              <a:rPr lang="en-US" dirty="0"/>
              <a:t>SAFETY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4400" cy="4887434"/>
          </a:xfrm>
        </p:spPr>
        <p:txBody>
          <a:bodyPr>
            <a:normAutofit/>
          </a:bodyPr>
          <a:lstStyle/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 24/7 Campus Police Department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Security in residence halls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Student Handbook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Parental follow-up on conduct and responsibility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Discuss healthy habits (eating and sleeping)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Relieving Stress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Department of Health Services, located in Shaw Hall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Emergency Link 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/>
              <a:t>Personal Counseling</a:t>
            </a:r>
          </a:p>
        </p:txBody>
      </p:sp>
    </p:spTree>
    <p:extLst>
      <p:ext uri="{BB962C8B-B14F-4D97-AF65-F5344CB8AC3E}">
        <p14:creationId xmlns:p14="http://schemas.microsoft.com/office/powerpoint/2010/main" val="22412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STATEMENTS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Billing statements issued late July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-Emailed to students’ WLU email account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-Release form to add another billing email address (Business Office web page-Student Form)</a:t>
            </a:r>
          </a:p>
          <a:p>
            <a:pPr lvl="2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Statements show balance due or refund due the student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Tuition may differ based on major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Some courses may have 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020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SATISFACTORY ACADEMIC PROGRESS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For first-time students to have their FEDERAL Financial Aid renewed they must meet the following academic requirements.</a:t>
            </a:r>
          </a:p>
          <a:p>
            <a:pPr lvl="1">
              <a:buNone/>
            </a:pPr>
            <a:r>
              <a:rPr lang="en-US" dirty="0"/>
              <a:t>			-Pass 70% of all coursework attempted.</a:t>
            </a:r>
          </a:p>
          <a:p>
            <a:pPr lvl="1">
              <a:buNone/>
            </a:pPr>
            <a:r>
              <a:rPr lang="en-US" dirty="0"/>
              <a:t>			-GPA require</a:t>
            </a:r>
          </a:p>
          <a:p>
            <a:pPr lvl="1">
              <a:buNone/>
            </a:pPr>
            <a:r>
              <a:rPr lang="en-US" dirty="0"/>
              <a:t>					0 to 29 hours 1.6</a:t>
            </a:r>
          </a:p>
          <a:p>
            <a:pPr lvl="1">
              <a:buNone/>
            </a:pPr>
            <a:r>
              <a:rPr lang="en-US" dirty="0"/>
              <a:t>					30 to 59 hours 1.8</a:t>
            </a:r>
          </a:p>
          <a:p>
            <a:pPr lvl="1">
              <a:buNone/>
            </a:pPr>
            <a:r>
              <a:rPr lang="en-US" dirty="0"/>
              <a:t>					60 or more 2.00</a:t>
            </a:r>
          </a:p>
          <a:p>
            <a:pPr lvl="1">
              <a:buNone/>
            </a:pPr>
            <a:r>
              <a:rPr lang="en-US" dirty="0"/>
              <a:t>			-Any deficit can be made up during the 			summer</a:t>
            </a:r>
          </a:p>
          <a:p>
            <a:pPr lvl="1">
              <a:buNone/>
            </a:pPr>
            <a:r>
              <a:rPr lang="en-US" dirty="0"/>
              <a:t>			-Students must complete requirements within a 		150% maximum time frame</a:t>
            </a:r>
          </a:p>
        </p:txBody>
      </p:sp>
    </p:spTree>
    <p:extLst>
      <p:ext uri="{BB962C8B-B14F-4D97-AF65-F5344CB8AC3E}">
        <p14:creationId xmlns:p14="http://schemas.microsoft.com/office/powerpoint/2010/main" val="643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SATISFACTORY ACADEMIC PROGRESS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724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For students receiving the WV Higher Education Grant or the PHEAA Grant, the renewal requirements are as follows:</a:t>
            </a:r>
          </a:p>
          <a:p>
            <a:pPr lvl="1">
              <a:buNone/>
            </a:pPr>
            <a:r>
              <a:rPr lang="en-US" dirty="0"/>
              <a:t>		-Meet the institution’s Satisfactory Academic Progress</a:t>
            </a:r>
          </a:p>
          <a:p>
            <a:pPr lvl="1">
              <a:buNone/>
            </a:pPr>
            <a:r>
              <a:rPr lang="en-US" dirty="0"/>
              <a:t>		requirements</a:t>
            </a:r>
          </a:p>
          <a:p>
            <a:pPr lvl="1">
              <a:buNone/>
            </a:pPr>
            <a:r>
              <a:rPr lang="en-US" dirty="0"/>
              <a:t>		-Must pass at least 24 credit hours during the fall &amp; 	spring semesters</a:t>
            </a:r>
          </a:p>
          <a:p>
            <a:pPr lvl="1">
              <a:buNone/>
            </a:pPr>
            <a:r>
              <a:rPr lang="en-US" dirty="0"/>
              <a:t>		-Have at least a 2.0 accumulative GPA</a:t>
            </a:r>
          </a:p>
          <a:p>
            <a:pPr lvl="1">
              <a:buNone/>
            </a:pPr>
            <a:r>
              <a:rPr lang="en-US" dirty="0"/>
              <a:t>		-Deficit CANNOT be made up during the summer</a:t>
            </a:r>
          </a:p>
        </p:txBody>
      </p:sp>
    </p:spTree>
    <p:extLst>
      <p:ext uri="{BB962C8B-B14F-4D97-AF65-F5344CB8AC3E}">
        <p14:creationId xmlns:p14="http://schemas.microsoft.com/office/powerpoint/2010/main" val="1278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SATISFACTORY ACADEMIC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0352" cy="4495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WV PROMISE recipients who are first time students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   must meet the following requirements to have the PROMISE renewed: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		-Pass at least 30 credit hours during the fall &amp; 	spring semesters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		-Attain at least a 2.75 accumulative GPA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		-College coursework completed during high 	school or prior to college enrollment CANNOT be 	considered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Academic Scholarship renewal requirements are listed on the student scholarship agreement (typically a 3.25</a:t>
            </a:r>
          </a:p>
          <a:p>
            <a:pPr>
              <a:buClr>
                <a:schemeClr val="tx1"/>
              </a:buClr>
              <a:buNone/>
            </a:pPr>
            <a:r>
              <a:rPr lang="en-US" dirty="0"/>
              <a:t>	gpa and completing 30 hours)</a:t>
            </a:r>
          </a:p>
        </p:txBody>
      </p:sp>
    </p:spTree>
    <p:extLst>
      <p:ext uri="{BB962C8B-B14F-4D97-AF65-F5344CB8AC3E}">
        <p14:creationId xmlns:p14="http://schemas.microsoft.com/office/powerpoint/2010/main" val="10339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3976"/>
            <a:ext cx="76200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TARGET: GRADUATION</a:t>
            </a:r>
            <a:r>
              <a:rPr lang="en-US" b="1" dirty="0"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A08E7-92ED-4A2C-8303-C227D26C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81531"/>
            <a:ext cx="5486730" cy="36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9:00 a.m. 		Parent &amp; Student Sessions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  <a:p>
            <a:r>
              <a:rPr lang="en-US" b="1" dirty="0">
                <a:solidFill>
                  <a:srgbClr val="FFC000"/>
                </a:solidFill>
              </a:rPr>
              <a:t>11:00 a.m. 	Meeting with Faculty/Class Schedule 			Review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/>
              <a:t>12:00 noon	Lunch</a:t>
            </a:r>
          </a:p>
          <a:p>
            <a:endParaRPr lang="en-US" b="1" dirty="0"/>
          </a:p>
          <a:p>
            <a:r>
              <a:rPr lang="en-US" b="1" dirty="0"/>
              <a:t>1:00 p.m.		Completing To-Do List Tasks</a:t>
            </a:r>
          </a:p>
          <a:p>
            <a:r>
              <a:rPr lang="en-US" sz="3200" b="1" dirty="0"/>
              <a:t> 			</a:t>
            </a:r>
            <a:r>
              <a:rPr lang="en-US" sz="2600" b="1" dirty="0"/>
              <a:t>(Financial Aid, Student Employment, 			Housing, Dining, Bookstore, United 				Bank)</a:t>
            </a:r>
          </a:p>
          <a:p>
            <a:r>
              <a:rPr lang="en-US" b="1" dirty="0"/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9:00 a.m. 		Parent &amp; Student Sessions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  <a:p>
            <a:r>
              <a:rPr lang="en-US" b="1" dirty="0">
                <a:solidFill>
                  <a:srgbClr val="FFC000"/>
                </a:solidFill>
              </a:rPr>
              <a:t>11:00 a.m. 	Meeting with Faculty/Class Schedule 			Review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/>
              <a:t>12:00 noon	Lunch</a:t>
            </a:r>
          </a:p>
          <a:p>
            <a:endParaRPr lang="en-US" b="1" dirty="0"/>
          </a:p>
          <a:p>
            <a:r>
              <a:rPr lang="en-US" b="1" dirty="0"/>
              <a:t>1:00 p.m.		Completing To-Do List Tasks</a:t>
            </a:r>
          </a:p>
          <a:p>
            <a:r>
              <a:rPr lang="en-US" sz="2600" b="1" dirty="0"/>
              <a:t> 			(Financial Aid, Student Employment, 			Housing, Dining, Bookstore)</a:t>
            </a:r>
          </a:p>
          <a:p>
            <a:pPr marL="2697480" lvl="8" indent="0">
              <a:buNone/>
            </a:pPr>
            <a:r>
              <a:rPr lang="en-US" sz="1400" b="1" dirty="0"/>
              <a:t> 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Students have access to roommate information via WINS</a:t>
            </a:r>
          </a:p>
          <a:p>
            <a:pPr>
              <a:buClr>
                <a:schemeClr val="tx2"/>
              </a:buClr>
            </a:pPr>
            <a:r>
              <a:rPr lang="en-US" dirty="0"/>
              <a:t>All students pay cable/internet fee and residence hall capital fees</a:t>
            </a:r>
          </a:p>
          <a:p>
            <a:pPr>
              <a:buClr>
                <a:schemeClr val="tx2"/>
              </a:buClr>
            </a:pPr>
            <a:r>
              <a:rPr lang="en-US" dirty="0"/>
              <a:t>Residence Halls open for new students on Friday, August 23, at 10:00 a.m.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5" name="AutoShape 4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Students can choose a weekly 19 meal, 14 meal or 12 meal plan (cost is the same-flexible Sodexo dollars)</a:t>
            </a:r>
          </a:p>
          <a:p>
            <a:pPr>
              <a:buClr>
                <a:schemeClr val="tx2"/>
              </a:buClr>
            </a:pPr>
            <a:r>
              <a:rPr lang="en-US" dirty="0"/>
              <a:t>Meal changes can be made during first two weeks of the semester</a:t>
            </a:r>
          </a:p>
          <a:p>
            <a:pPr>
              <a:buClr>
                <a:schemeClr val="tx2"/>
              </a:buClr>
            </a:pPr>
            <a:r>
              <a:rPr lang="en-US" dirty="0"/>
              <a:t>Commuter Meal Plans (50 block meals, 5 meal plan)</a:t>
            </a:r>
          </a:p>
          <a:p>
            <a:pPr>
              <a:buClr>
                <a:schemeClr val="tx2"/>
              </a:buClr>
            </a:pPr>
            <a:r>
              <a:rPr lang="en-US" dirty="0"/>
              <a:t>Topper Card serves as Meal Card/Secure Access Card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5" y="1589088"/>
            <a:ext cx="2571750" cy="4572000"/>
          </a:xfrm>
        </p:spPr>
      </p:pic>
    </p:spTree>
    <p:extLst>
      <p:ext uri="{BB962C8B-B14F-4D97-AF65-F5344CB8AC3E}">
        <p14:creationId xmlns:p14="http://schemas.microsoft.com/office/powerpoint/2010/main" val="2370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C6B0-6E48-459F-AC3A-D96CB1A4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Weekend and </a:t>
            </a:r>
            <a:r>
              <a:rPr lang="en-US" dirty="0" err="1"/>
              <a:t>Topperfest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1164C-5173-4292-A2A9-025006E998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/>
              <a:t>Extended office hours first week of classes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/>
              <a:t>Pick up Parking Tag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err="1"/>
              <a:t>TopperFest</a:t>
            </a:r>
            <a:r>
              <a:rPr lang="en-US" sz="2800" dirty="0"/>
              <a:t> Events – Get Connected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Family Picnic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Weekend fun events</a:t>
            </a:r>
          </a:p>
          <a:p>
            <a:pPr lvl="2">
              <a:buFont typeface="Wingdings" pitchFamily="2" charset="2"/>
              <a:buChar char="q"/>
            </a:pPr>
            <a:r>
              <a:rPr lang="en-US" sz="2500" dirty="0"/>
              <a:t>Organizational Fair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err="1"/>
              <a:t>Topperfest</a:t>
            </a:r>
            <a:r>
              <a:rPr lang="en-US" sz="2800" dirty="0"/>
              <a:t> is for all new students!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1FE04E-AADA-4676-AF0E-2EB8D3BBC49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79688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Intramurals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Clubs &amp; Organizations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Greek Life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Wellness Center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Krise</a:t>
            </a:r>
            <a:r>
              <a:rPr lang="en-US" dirty="0"/>
              <a:t> Fit Center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Campus Activities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Commuter Services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Meal plans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Parking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Lounge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Study areas in library, LSDC, College Union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Get involved and connected!</a:t>
            </a:r>
          </a:p>
          <a:p>
            <a:pPr marL="365760" lvl="1" indent="0">
              <a:buNone/>
            </a:pPr>
            <a:r>
              <a:rPr lang="en-US" dirty="0"/>
              <a:t>   </a:t>
            </a:r>
          </a:p>
          <a:p>
            <a:pPr marL="36576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A86F6-A9AD-4579-8011-BE1D17D64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691406" cy="31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COMMUTER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Student Union for Food Options and Study Areas</a:t>
            </a:r>
          </a:p>
          <a:p>
            <a:pPr lvl="1"/>
            <a:r>
              <a:rPr lang="en-US" dirty="0"/>
              <a:t>Library and Learning &amp; Student Development Center for additional study areas </a:t>
            </a:r>
          </a:p>
          <a:p>
            <a:pPr lvl="1"/>
            <a:r>
              <a:rPr lang="en-US" dirty="0"/>
              <a:t>Parking</a:t>
            </a:r>
          </a:p>
          <a:p>
            <a:pPr lvl="1"/>
            <a:r>
              <a:rPr lang="en-US" dirty="0"/>
              <a:t>Important to be involved and get connected</a:t>
            </a:r>
          </a:p>
        </p:txBody>
      </p:sp>
      <p:pic>
        <p:nvPicPr>
          <p:cNvPr id="8" name="Content Placeholder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211C7C5-59AA-40C8-88A1-3251E710418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79688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56736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Protects students, staff and faculty at institutions receiving Federal funding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If an institution knows (or reasonably should know) about sexual harassment, including sexual assault,</a:t>
            </a:r>
          </a:p>
          <a:p>
            <a:pPr marL="365760" lvl="1" indent="0">
              <a:buNone/>
            </a:pPr>
            <a:r>
              <a:rPr lang="en-US" dirty="0"/>
              <a:t>   that creates a hostile environment, Title IX requires the            </a:t>
            </a:r>
          </a:p>
          <a:p>
            <a:pPr marL="365760" lvl="1" indent="0">
              <a:buNone/>
            </a:pPr>
            <a:r>
              <a:rPr lang="en-US" dirty="0"/>
              <a:t>   institution to take immediate action to eliminate the</a:t>
            </a:r>
          </a:p>
          <a:p>
            <a:pPr marL="365760" lvl="1" indent="0">
              <a:buNone/>
            </a:pPr>
            <a:r>
              <a:rPr lang="en-US" dirty="0"/>
              <a:t>   harassment, prevent its recurrence, and address its </a:t>
            </a:r>
          </a:p>
          <a:p>
            <a:pPr marL="365760" lvl="1" indent="0">
              <a:buNone/>
            </a:pPr>
            <a:r>
              <a:rPr lang="en-US" dirty="0"/>
              <a:t>   effects</a:t>
            </a:r>
          </a:p>
          <a:p>
            <a:pPr marL="365760" lvl="1" indent="0">
              <a:buNone/>
            </a:pPr>
            <a:r>
              <a:rPr lang="en-US" dirty="0"/>
              <a:t>   </a:t>
            </a:r>
          </a:p>
          <a:p>
            <a:pPr marL="36576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C4FC-E42D-45B9-A850-C2B7AA97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8A21-58F2-4B4A-932E-E6FDACE7C1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Shaw Hall room 19 (lower level back of building)</a:t>
            </a:r>
          </a:p>
          <a:p>
            <a:pPr lvl="1"/>
            <a:r>
              <a:rPr lang="en-US" dirty="0"/>
              <a:t>Ambulatory care medical clinic</a:t>
            </a:r>
          </a:p>
          <a:p>
            <a:pPr lvl="2"/>
            <a:r>
              <a:rPr lang="en-US" dirty="0"/>
              <a:t>Monday through Friday 7am-3pm</a:t>
            </a:r>
          </a:p>
          <a:p>
            <a:pPr lvl="2"/>
            <a:r>
              <a:rPr lang="en-US" dirty="0"/>
              <a:t>Walk-in or appointment</a:t>
            </a:r>
          </a:p>
          <a:p>
            <a:pPr lvl="2"/>
            <a:r>
              <a:rPr lang="en-US" dirty="0"/>
              <a:t>Most services are free</a:t>
            </a:r>
          </a:p>
          <a:p>
            <a:pPr lvl="2"/>
            <a:r>
              <a:rPr lang="en-US" dirty="0"/>
              <a:t>Do not bill insurance (but we highly recommend carrying health insurance)</a:t>
            </a:r>
          </a:p>
          <a:p>
            <a:pPr lvl="1"/>
            <a:r>
              <a:rPr lang="en-US" dirty="0"/>
              <a:t>After Hours</a:t>
            </a:r>
          </a:p>
          <a:p>
            <a:pPr lvl="2"/>
            <a:r>
              <a:rPr lang="en-US" dirty="0"/>
              <a:t>Doctor’s Urgent Care (15 minutes)</a:t>
            </a:r>
          </a:p>
          <a:p>
            <a:pPr lvl="1"/>
            <a:r>
              <a:rPr lang="en-US" dirty="0"/>
              <a:t>Emergency</a:t>
            </a:r>
          </a:p>
          <a:p>
            <a:pPr lvl="2"/>
            <a:r>
              <a:rPr lang="en-US" dirty="0"/>
              <a:t>911</a:t>
            </a:r>
          </a:p>
          <a:p>
            <a:pPr lvl="2"/>
            <a:r>
              <a:rPr lang="en-US" dirty="0"/>
              <a:t>Ambulance service for town of West Liberty</a:t>
            </a:r>
          </a:p>
          <a:p>
            <a:pPr lvl="2"/>
            <a:r>
              <a:rPr lang="en-US" dirty="0"/>
              <a:t>Wheeling Hospital and Ohio Valley Medical Center (20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77A5-8F5B-451D-BE63-4274ACC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Health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F521-A7AF-456F-BA05-1A4506C472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Electronic health newsletter</a:t>
            </a:r>
          </a:p>
          <a:p>
            <a:pPr lvl="1"/>
            <a:r>
              <a:rPr lang="en-US" dirty="0">
                <a:hlinkClick r:id="rId2"/>
              </a:rPr>
              <a:t>http://westliberty.readsh101.com/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56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77A5-8F5B-451D-BE63-4274ACC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Health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F521-A7AF-456F-BA05-1A4506C472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Students register with Topper ID (include @ symbol) and WLU email </a:t>
            </a:r>
          </a:p>
          <a:p>
            <a:pPr lvl="1"/>
            <a:r>
              <a:rPr lang="en-US" dirty="0"/>
              <a:t>Please submit information 4 weeks prior to start of classes</a:t>
            </a:r>
          </a:p>
          <a:p>
            <a:pPr lvl="1"/>
            <a:r>
              <a:rPr lang="en-US" dirty="0"/>
              <a:t>Required health documents to complete online </a:t>
            </a:r>
          </a:p>
          <a:p>
            <a:pPr lvl="2"/>
            <a:r>
              <a:rPr lang="en-US" dirty="0"/>
              <a:t>Emergency Contact</a:t>
            </a:r>
          </a:p>
          <a:p>
            <a:pPr lvl="2"/>
            <a:r>
              <a:rPr lang="en-US" dirty="0"/>
              <a:t>Privacy Form</a:t>
            </a:r>
          </a:p>
          <a:p>
            <a:pPr lvl="2"/>
            <a:r>
              <a:rPr lang="en-US" dirty="0"/>
              <a:t>Parent Consent (under 18)</a:t>
            </a:r>
          </a:p>
          <a:p>
            <a:pPr lvl="2"/>
            <a:r>
              <a:rPr lang="en-US" dirty="0"/>
              <a:t>Medical History</a:t>
            </a:r>
          </a:p>
          <a:p>
            <a:pPr lvl="2"/>
            <a:r>
              <a:rPr lang="en-US" dirty="0"/>
              <a:t>TB Questionnaire</a:t>
            </a:r>
          </a:p>
          <a:p>
            <a:pPr lvl="2"/>
            <a:r>
              <a:rPr lang="en-US" dirty="0"/>
              <a:t>Immunization Dates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39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77A5-8F5B-451D-BE63-4274ACC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Health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F521-A7AF-456F-BA05-1A4506C472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Health Forms to print and upload to the portal</a:t>
            </a:r>
          </a:p>
          <a:p>
            <a:pPr lvl="2"/>
            <a:r>
              <a:rPr lang="en-US" dirty="0"/>
              <a:t>Physical exam form – completed by health care provider</a:t>
            </a:r>
          </a:p>
          <a:p>
            <a:pPr marL="365760" lvl="1" indent="0">
              <a:buNone/>
            </a:pPr>
            <a:r>
              <a:rPr lang="en-US" sz="2300" dirty="0"/>
              <a:t>	Immunization Waiver</a:t>
            </a:r>
          </a:p>
          <a:p>
            <a:pPr marL="365760" lvl="1" indent="0">
              <a:buNone/>
            </a:pPr>
            <a:r>
              <a:rPr lang="en-US" sz="2300" dirty="0"/>
              <a:t>	Guardian Medical Consent</a:t>
            </a:r>
          </a:p>
          <a:p>
            <a:pPr marL="365760" lvl="1" indent="0">
              <a:buNone/>
            </a:pPr>
            <a:r>
              <a:rPr lang="en-US" sz="2300" dirty="0"/>
              <a:t>	Insurance Card (front and back)</a:t>
            </a:r>
          </a:p>
          <a:p>
            <a:pPr lvl="1"/>
            <a:r>
              <a:rPr lang="en-US" sz="2300" dirty="0"/>
              <a:t>Athletes may have additional forms to </a:t>
            </a:r>
            <a:r>
              <a:rPr lang="en-US" sz="2300"/>
              <a:t>complete online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ACCEPTED STUDENTS...WHAT’S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New Student Information Section at westliberty.edu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Includes important dates and information</a:t>
            </a:r>
          </a:p>
          <a:p>
            <a:pPr lvl="1">
              <a:buNone/>
            </a:pPr>
            <a:r>
              <a:rPr lang="en-US" dirty="0"/>
              <a:t>	for new students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1589088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66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54BE-94FF-424F-99EE-0A12765D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3AB2-2724-4715-9ED0-B169A67498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Lisa </a:t>
            </a:r>
            <a:r>
              <a:rPr lang="en-US" dirty="0" err="1"/>
              <a:t>Witzberger</a:t>
            </a:r>
            <a:endParaRPr lang="en-US" dirty="0"/>
          </a:p>
          <a:p>
            <a:pPr lvl="1"/>
            <a:r>
              <a:rPr lang="en-US" dirty="0"/>
              <a:t>College Union 2</a:t>
            </a:r>
            <a:r>
              <a:rPr lang="en-US" baseline="30000" dirty="0"/>
              <a:t>nd</a:t>
            </a:r>
            <a:r>
              <a:rPr lang="en-US" dirty="0"/>
              <a:t> floor, room S14</a:t>
            </a:r>
          </a:p>
          <a:p>
            <a:pPr lvl="1"/>
            <a:r>
              <a:rPr lang="en-US" dirty="0"/>
              <a:t>Schedule an Appointment through WINS account</a:t>
            </a:r>
          </a:p>
          <a:p>
            <a:pPr lvl="1"/>
            <a:r>
              <a:rPr lang="en-US" dirty="0"/>
              <a:t>No charge for services</a:t>
            </a:r>
          </a:p>
          <a:p>
            <a:pPr lvl="1"/>
            <a:r>
              <a:rPr lang="en-US" dirty="0"/>
              <a:t>Behavioral Intervention Team and referrals 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42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General requirements – 2.00 minimum gpa and a minimum 120 credit hours (a few programs require 128 or more)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Some programs have higher gpa and credit hour requirements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Credit hour requirements include; general studies courses, major courses and elective courses based on major (as listed in the University Catalog)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/>
              <a:t>TopperTracks</a:t>
            </a:r>
            <a:r>
              <a:rPr lang="en-US" dirty="0"/>
              <a:t> (</a:t>
            </a:r>
            <a:r>
              <a:rPr lang="en-US" dirty="0" err="1"/>
              <a:t>DegreeWorks</a:t>
            </a:r>
            <a:r>
              <a:rPr lang="en-US" dirty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ADVISING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724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Toppertracks </a:t>
            </a:r>
            <a:br>
              <a:rPr lang="en-US" sz="2600" dirty="0"/>
            </a:br>
            <a:r>
              <a:rPr lang="en-US" sz="2600" dirty="0"/>
              <a:t>Degree Audit System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Advising tool for monitoring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/>
              <a:t>progress toward graduation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What-if analysis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GPA Calculator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All students will have an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dirty="0"/>
              <a:t>academic advisor from his/her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dirty="0"/>
              <a:t>major degree field</a:t>
            </a:r>
          </a:p>
          <a:p>
            <a:pPr>
              <a:buClr>
                <a:schemeClr val="tx1"/>
              </a:buClr>
              <a:buNone/>
            </a:pPr>
            <a:endParaRPr lang="en-US" dirty="0"/>
          </a:p>
          <a:p>
            <a:pPr lvl="2">
              <a:buClr>
                <a:schemeClr val="tx1"/>
              </a:buClr>
            </a:pPr>
            <a:endParaRPr lang="en-US" dirty="0"/>
          </a:p>
          <a:p>
            <a:pPr marL="685800" lvl="2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6" name="Picture 5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1DE82F4A-489A-4836-B833-8319C464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8" y="17526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AND STUDENT DEVELOPMENT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Offers peer tutoring to students, free of charge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Provides accessibility accommodations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Provides Career Services to graduating students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Academic Probation Remediation</a:t>
            </a:r>
          </a:p>
        </p:txBody>
      </p:sp>
    </p:spTree>
    <p:extLst>
      <p:ext uri="{BB962C8B-B14F-4D97-AF65-F5344CB8AC3E}">
        <p14:creationId xmlns:p14="http://schemas.microsoft.com/office/powerpoint/2010/main" val="19481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692650" cy="47244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/>
              <a:t>Parent Power is a bulletin</a:t>
            </a:r>
          </a:p>
          <a:p>
            <a:pPr lvl="1">
              <a:buNone/>
            </a:pPr>
            <a:r>
              <a:rPr lang="en-US" dirty="0"/>
              <a:t>   designed to keep parents</a:t>
            </a:r>
          </a:p>
          <a:p>
            <a:pPr lvl="1">
              <a:buNone/>
            </a:pPr>
            <a:r>
              <a:rPr lang="en-US" dirty="0"/>
              <a:t>   informed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Includes important dates,</a:t>
            </a:r>
          </a:p>
          <a:p>
            <a:pPr lvl="1">
              <a:buNone/>
            </a:pPr>
            <a:r>
              <a:rPr lang="en-US" dirty="0"/>
              <a:t>   deadlines, and topics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Parent Power is on Facebook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The Facebook page allows for </a:t>
            </a:r>
          </a:p>
          <a:p>
            <a:pPr lvl="1">
              <a:buNone/>
            </a:pPr>
            <a:r>
              <a:rPr lang="en-US" dirty="0"/>
              <a:t>   interactive communication</a:t>
            </a:r>
          </a:p>
          <a:p>
            <a:pPr lvl="1">
              <a:buNone/>
            </a:pPr>
            <a:r>
              <a:rPr lang="en-US" dirty="0"/>
              <a:t>   between parents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None/>
            </a:pPr>
            <a:r>
              <a:rPr lang="en-US" dirty="0"/>
              <a:t>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Probation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College 103 - Offered each year in the Spring Semester for first year students placed on probation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Students are placed on probation if </a:t>
            </a:r>
            <a:r>
              <a:rPr lang="en-US" dirty="0" err="1"/>
              <a:t>gpa</a:t>
            </a:r>
            <a:r>
              <a:rPr lang="en-US" dirty="0"/>
              <a:t> falls below 2.00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Academic Coaching, intensive advising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Mandatory tutoring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1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/>
              <a:t>Financial Aid: (304) 336-8016</a:t>
            </a:r>
          </a:p>
          <a:p>
            <a:pPr algn="ctr"/>
            <a:r>
              <a:rPr lang="en-US" dirty="0"/>
              <a:t>Housing &amp; Student Life: (304) 336-8345</a:t>
            </a:r>
          </a:p>
          <a:p>
            <a:pPr algn="ctr"/>
            <a:r>
              <a:rPr lang="en-US" dirty="0"/>
              <a:t>Admissions: (304) 336-8076</a:t>
            </a:r>
          </a:p>
          <a:p>
            <a:pPr algn="ctr"/>
            <a:r>
              <a:rPr lang="en-US" dirty="0"/>
              <a:t>Student Health Services: (304) 336-8049</a:t>
            </a:r>
          </a:p>
          <a:p>
            <a:pPr algn="ctr"/>
            <a:r>
              <a:rPr lang="en-US" dirty="0"/>
              <a:t>Counseling Services: (304) 336-8215</a:t>
            </a:r>
          </a:p>
          <a:p>
            <a:pPr algn="ctr"/>
            <a:r>
              <a:rPr lang="en-US" dirty="0"/>
              <a:t>Toll Free 1-866- WEST LIB</a:t>
            </a:r>
          </a:p>
          <a:p>
            <a:pPr algn="ctr"/>
            <a:r>
              <a:rPr lang="en-US" dirty="0"/>
              <a:t>WestLiberty.edu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wlu se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644" y="4636416"/>
            <a:ext cx="1877292" cy="18288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1063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ROLES/COMMUNICATING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Students are going to mature and become more independent</a:t>
            </a:r>
          </a:p>
          <a:p>
            <a:pPr>
              <a:buClr>
                <a:schemeClr val="tx2"/>
              </a:buClr>
            </a:pPr>
            <a:r>
              <a:rPr lang="en-US" dirty="0"/>
              <a:t>Do not pressure students to make home visits</a:t>
            </a:r>
          </a:p>
          <a:p>
            <a:pPr>
              <a:buClr>
                <a:schemeClr val="tx2"/>
              </a:buClr>
            </a:pPr>
            <a:r>
              <a:rPr lang="en-US" dirty="0"/>
              <a:t>Text/Send Cards</a:t>
            </a:r>
          </a:p>
          <a:p>
            <a:pPr>
              <a:buClr>
                <a:schemeClr val="tx2"/>
              </a:buClr>
            </a:pPr>
            <a:r>
              <a:rPr lang="en-US" dirty="0"/>
              <a:t>Encourage use of campus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Stay connected and involved but do not be a “Helicopter Parent”, “Lawnmower Parent”, or “Snow Plow Parent”</a:t>
            </a:r>
          </a:p>
        </p:txBody>
      </p:sp>
      <p:pic>
        <p:nvPicPr>
          <p:cNvPr id="7" name="Picture 6" descr="A picture containing person, indoor, wall, ceiling&#10;&#10;Description automatically generated">
            <a:extLst>
              <a:ext uri="{FF2B5EF4-FFF2-40B4-BE49-F238E27FC236}">
                <a16:creationId xmlns:a16="http://schemas.microsoft.com/office/drawing/2014/main" id="{0ADD17AB-B504-4F85-86CB-BF7454257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3875567"/>
            <a:ext cx="32003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934" y="1676400"/>
            <a:ext cx="4114800" cy="46588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Students have a sense of freedom once enrolled</a:t>
            </a:r>
          </a:p>
          <a:p>
            <a:pPr lvl="1"/>
            <a:r>
              <a:rPr lang="en-US" dirty="0"/>
              <a:t>Be clear on your expectations when they return home</a:t>
            </a:r>
          </a:p>
          <a:p>
            <a:pPr lvl="1"/>
            <a:r>
              <a:rPr lang="en-US" dirty="0"/>
              <a:t>Student Policies and Procedures located in the Student Handbook</a:t>
            </a:r>
          </a:p>
          <a:p>
            <a:pPr lvl="1"/>
            <a:r>
              <a:rPr lang="en-US" dirty="0"/>
              <a:t>Academic Policies and Regulations located in the University Catalog</a:t>
            </a:r>
          </a:p>
          <a:p>
            <a:pPr lvl="1"/>
            <a:r>
              <a:rPr lang="en-US" dirty="0"/>
              <a:t>WLU is Tobacco Free</a:t>
            </a:r>
          </a:p>
        </p:txBody>
      </p:sp>
      <p:sp>
        <p:nvSpPr>
          <p:cNvPr id="5" name="AutoShape 2" descr="https://mail-attachment.googleusercontent.com/attachment/u/0/?saduie=AG9B_P_Z1s0GArt1MF8ivJdxbAKA&amp;attid=0.1&amp;disp=emb&amp;view=att&amp;th=13419fb41b77615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s://mail-attachment.googleusercontent.com/attachment/u/0/?saduie=AG9B_P_Z1s0GArt1MF8ivJdxbAKA&amp;attid=0.1&amp;disp=emb&amp;view=att&amp;th=13419fb41b77615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60159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/>
              <a:t>MOTIVATION and CONNECTION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Getting Connected to the University is critical to  retention and graduation success</a:t>
            </a:r>
          </a:p>
          <a:p>
            <a:pPr>
              <a:buClr>
                <a:schemeClr val="tx2"/>
              </a:buClr>
            </a:pPr>
            <a:r>
              <a:rPr lang="en-US" dirty="0"/>
              <a:t>Meet new people/students</a:t>
            </a:r>
          </a:p>
          <a:p>
            <a:pPr>
              <a:buClr>
                <a:schemeClr val="tx2"/>
              </a:buClr>
            </a:pPr>
            <a:r>
              <a:rPr lang="en-US" dirty="0"/>
              <a:t>Attend Organizational Fair</a:t>
            </a:r>
          </a:p>
          <a:p>
            <a:pPr>
              <a:buClr>
                <a:schemeClr val="tx2"/>
              </a:buClr>
            </a:pPr>
            <a:r>
              <a:rPr lang="en-US" dirty="0"/>
              <a:t>Attend Residence Life Programming</a:t>
            </a:r>
          </a:p>
          <a:p>
            <a:pPr>
              <a:buClr>
                <a:schemeClr val="tx2"/>
              </a:buClr>
            </a:pPr>
            <a:r>
              <a:rPr lang="en-US" dirty="0"/>
              <a:t>Attend Athletic and Cultural Events</a:t>
            </a:r>
          </a:p>
          <a:p>
            <a:pPr>
              <a:buClr>
                <a:schemeClr val="tx2"/>
              </a:buClr>
            </a:pPr>
            <a:r>
              <a:rPr lang="en-US" dirty="0"/>
              <a:t>Attend Student &amp; Greek Life Events</a:t>
            </a:r>
          </a:p>
          <a:p>
            <a:pPr>
              <a:buClr>
                <a:schemeClr val="tx2"/>
              </a:buClr>
            </a:pPr>
            <a:r>
              <a:rPr lang="en-US" dirty="0"/>
              <a:t>Participate in Intramurals </a:t>
            </a:r>
          </a:p>
          <a:p>
            <a:pPr lvl="1">
              <a:buClr>
                <a:schemeClr val="tx2"/>
              </a:buCl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/>
              <a:t>MOTIVATION and CONNECTION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Classes begin on Monday, August 26, 2019</a:t>
            </a:r>
          </a:p>
          <a:p>
            <a:pPr>
              <a:buClr>
                <a:schemeClr val="tx2"/>
              </a:buClr>
            </a:pPr>
            <a:r>
              <a:rPr lang="en-US" dirty="0"/>
              <a:t>Freshman class schedules are/will be completed</a:t>
            </a:r>
          </a:p>
          <a:p>
            <a:pPr>
              <a:buClr>
                <a:schemeClr val="tx2"/>
              </a:buClr>
            </a:pPr>
            <a:r>
              <a:rPr lang="en-US" dirty="0"/>
              <a:t>Academic Advisors assigned to assist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16" y="4020532"/>
            <a:ext cx="3578578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45026"/>
            <a:ext cx="3127022" cy="2265958"/>
          </a:xfrm>
          <a:prstGeom prst="rect">
            <a:avLst/>
          </a:prstGeom>
        </p:spPr>
      </p:pic>
      <p:pic>
        <p:nvPicPr>
          <p:cNvPr id="3" name="Picture 2" descr="A picture containing person, indoor, wall, building&#10;&#10;Description automatically generated">
            <a:extLst>
              <a:ext uri="{FF2B5EF4-FFF2-40B4-BE49-F238E27FC236}">
                <a16:creationId xmlns:a16="http://schemas.microsoft.com/office/drawing/2014/main" id="{F4AD296D-C263-46C6-8F6B-77C5D2085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384"/>
            <a:ext cx="3200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/>
              <a:t>MOTIVATION and CONNECTION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Pre-registration (on-line) for </a:t>
            </a:r>
            <a:r>
              <a:rPr lang="en-US"/>
              <a:t>Spring </a:t>
            </a:r>
            <a:r>
              <a:rPr lang="en-US" smtClean="0"/>
              <a:t>2020 </a:t>
            </a:r>
            <a:r>
              <a:rPr lang="en-US" dirty="0"/>
              <a:t>begins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n-US" dirty="0"/>
              <a:t>October 21</a:t>
            </a:r>
          </a:p>
          <a:p>
            <a:pPr marL="45720" indent="0">
              <a:buClr>
                <a:schemeClr val="tx2"/>
              </a:buClr>
            </a:pPr>
            <a:r>
              <a:rPr lang="en-US" dirty="0"/>
              <a:t> Last day to drop a course</a:t>
            </a:r>
          </a:p>
          <a:p>
            <a:pPr marL="45720" indent="0">
              <a:buClr>
                <a:schemeClr val="tx2"/>
              </a:buClr>
              <a:buNone/>
            </a:pPr>
            <a:r>
              <a:rPr lang="en-US" dirty="0"/>
              <a:t>   with a “W” is November 1</a:t>
            </a:r>
          </a:p>
          <a:p>
            <a:pPr marL="45720" indent="0">
              <a:buClr>
                <a:schemeClr val="tx2"/>
              </a:buClr>
            </a:pPr>
            <a:r>
              <a:rPr lang="en-US" dirty="0"/>
              <a:t> Last day to drop a course </a:t>
            </a:r>
          </a:p>
          <a:p>
            <a:pPr marL="45720" indent="0">
              <a:buClr>
                <a:schemeClr val="tx2"/>
              </a:buClr>
              <a:buNone/>
            </a:pPr>
            <a:r>
              <a:rPr lang="en-US" dirty="0"/>
              <a:t>   the fall semester is Dec. 7</a:t>
            </a:r>
          </a:p>
          <a:p>
            <a:pPr marL="45720" indent="0">
              <a:buClr>
                <a:schemeClr val="tx2"/>
              </a:buClr>
              <a:buNone/>
            </a:pPr>
            <a:endParaRPr lang="en-US" dirty="0"/>
          </a:p>
          <a:p>
            <a:pPr marL="365760" lvl="1" indent="0">
              <a:buClr>
                <a:schemeClr val="tx2"/>
              </a:buCl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6" y="304800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FIRST YEAR EXPERIENCE COURSE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58263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Required course for all freshmen</a:t>
            </a:r>
          </a:p>
          <a:p>
            <a:pPr>
              <a:buClr>
                <a:schemeClr val="tx2"/>
              </a:buClr>
            </a:pPr>
            <a:r>
              <a:rPr lang="en-US" dirty="0"/>
              <a:t>Transition course to help freshmen adjust to college</a:t>
            </a:r>
          </a:p>
          <a:p>
            <a:pPr>
              <a:buClr>
                <a:schemeClr val="tx2"/>
              </a:buClr>
            </a:pPr>
            <a:r>
              <a:rPr lang="en-US" dirty="0"/>
              <a:t>Topics include time management, study skills, communication, safety, dealing with stress, etc.</a:t>
            </a:r>
          </a:p>
          <a:p>
            <a:pPr>
              <a:buClr>
                <a:schemeClr val="tx2"/>
              </a:buClr>
            </a:pPr>
            <a:r>
              <a:rPr lang="en-US" dirty="0"/>
              <a:t>It is a graded course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7994F94-96CA-4CFF-B4C6-90D2B9BCF8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19971" r="30833" b="7458"/>
          <a:stretch/>
        </p:blipFill>
        <p:spPr>
          <a:xfrm>
            <a:off x="897323" y="1589088"/>
            <a:ext cx="33107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ysClr val="window" lastClr="FFFFFF"/>
      </a:lt1>
      <a:dk2>
        <a:srgbClr val="595959"/>
      </a:dk2>
      <a:lt2>
        <a:srgbClr val="FFC000"/>
      </a:lt2>
      <a:accent1>
        <a:srgbClr val="FFC000"/>
      </a:accent1>
      <a:accent2>
        <a:srgbClr val="000000"/>
      </a:accent2>
      <a:accent3>
        <a:srgbClr val="FFFFFF"/>
      </a:accent3>
      <a:accent4>
        <a:srgbClr val="7F7F7F"/>
      </a:accent4>
      <a:accent5>
        <a:srgbClr val="FFFF00"/>
      </a:accent5>
      <a:accent6>
        <a:srgbClr val="26262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32726</TotalTime>
  <Words>1200</Words>
  <Application>Microsoft Office PowerPoint</Application>
  <PresentationFormat>On-screen Show (4:3)</PresentationFormat>
  <Paragraphs>298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Tw Cen MT</vt:lpstr>
      <vt:lpstr>Wingdings</vt:lpstr>
      <vt:lpstr>Wingdings 2</vt:lpstr>
      <vt:lpstr>Median</vt:lpstr>
      <vt:lpstr>WELCOME TO YOUR FUTURE</vt:lpstr>
      <vt:lpstr>SCHEDULE OF EVENTS</vt:lpstr>
      <vt:lpstr>ACCEPTED STUDENTS...WHAT’S NEXT?</vt:lpstr>
      <vt:lpstr>CHANGING ROLES/COMMUNICATING </vt:lpstr>
      <vt:lpstr>RULES AND REGULATIONS</vt:lpstr>
      <vt:lpstr>MOTIVATION and CONNECTION </vt:lpstr>
      <vt:lpstr>MOTIVATION and CONNECTION</vt:lpstr>
      <vt:lpstr>MOTIVATION and CONNECTION</vt:lpstr>
      <vt:lpstr>FIRST YEAR EXPERIENCE COURSE</vt:lpstr>
      <vt:lpstr>STUDENT COMMUNICATION</vt:lpstr>
      <vt:lpstr>GRADES</vt:lpstr>
      <vt:lpstr>FERPA</vt:lpstr>
      <vt:lpstr>SAFETY AND HEALTH</vt:lpstr>
      <vt:lpstr>BILLING STATEMENTS</vt:lpstr>
      <vt:lpstr>SATISFACTORY ACADEMIC PROGRESS</vt:lpstr>
      <vt:lpstr>SATISFACTORY ACADEMIC PROGRESS</vt:lpstr>
      <vt:lpstr>SATISFACTORY ACADEMIC PROGRESS</vt:lpstr>
      <vt:lpstr>TARGET: GRADUATION!</vt:lpstr>
      <vt:lpstr>SCHEDULE OF EVENTS</vt:lpstr>
      <vt:lpstr>HOUSING</vt:lpstr>
      <vt:lpstr>Dining Services</vt:lpstr>
      <vt:lpstr>Opening Weekend and Topperfest</vt:lpstr>
      <vt:lpstr>Student Life</vt:lpstr>
      <vt:lpstr>COMMUTER STUDENTS</vt:lpstr>
      <vt:lpstr>Title IX</vt:lpstr>
      <vt:lpstr>Student Health Services</vt:lpstr>
      <vt:lpstr>Student Health 101</vt:lpstr>
      <vt:lpstr>Student Health Portal</vt:lpstr>
      <vt:lpstr>Student Health Portal</vt:lpstr>
      <vt:lpstr>Counseling Services</vt:lpstr>
      <vt:lpstr>GRADUATION REQUIREMENTS</vt:lpstr>
      <vt:lpstr>ACADEMIC ADVISING </vt:lpstr>
      <vt:lpstr>LEARNING AND STUDENT DEVELOPMENT CENTER</vt:lpstr>
      <vt:lpstr>PARENT POWER</vt:lpstr>
      <vt:lpstr>Academic Probation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PERFECT FIT</dc:title>
  <dc:creator>WLU</dc:creator>
  <cp:lastModifiedBy>Michelle Panepucci</cp:lastModifiedBy>
  <cp:revision>228</cp:revision>
  <cp:lastPrinted>2019-05-28T17:02:16Z</cp:lastPrinted>
  <dcterms:created xsi:type="dcterms:W3CDTF">2013-04-01T19:15:04Z</dcterms:created>
  <dcterms:modified xsi:type="dcterms:W3CDTF">2019-06-14T19:44:01Z</dcterms:modified>
</cp:coreProperties>
</file>