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3"/>
  </p:notesMasterIdLst>
  <p:sldIdLst>
    <p:sldId id="256" r:id="rId2"/>
    <p:sldId id="257" r:id="rId3"/>
    <p:sldId id="259" r:id="rId4"/>
    <p:sldId id="260" r:id="rId5"/>
    <p:sldId id="262" r:id="rId6"/>
    <p:sldId id="263" r:id="rId7"/>
    <p:sldId id="267" r:id="rId8"/>
    <p:sldId id="268" r:id="rId9"/>
    <p:sldId id="270" r:id="rId10"/>
    <p:sldId id="265" r:id="rId11"/>
    <p:sldId id="271" r:id="rId12"/>
    <p:sldId id="272" r:id="rId13"/>
    <p:sldId id="266" r:id="rId14"/>
    <p:sldId id="308" r:id="rId15"/>
    <p:sldId id="305" r:id="rId16"/>
    <p:sldId id="306" r:id="rId17"/>
    <p:sldId id="307" r:id="rId18"/>
    <p:sldId id="273" r:id="rId19"/>
    <p:sldId id="310" r:id="rId20"/>
    <p:sldId id="274" r:id="rId21"/>
    <p:sldId id="275" r:id="rId22"/>
    <p:sldId id="276" r:id="rId23"/>
    <p:sldId id="295" r:id="rId24"/>
    <p:sldId id="300" r:id="rId25"/>
    <p:sldId id="312" r:id="rId26"/>
    <p:sldId id="318" r:id="rId27"/>
    <p:sldId id="314" r:id="rId28"/>
    <p:sldId id="299" r:id="rId29"/>
    <p:sldId id="317" r:id="rId30"/>
    <p:sldId id="316" r:id="rId31"/>
    <p:sldId id="284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>
      <p:cViewPr varScale="1">
        <p:scale>
          <a:sx n="109" d="100"/>
          <a:sy n="109" d="100"/>
        </p:scale>
        <p:origin x="168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FFEBD0-C21A-4C01-A578-4805CDC6365F}" type="datetimeFigureOut">
              <a:rPr lang="en-US" smtClean="0"/>
              <a:pPr/>
              <a:t>6/26/2018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E5E7CC-2AC6-49EA-AF74-1F55D51E2C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191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5E7CC-2AC6-49EA-AF74-1F55D51E2CDE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778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E5988AAD-8AF4-4AA0-A0CD-FAF27CB8E62D}" type="datetimeFigureOut">
              <a:rPr lang="en-US" smtClean="0"/>
              <a:pPr/>
              <a:t>6/26/2018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78064F-15FA-4A69-ADBA-165C07139A7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8AAD-8AF4-4AA0-A0CD-FAF27CB8E62D}" type="datetimeFigureOut">
              <a:rPr lang="en-US" smtClean="0"/>
              <a:pPr/>
              <a:t>6/26/2018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8064F-15FA-4A69-ADBA-165C07139A7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E5988AAD-8AF4-4AA0-A0CD-FAF27CB8E62D}" type="datetimeFigureOut">
              <a:rPr lang="en-US" smtClean="0"/>
              <a:pPr/>
              <a:t>6/26/2018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6278064F-15FA-4A69-ADBA-165C07139A7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8AAD-8AF4-4AA0-A0CD-FAF27CB8E62D}" type="datetimeFigureOut">
              <a:rPr lang="en-US" smtClean="0"/>
              <a:pPr/>
              <a:t>6/26/2018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278064F-15FA-4A69-ADBA-165C07139A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8AAD-8AF4-4AA0-A0CD-FAF27CB8E62D}" type="datetimeFigureOut">
              <a:rPr lang="en-US" smtClean="0"/>
              <a:pPr/>
              <a:t>6/26/2018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6278064F-15FA-4A69-ADBA-165C07139A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5988AAD-8AF4-4AA0-A0CD-FAF27CB8E62D}" type="datetimeFigureOut">
              <a:rPr lang="en-US" smtClean="0"/>
              <a:pPr/>
              <a:t>6/26/2018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278064F-15FA-4A69-ADBA-165C07139A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5988AAD-8AF4-4AA0-A0CD-FAF27CB8E62D}" type="datetimeFigureOut">
              <a:rPr lang="en-US" smtClean="0"/>
              <a:pPr/>
              <a:t>6/26/2018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278064F-15FA-4A69-ADBA-165C07139A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8AAD-8AF4-4AA0-A0CD-FAF27CB8E62D}" type="datetimeFigureOut">
              <a:rPr lang="en-US" smtClean="0"/>
              <a:pPr/>
              <a:t>6/26/2018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278064F-15FA-4A69-ADBA-165C07139A7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8AAD-8AF4-4AA0-A0CD-FAF27CB8E62D}" type="datetimeFigureOut">
              <a:rPr lang="en-US" smtClean="0"/>
              <a:pPr/>
              <a:t>6/26/2018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78064F-15FA-4A69-ADBA-165C07139A7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8AAD-8AF4-4AA0-A0CD-FAF27CB8E62D}" type="datetimeFigureOut">
              <a:rPr lang="en-US" smtClean="0"/>
              <a:pPr/>
              <a:t>6/26/2018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278064F-15FA-4A69-ADBA-165C07139A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E5988AAD-8AF4-4AA0-A0CD-FAF27CB8E62D}" type="datetimeFigureOut">
              <a:rPr lang="en-US" smtClean="0"/>
              <a:pPr/>
              <a:t>6/26/2018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6278064F-15FA-4A69-ADBA-165C07139A7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5988AAD-8AF4-4AA0-A0CD-FAF27CB8E62D}" type="datetimeFigureOut">
              <a:rPr lang="en-US" smtClean="0"/>
              <a:pPr/>
              <a:t>6/26/2018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278064F-15FA-4A69-ADBA-165C07139A7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418" y="6172200"/>
            <a:ext cx="2271713" cy="590105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westliberty.edu/admissions/files/2010/01/New-ImageWestLiberty.jpg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4038599"/>
            <a:ext cx="8991600" cy="1893455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  <a:effectLst>
                  <a:glow rad="190500">
                    <a:schemeClr val="tx2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WELCOME TO YOUR FUTURE</a:t>
            </a:r>
            <a:endParaRPr lang="en-US" dirty="0">
              <a:solidFill>
                <a:schemeClr val="tx1"/>
              </a:solidFill>
              <a:effectLst>
                <a:glow rad="190500">
                  <a:schemeClr val="tx2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Freshman Orientation &amp; Registration - 2018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5" y="6089750"/>
            <a:ext cx="2223655" cy="6158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82" y="1"/>
            <a:ext cx="5735782" cy="336972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0"/>
            <a:ext cx="3733800" cy="53492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53" y="2438400"/>
            <a:ext cx="5415153" cy="291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861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lvl="1">
              <a:buFont typeface="Wingdings" pitchFamily="2" charset="2"/>
              <a:buChar char="q"/>
            </a:pPr>
            <a:r>
              <a:rPr lang="en-US" dirty="0" smtClean="0"/>
              <a:t>All students will have a WLU email account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On line account information available in WINS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TopperNet-emergency text messaging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Twitter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Web Site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err="1" smtClean="0"/>
              <a:t>DegreeWorks</a:t>
            </a:r>
            <a:r>
              <a:rPr lang="en-US" dirty="0" smtClean="0"/>
              <a:t>/Topper</a:t>
            </a:r>
          </a:p>
          <a:p>
            <a:pPr marL="365760" lvl="1" indent="0">
              <a:buNone/>
            </a:pPr>
            <a:r>
              <a:rPr lang="en-US" dirty="0" smtClean="0"/>
              <a:t>Tracks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Information on these available under</a:t>
            </a:r>
          </a:p>
          <a:p>
            <a:pPr lvl="1">
              <a:buNone/>
            </a:pPr>
            <a:r>
              <a:rPr lang="en-US" dirty="0" smtClean="0"/>
              <a:t>   “Accepted Students….What’s Next?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67" t="19971" r="30833" b="7458"/>
          <a:stretch/>
        </p:blipFill>
        <p:spPr>
          <a:xfrm>
            <a:off x="5334000" y="1665767"/>
            <a:ext cx="32004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32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Clr>
                <a:schemeClr val="tx2"/>
              </a:buClr>
            </a:pPr>
            <a:r>
              <a:rPr lang="en-US" dirty="0" smtClean="0"/>
              <a:t>Mid-term and Final Grades accessed via WINS</a:t>
            </a:r>
          </a:p>
          <a:p>
            <a:pPr>
              <a:buClr>
                <a:schemeClr val="tx2"/>
              </a:buClr>
            </a:pPr>
            <a:endParaRPr lang="en-US" dirty="0"/>
          </a:p>
          <a:p>
            <a:pPr>
              <a:buClr>
                <a:schemeClr val="tx2"/>
              </a:buClr>
            </a:pPr>
            <a:r>
              <a:rPr lang="en-US" dirty="0" smtClean="0"/>
              <a:t>Students can repeat a up to 21 credit hours to improve gpa.</a:t>
            </a:r>
          </a:p>
          <a:p>
            <a:pPr>
              <a:buClr>
                <a:schemeClr val="tx2"/>
              </a:buClr>
            </a:pPr>
            <a:endParaRPr lang="en-US" dirty="0"/>
          </a:p>
          <a:p>
            <a:pPr>
              <a:buClr>
                <a:schemeClr val="tx2"/>
              </a:buClr>
            </a:pPr>
            <a:r>
              <a:rPr lang="en-US" dirty="0" smtClean="0"/>
              <a:t>Academic Standing (Probation &amp; Suspension)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381624" y="2407918"/>
            <a:ext cx="2438401" cy="4328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17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FERPA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589566"/>
            <a:ext cx="4540250" cy="4658833"/>
          </a:xfrm>
        </p:spPr>
        <p:txBody>
          <a:bodyPr>
            <a:normAutofit fontScale="92500"/>
          </a:bodyPr>
          <a:lstStyle/>
          <a:p>
            <a:pPr lvl="1">
              <a:buFont typeface="Wingdings" pitchFamily="2" charset="2"/>
              <a:buChar char="q"/>
            </a:pPr>
            <a:r>
              <a:rPr lang="en-US" dirty="0" smtClean="0"/>
              <a:t>Enrolled students have rights,</a:t>
            </a:r>
            <a:endParaRPr lang="en-US" dirty="0"/>
          </a:p>
          <a:p>
            <a:pPr lvl="1">
              <a:buNone/>
            </a:pPr>
            <a:r>
              <a:rPr lang="en-US" dirty="0" smtClean="0"/>
              <a:t>   WLU cannot release information to a third party without written permission from the student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Parents can ask procedural or general questions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Only directory information can be released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Students can request to have directory information withheld</a:t>
            </a:r>
          </a:p>
          <a:p>
            <a:pPr lvl="1">
              <a:buFont typeface="Wingdings" pitchFamily="2" charset="2"/>
              <a:buChar char="q"/>
            </a:pPr>
            <a:endParaRPr lang="en-US" dirty="0" smtClean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050" y="2579688"/>
            <a:ext cx="3886200" cy="2590800"/>
          </a:xfrm>
        </p:spPr>
      </p:pic>
    </p:spTree>
    <p:extLst>
      <p:ext uri="{BB962C8B-B14F-4D97-AF65-F5344CB8AC3E}">
        <p14:creationId xmlns:p14="http://schemas.microsoft.com/office/powerpoint/2010/main" val="1404313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153400" cy="990600"/>
          </a:xfrm>
        </p:spPr>
        <p:txBody>
          <a:bodyPr/>
          <a:lstStyle/>
          <a:p>
            <a:r>
              <a:rPr lang="en-US" dirty="0" smtClean="0"/>
              <a:t>SAFETY AND HEALTH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76400"/>
            <a:ext cx="8534400" cy="4887434"/>
          </a:xfrm>
        </p:spPr>
        <p:txBody>
          <a:bodyPr>
            <a:normAutofit/>
          </a:bodyPr>
          <a:lstStyle/>
          <a:p>
            <a:pPr marL="320040" lvl="1" indent="0">
              <a:buFont typeface="Wingdings" pitchFamily="2" charset="2"/>
              <a:buChar char="q"/>
            </a:pPr>
            <a:r>
              <a:rPr lang="en-US" dirty="0" smtClean="0"/>
              <a:t> 24/7 Campus Police Department</a:t>
            </a:r>
          </a:p>
          <a:p>
            <a:pPr marL="320040" lvl="1" indent="0">
              <a:buFont typeface="Wingdings" pitchFamily="2" charset="2"/>
              <a:buChar char="q"/>
            </a:pPr>
            <a:r>
              <a:rPr lang="en-US" dirty="0" smtClean="0"/>
              <a:t>Security in residence halls</a:t>
            </a:r>
          </a:p>
          <a:p>
            <a:pPr marL="320040" lvl="1" indent="0">
              <a:buFont typeface="Wingdings" pitchFamily="2" charset="2"/>
              <a:buChar char="q"/>
            </a:pPr>
            <a:r>
              <a:rPr lang="en-US" dirty="0" smtClean="0"/>
              <a:t>Student Code of Conduct</a:t>
            </a:r>
          </a:p>
          <a:p>
            <a:pPr marL="320040" lvl="1" indent="0">
              <a:buFont typeface="Wingdings" pitchFamily="2" charset="2"/>
              <a:buChar char="q"/>
            </a:pPr>
            <a:r>
              <a:rPr lang="en-US" dirty="0" smtClean="0"/>
              <a:t>Parental follow-up on conduct and responsibility</a:t>
            </a:r>
          </a:p>
          <a:p>
            <a:pPr marL="320040" lvl="1" indent="0">
              <a:buFont typeface="Wingdings" pitchFamily="2" charset="2"/>
              <a:buChar char="q"/>
            </a:pPr>
            <a:r>
              <a:rPr lang="en-US" dirty="0" smtClean="0"/>
              <a:t>Discuss healthy habits (eating and sleeping)</a:t>
            </a:r>
          </a:p>
          <a:p>
            <a:pPr marL="320040" lvl="1" indent="0">
              <a:buFont typeface="Wingdings" pitchFamily="2" charset="2"/>
              <a:buChar char="q"/>
            </a:pPr>
            <a:r>
              <a:rPr lang="en-US" dirty="0" smtClean="0"/>
              <a:t>Relieving Stress</a:t>
            </a:r>
          </a:p>
          <a:p>
            <a:pPr marL="320040" lvl="1" indent="0">
              <a:buFont typeface="Wingdings" pitchFamily="2" charset="2"/>
              <a:buChar char="q"/>
            </a:pPr>
            <a:r>
              <a:rPr lang="en-US" dirty="0" smtClean="0"/>
              <a:t>Department of Health Services, located in Shaw Hall</a:t>
            </a:r>
          </a:p>
          <a:p>
            <a:pPr marL="320040" lvl="1" indent="0">
              <a:buFont typeface="Wingdings" pitchFamily="2" charset="2"/>
              <a:buChar char="q"/>
            </a:pPr>
            <a:r>
              <a:rPr lang="en-US" dirty="0" smtClean="0"/>
              <a:t>Mandatory Health Form</a:t>
            </a:r>
          </a:p>
          <a:p>
            <a:pPr marL="320040" lvl="1" indent="0">
              <a:buFont typeface="Wingdings" pitchFamily="2" charset="2"/>
              <a:buChar char="q"/>
            </a:pPr>
            <a:r>
              <a:rPr lang="en-US" dirty="0" smtClean="0"/>
              <a:t>Emergency Link </a:t>
            </a:r>
          </a:p>
          <a:p>
            <a:pPr marL="320040" lvl="1" indent="0">
              <a:buFont typeface="Wingdings" pitchFamily="2" charset="2"/>
              <a:buChar char="q"/>
            </a:pPr>
            <a:r>
              <a:rPr lang="en-US" dirty="0" smtClean="0"/>
              <a:t>Personal Counseling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290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BILLING STATEMENTS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>
              <a:buFont typeface="Wingdings" pitchFamily="2" charset="2"/>
              <a:buChar char="q"/>
            </a:pPr>
            <a:r>
              <a:rPr lang="en-US" dirty="0" smtClean="0"/>
              <a:t>Billing statements issued late July</a:t>
            </a:r>
          </a:p>
          <a:p>
            <a:pPr lvl="2">
              <a:buFont typeface="Wingdings" pitchFamily="2" charset="2"/>
              <a:buChar char="q"/>
            </a:pPr>
            <a:r>
              <a:rPr lang="en-US" dirty="0" smtClean="0"/>
              <a:t>-Emailed to students’ WLU email account</a:t>
            </a:r>
          </a:p>
          <a:p>
            <a:pPr lvl="2">
              <a:buFont typeface="Wingdings" pitchFamily="2" charset="2"/>
              <a:buChar char="q"/>
            </a:pPr>
            <a:r>
              <a:rPr lang="en-US" dirty="0" smtClean="0"/>
              <a:t>-Release form to add another billing email address (Business Office web page-Student Form)</a:t>
            </a:r>
          </a:p>
          <a:p>
            <a:pPr lvl="2">
              <a:buFont typeface="Wingdings" pitchFamily="2" charset="2"/>
              <a:buChar char="q"/>
            </a:pPr>
            <a:endParaRPr lang="en-US" dirty="0" smtClean="0"/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Statements show balance due or refund due the student</a:t>
            </a:r>
          </a:p>
          <a:p>
            <a:pPr lvl="1">
              <a:buFont typeface="Wingdings" pitchFamily="2" charset="2"/>
              <a:buChar char="q"/>
            </a:pPr>
            <a:endParaRPr lang="en-US" dirty="0"/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Tuition may differ based on major</a:t>
            </a:r>
          </a:p>
          <a:p>
            <a:pPr lvl="1">
              <a:buFont typeface="Wingdings" pitchFamily="2" charset="2"/>
              <a:buChar char="q"/>
            </a:pPr>
            <a:endParaRPr lang="en-US" dirty="0"/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Some courses may have additional fees</a:t>
            </a:r>
          </a:p>
        </p:txBody>
      </p:sp>
    </p:spTree>
    <p:extLst>
      <p:ext uri="{BB962C8B-B14F-4D97-AF65-F5344CB8AC3E}">
        <p14:creationId xmlns:p14="http://schemas.microsoft.com/office/powerpoint/2010/main" val="20201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SATISFACTORY ACADEMIC PROGRESS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lvl="1">
              <a:buFont typeface="Wingdings" pitchFamily="2" charset="2"/>
              <a:buChar char="q"/>
            </a:pPr>
            <a:r>
              <a:rPr lang="en-US" dirty="0" smtClean="0"/>
              <a:t>For first-time students to have their FEDERAL Financial Aid renewed they must meet the following academic requirements.</a:t>
            </a:r>
          </a:p>
          <a:p>
            <a:pPr lvl="1">
              <a:buNone/>
            </a:pPr>
            <a:r>
              <a:rPr lang="en-US" dirty="0" smtClean="0"/>
              <a:t>			-Pass 70% of all coursework attempted.</a:t>
            </a:r>
          </a:p>
          <a:p>
            <a:pPr lvl="1">
              <a:buNone/>
            </a:pPr>
            <a:r>
              <a:rPr lang="en-US" dirty="0" smtClean="0"/>
              <a:t>			-GPA require</a:t>
            </a:r>
          </a:p>
          <a:p>
            <a:pPr lvl="1">
              <a:buNone/>
            </a:pPr>
            <a:r>
              <a:rPr lang="en-US" dirty="0"/>
              <a:t>	</a:t>
            </a:r>
            <a:r>
              <a:rPr lang="en-US" dirty="0" smtClean="0"/>
              <a:t>				0 to 29 hours 1.6</a:t>
            </a:r>
          </a:p>
          <a:p>
            <a:pPr lvl="1">
              <a:buNone/>
            </a:pPr>
            <a:r>
              <a:rPr lang="en-US" dirty="0"/>
              <a:t>	</a:t>
            </a:r>
            <a:r>
              <a:rPr lang="en-US" dirty="0" smtClean="0"/>
              <a:t>				30 to 59 hours 1.8</a:t>
            </a:r>
          </a:p>
          <a:p>
            <a:pPr lvl="1">
              <a:buNone/>
            </a:pPr>
            <a:r>
              <a:rPr lang="en-US" dirty="0"/>
              <a:t>	</a:t>
            </a:r>
            <a:r>
              <a:rPr lang="en-US" dirty="0" smtClean="0"/>
              <a:t>				60 or more 2.00</a:t>
            </a:r>
          </a:p>
          <a:p>
            <a:pPr lvl="1">
              <a:buNone/>
            </a:pPr>
            <a:r>
              <a:rPr lang="en-US" dirty="0" smtClean="0"/>
              <a:t>			-Any deficit can be made up during the 			summer</a:t>
            </a:r>
          </a:p>
          <a:p>
            <a:pPr lvl="1">
              <a:buNone/>
            </a:pPr>
            <a:r>
              <a:rPr lang="en-US" dirty="0" smtClean="0"/>
              <a:t>			-Students must complete requirements within a 		150% maximum time frame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35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SATISFACTORY ACADEMIC PROGRESS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302752" cy="4724400"/>
          </a:xfrm>
        </p:spPr>
        <p:txBody>
          <a:bodyPr>
            <a:normAutofit/>
          </a:bodyPr>
          <a:lstStyle/>
          <a:p>
            <a:pPr lvl="1">
              <a:buFont typeface="Wingdings" pitchFamily="2" charset="2"/>
              <a:buChar char="q"/>
            </a:pPr>
            <a:r>
              <a:rPr lang="en-US" dirty="0" smtClean="0"/>
              <a:t>For students receiving the WV Higher Education Grant or the PHEAA Grant, the renewal requirements are as follows:</a:t>
            </a:r>
          </a:p>
          <a:p>
            <a:pPr lvl="1">
              <a:buNone/>
            </a:pPr>
            <a:r>
              <a:rPr lang="en-US" dirty="0"/>
              <a:t>	</a:t>
            </a:r>
            <a:r>
              <a:rPr lang="en-US" dirty="0" smtClean="0"/>
              <a:t>	-Meet the institution’s Satisfactory Academic Progress</a:t>
            </a:r>
          </a:p>
          <a:p>
            <a:pPr lvl="1">
              <a:buNone/>
            </a:pPr>
            <a:r>
              <a:rPr lang="en-US" dirty="0" smtClean="0"/>
              <a:t>		requirements</a:t>
            </a:r>
          </a:p>
          <a:p>
            <a:pPr lvl="1">
              <a:buNone/>
            </a:pPr>
            <a:r>
              <a:rPr lang="en-US" dirty="0" smtClean="0"/>
              <a:t>		-Must pass at least 24 credit hours during the fall &amp; 	spring semesters</a:t>
            </a:r>
          </a:p>
          <a:p>
            <a:pPr lvl="1">
              <a:buNone/>
            </a:pPr>
            <a:r>
              <a:rPr lang="en-US" dirty="0" smtClean="0"/>
              <a:t>		-Have at least a 2.0 accumulative GPA</a:t>
            </a:r>
          </a:p>
          <a:p>
            <a:pPr lvl="1">
              <a:buNone/>
            </a:pPr>
            <a:r>
              <a:rPr lang="en-US" dirty="0" smtClean="0"/>
              <a:t>		-Deficit CANNOT be made up during the summer</a:t>
            </a:r>
          </a:p>
        </p:txBody>
      </p:sp>
    </p:spTree>
    <p:extLst>
      <p:ext uri="{BB962C8B-B14F-4D97-AF65-F5344CB8AC3E}">
        <p14:creationId xmlns:p14="http://schemas.microsoft.com/office/powerpoint/2010/main" val="1278984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SATISFACTORY ACADEMIC PROGRESS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8150352" cy="4495800"/>
          </a:xfrm>
        </p:spPr>
        <p:txBody>
          <a:bodyPr>
            <a:normAutofit fontScale="85000" lnSpcReduction="20000"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q"/>
            </a:pPr>
            <a:r>
              <a:rPr lang="en-US" dirty="0" smtClean="0"/>
              <a:t>WV PROMISE recipients who are first time students</a:t>
            </a:r>
            <a:endParaRPr lang="en-US" dirty="0"/>
          </a:p>
          <a:p>
            <a:pPr>
              <a:buClr>
                <a:schemeClr val="tx1"/>
              </a:buClr>
              <a:buNone/>
            </a:pPr>
            <a:r>
              <a:rPr lang="en-US" dirty="0" smtClean="0"/>
              <a:t>   must meet the following requirements to have the PROMISE renewed:</a:t>
            </a:r>
          </a:p>
          <a:p>
            <a:pPr>
              <a:buClr>
                <a:schemeClr val="tx1"/>
              </a:buClr>
              <a:buNone/>
            </a:pPr>
            <a:r>
              <a:rPr lang="en-US" dirty="0" smtClean="0"/>
              <a:t>		-Pass at least 30 credit hours during the fall &amp; 	spring semesters</a:t>
            </a:r>
          </a:p>
          <a:p>
            <a:pPr>
              <a:buClr>
                <a:schemeClr val="tx1"/>
              </a:buClr>
              <a:buNone/>
            </a:pPr>
            <a:r>
              <a:rPr lang="en-US" dirty="0" smtClean="0"/>
              <a:t>		-Attain at least a 2.75 accumulative GPA</a:t>
            </a:r>
          </a:p>
          <a:p>
            <a:pPr>
              <a:buClr>
                <a:schemeClr val="tx1"/>
              </a:buClr>
              <a:buNone/>
            </a:pPr>
            <a:r>
              <a:rPr lang="en-US" dirty="0" smtClean="0"/>
              <a:t>		-College coursework completed during high 	school or prior to college enrollment CANNOT be 	considered</a:t>
            </a:r>
          </a:p>
          <a:p>
            <a:pPr>
              <a:buClr>
                <a:schemeClr val="tx1"/>
              </a:buClr>
              <a:buFont typeface="Wingdings" pitchFamily="2" charset="2"/>
              <a:buChar char="q"/>
            </a:pPr>
            <a:r>
              <a:rPr lang="en-US" dirty="0" smtClean="0"/>
              <a:t>Academic Scholarship renewal requirements are listed on the student scholarship agreement (typically a 3.25</a:t>
            </a:r>
          </a:p>
          <a:p>
            <a:pPr>
              <a:buClr>
                <a:schemeClr val="tx1"/>
              </a:buClr>
              <a:buNone/>
            </a:pPr>
            <a:r>
              <a:rPr lang="en-US" dirty="0" smtClean="0"/>
              <a:t>	gpa and completing 30 hours)</a:t>
            </a:r>
          </a:p>
        </p:txBody>
      </p:sp>
    </p:spTree>
    <p:extLst>
      <p:ext uri="{BB962C8B-B14F-4D97-AF65-F5344CB8AC3E}">
        <p14:creationId xmlns:p14="http://schemas.microsoft.com/office/powerpoint/2010/main" val="103390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383976"/>
            <a:ext cx="7620000" cy="9906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TARGET: GRADUATION</a:t>
            </a:r>
            <a:r>
              <a:rPr lang="en-US" b="1" dirty="0" smtClean="0">
                <a:solidFill>
                  <a:schemeClr val="accent3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!</a:t>
            </a:r>
            <a:endParaRPr lang="en-US" b="1" dirty="0">
              <a:solidFill>
                <a:schemeClr val="accent3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24000"/>
            <a:ext cx="76200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499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 OF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768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9:00 a.m. 		Parent &amp; Student Sessions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			</a:t>
            </a:r>
          </a:p>
          <a:p>
            <a:r>
              <a:rPr lang="en-US" b="1" dirty="0">
                <a:solidFill>
                  <a:srgbClr val="FFC000"/>
                </a:solidFill>
              </a:rPr>
              <a:t>11:00 a.m. 	Meeting with Faculty/Class Schedule 			Review</a:t>
            </a:r>
          </a:p>
          <a:p>
            <a:endParaRPr lang="en-US" dirty="0">
              <a:solidFill>
                <a:srgbClr val="FFC000"/>
              </a:solidFill>
            </a:endParaRPr>
          </a:p>
          <a:p>
            <a:r>
              <a:rPr lang="en-US" b="1" dirty="0"/>
              <a:t>12:00 noon	Lunch</a:t>
            </a:r>
          </a:p>
          <a:p>
            <a:endParaRPr lang="en-US" b="1" dirty="0"/>
          </a:p>
          <a:p>
            <a:r>
              <a:rPr lang="en-US" b="1" dirty="0"/>
              <a:t>1:00 p.m.		Information Fair-College Union</a:t>
            </a:r>
          </a:p>
          <a:p>
            <a:r>
              <a:rPr lang="en-US" sz="2600" b="1" dirty="0"/>
              <a:t> 			(Financial Aid, Student Employment, 			Housing, Dining, Bookstore, United 				Bank)</a:t>
            </a:r>
          </a:p>
          <a:p>
            <a:r>
              <a:rPr lang="en-US" b="1" dirty="0" smtClean="0"/>
              <a:t>                          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20877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 OF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768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9:00 a.m. 		Parent &amp; Student Sessions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		</a:t>
            </a:r>
          </a:p>
          <a:p>
            <a:r>
              <a:rPr lang="en-US" b="1" dirty="0" smtClean="0">
                <a:solidFill>
                  <a:srgbClr val="FFC000"/>
                </a:solidFill>
              </a:rPr>
              <a:t>11:00 a.m. 	Meeting with Faculty/Class Schedule 			Review</a:t>
            </a:r>
          </a:p>
          <a:p>
            <a:endParaRPr lang="en-US" dirty="0" smtClean="0">
              <a:solidFill>
                <a:srgbClr val="FFC000"/>
              </a:solidFill>
            </a:endParaRPr>
          </a:p>
          <a:p>
            <a:r>
              <a:rPr lang="en-US" b="1" dirty="0" smtClean="0"/>
              <a:t>12:00 noon	Lunch</a:t>
            </a:r>
          </a:p>
          <a:p>
            <a:endParaRPr lang="en-US" b="1" dirty="0"/>
          </a:p>
          <a:p>
            <a:r>
              <a:rPr lang="en-US" b="1" dirty="0" smtClean="0"/>
              <a:t>1:00 p.m.		Information Fair-College Union</a:t>
            </a:r>
          </a:p>
          <a:p>
            <a:r>
              <a:rPr lang="en-US" sz="2600" b="1" dirty="0" smtClean="0"/>
              <a:t> 			(Financial Aid, Student Employment, 			Housing, Dining, Bookstore, United 				Bank)</a:t>
            </a:r>
          </a:p>
          <a:p>
            <a:pPr marL="2697480" lvl="8" indent="0">
              <a:buNone/>
            </a:pPr>
            <a:r>
              <a:rPr lang="en-US" sz="1400" b="1" dirty="0" smtClean="0"/>
              <a:t> </a:t>
            </a:r>
            <a:r>
              <a:rPr lang="en-US" b="1" dirty="0" smtClean="0"/>
              <a:t> </a:t>
            </a:r>
          </a:p>
          <a:p>
            <a:r>
              <a:rPr lang="en-US" b="1" dirty="0" smtClean="0"/>
              <a:t>                          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75938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GRADUATION REQUIREMENTS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308848" cy="47244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General requirements – 2.00 minimum gpa and a minimum 120 credit hours (a few programs require 128 or more)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Some programs have higher gpa and credit hour requirements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Credit hour requirements include; general studies courses, major courses and elective courses based on major (as listed in the University Catalog)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err="1" smtClean="0"/>
              <a:t>TopperTracks</a:t>
            </a:r>
            <a:r>
              <a:rPr lang="en-US" dirty="0" smtClean="0"/>
              <a:t> (</a:t>
            </a:r>
            <a:r>
              <a:rPr lang="en-US" dirty="0" err="1" smtClean="0"/>
              <a:t>DegreeWorks</a:t>
            </a:r>
            <a:r>
              <a:rPr lang="en-US" dirty="0" smtClean="0"/>
              <a:t>) now available</a:t>
            </a:r>
          </a:p>
          <a:p>
            <a:pPr lvl="1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13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ACADEMIC ADVISING 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308848" cy="4724400"/>
          </a:xfrm>
        </p:spPr>
        <p:txBody>
          <a:bodyPr>
            <a:normAutofit/>
          </a:bodyPr>
          <a:lstStyle/>
          <a:p>
            <a:pPr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en-US" sz="2600" dirty="0" smtClean="0"/>
              <a:t>Toppertracks </a:t>
            </a:r>
            <a:br>
              <a:rPr lang="en-US" sz="2600" dirty="0" smtClean="0"/>
            </a:br>
            <a:r>
              <a:rPr lang="en-US" sz="2600" dirty="0" smtClean="0"/>
              <a:t>Degree Audit System</a:t>
            </a:r>
          </a:p>
          <a:p>
            <a:pPr>
              <a:buClr>
                <a:schemeClr val="tx2"/>
              </a:buClr>
              <a:buFont typeface="Wingdings" panose="05000000000000000000" pitchFamily="2" charset="2"/>
              <a:buChar char="q"/>
            </a:pPr>
            <a:r>
              <a:rPr lang="en-US" sz="2600" dirty="0" smtClean="0"/>
              <a:t>Advising tool for monitoring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en-US" sz="2600" dirty="0" smtClean="0"/>
              <a:t>progress toward graduation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US" sz="2600" dirty="0" smtClean="0"/>
              <a:t>What-if analysis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US" sz="2600" dirty="0" smtClean="0"/>
              <a:t>GPA Calculator</a:t>
            </a:r>
          </a:p>
          <a:p>
            <a:pPr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en-US" sz="2600" dirty="0" smtClean="0"/>
              <a:t>All students will have an</a:t>
            </a:r>
          </a:p>
          <a:p>
            <a:pPr marL="0" indent="0">
              <a:buClr>
                <a:schemeClr val="accent1"/>
              </a:buClr>
              <a:buNone/>
            </a:pPr>
            <a:r>
              <a:rPr lang="en-US" sz="2600" dirty="0"/>
              <a:t>a</a:t>
            </a:r>
            <a:r>
              <a:rPr lang="en-US" sz="2600" dirty="0" smtClean="0"/>
              <a:t>cademic advisor from his/her </a:t>
            </a:r>
          </a:p>
          <a:p>
            <a:pPr marL="0" indent="0">
              <a:buClr>
                <a:schemeClr val="accent1"/>
              </a:buClr>
              <a:buNone/>
            </a:pPr>
            <a:r>
              <a:rPr lang="en-US" sz="2600" dirty="0"/>
              <a:t>m</a:t>
            </a:r>
            <a:r>
              <a:rPr lang="en-US" sz="2600" dirty="0" smtClean="0"/>
              <a:t>ajor degree field</a:t>
            </a:r>
          </a:p>
          <a:p>
            <a:pPr>
              <a:buClr>
                <a:schemeClr val="tx1"/>
              </a:buClr>
              <a:buNone/>
            </a:pPr>
            <a:endParaRPr lang="en-US" dirty="0"/>
          </a:p>
          <a:p>
            <a:pPr lvl="2">
              <a:buClr>
                <a:schemeClr val="tx1"/>
              </a:buClr>
            </a:pPr>
            <a:endParaRPr lang="en-US" dirty="0" smtClean="0"/>
          </a:p>
          <a:p>
            <a:pPr marL="685800" lvl="2" indent="0">
              <a:buClr>
                <a:schemeClr val="tx1"/>
              </a:buClr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743200"/>
            <a:ext cx="4254500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351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LEARNING AND STUDENT DEVELOPMENT CENTER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1">
              <a:buFont typeface="Wingdings" pitchFamily="2" charset="2"/>
              <a:buChar char="q"/>
            </a:pPr>
            <a:r>
              <a:rPr lang="en-US" dirty="0" smtClean="0"/>
              <a:t>Offers peer tutoring to students, free of charge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Provides accessibility accommodations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Provides Career Services to graduating students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Academic Probation Remediation</a:t>
            </a:r>
          </a:p>
        </p:txBody>
      </p:sp>
    </p:spTree>
    <p:extLst>
      <p:ext uri="{BB962C8B-B14F-4D97-AF65-F5344CB8AC3E}">
        <p14:creationId xmlns:p14="http://schemas.microsoft.com/office/powerpoint/2010/main" val="1948153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PARENT 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524000"/>
            <a:ext cx="4692650" cy="4724400"/>
          </a:xfrm>
        </p:spPr>
        <p:txBody>
          <a:bodyPr>
            <a:normAutofit fontScale="92500" lnSpcReduction="10000"/>
          </a:bodyPr>
          <a:lstStyle/>
          <a:p>
            <a:pPr lvl="1">
              <a:buFont typeface="Wingdings" pitchFamily="2" charset="2"/>
              <a:buChar char="q"/>
            </a:pPr>
            <a:r>
              <a:rPr lang="en-US" dirty="0" smtClean="0"/>
              <a:t>Parent Power is a bulletin</a:t>
            </a:r>
          </a:p>
          <a:p>
            <a:pPr lvl="1">
              <a:buNone/>
            </a:pPr>
            <a:r>
              <a:rPr lang="en-US" dirty="0" smtClean="0"/>
              <a:t>   designed to keep parents</a:t>
            </a:r>
          </a:p>
          <a:p>
            <a:pPr lvl="1">
              <a:buNone/>
            </a:pPr>
            <a:r>
              <a:rPr lang="en-US" dirty="0" smtClean="0"/>
              <a:t>   informed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Includes important dates,</a:t>
            </a:r>
          </a:p>
          <a:p>
            <a:pPr lvl="1">
              <a:buNone/>
            </a:pPr>
            <a:r>
              <a:rPr lang="en-US" dirty="0" smtClean="0"/>
              <a:t>   deadlines, and topics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Parent Power is on Facebook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The Facebook page allows for </a:t>
            </a:r>
          </a:p>
          <a:p>
            <a:pPr lvl="1">
              <a:buNone/>
            </a:pPr>
            <a:r>
              <a:rPr lang="en-US" dirty="0" smtClean="0"/>
              <a:t>   interactive communication</a:t>
            </a:r>
          </a:p>
          <a:p>
            <a:pPr lvl="1">
              <a:buNone/>
            </a:pPr>
            <a:r>
              <a:rPr lang="en-US" dirty="0" smtClean="0"/>
              <a:t>   between parents</a:t>
            </a:r>
          </a:p>
          <a:p>
            <a:pPr lvl="1">
              <a:buFont typeface="Wingdings" pitchFamily="2" charset="2"/>
              <a:buChar char="q"/>
            </a:pPr>
            <a:endParaRPr lang="en-US" dirty="0" smtClean="0"/>
          </a:p>
          <a:p>
            <a:pPr lvl="1">
              <a:buNone/>
            </a:pPr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050" y="2417763"/>
            <a:ext cx="3886200" cy="29146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Academic Probation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/>
          </a:p>
          <a:p>
            <a:pPr lvl="1">
              <a:buFont typeface="Wingdings" panose="05000000000000000000" pitchFamily="2" charset="2"/>
              <a:buChar char="q"/>
            </a:pPr>
            <a:endParaRPr lang="en-US" dirty="0" smtClean="0"/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 smtClean="0"/>
              <a:t>College 103 - Offered each year in the Spring Semester for first year students placed on probation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en-US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 smtClean="0"/>
              <a:t>Students are placed on probation if </a:t>
            </a:r>
            <a:r>
              <a:rPr lang="en-US" dirty="0" err="1" smtClean="0"/>
              <a:t>gpa</a:t>
            </a:r>
            <a:r>
              <a:rPr lang="en-US" dirty="0" smtClean="0"/>
              <a:t> falls below 2.00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 smtClean="0"/>
              <a:t>Academic Coaching, intensive advising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 smtClean="0"/>
              <a:t>Mandatory tutoring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8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HOUSING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Clr>
                <a:schemeClr val="tx2"/>
              </a:buClr>
            </a:pPr>
            <a:r>
              <a:rPr lang="en-US" dirty="0" smtClean="0"/>
              <a:t>Students have access to roommate information via WINS</a:t>
            </a:r>
            <a:endParaRPr lang="en-US" dirty="0"/>
          </a:p>
          <a:p>
            <a:pPr>
              <a:buClr>
                <a:schemeClr val="tx2"/>
              </a:buClr>
            </a:pPr>
            <a:r>
              <a:rPr lang="en-US" dirty="0" smtClean="0"/>
              <a:t>81% of first-time freshmen and 50% of all students live in campus housing</a:t>
            </a:r>
          </a:p>
          <a:p>
            <a:pPr>
              <a:buClr>
                <a:schemeClr val="tx2"/>
              </a:buClr>
            </a:pPr>
            <a:r>
              <a:rPr lang="en-US" dirty="0" smtClean="0"/>
              <a:t>All students pay cable/internet fee and residence hall capital fees</a:t>
            </a:r>
            <a:endParaRPr lang="en-US" dirty="0"/>
          </a:p>
          <a:p>
            <a:pPr>
              <a:buClr>
                <a:schemeClr val="tx2"/>
              </a:buClr>
            </a:pP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050" y="2417763"/>
            <a:ext cx="3886200" cy="2914650"/>
          </a:xfrm>
        </p:spPr>
      </p:pic>
      <p:sp>
        <p:nvSpPr>
          <p:cNvPr id="5" name="AutoShape 4" descr="https://mail-attachment.googleusercontent.com/attachment/u/0/?saduie=AG9B_P_Z1s0GArt1MF8ivJdxbAKA&amp;attid=0.1&amp;disp=emb&amp;view=att&amp;th=13dcb458cc00cdbe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AutoShape 6" descr="https://mail-attachment.googleusercontent.com/attachment/u/0/?saduie=AG9B_P_Z1s0GArt1MF8ivJdxbAKA&amp;attid=0.1&amp;disp=emb&amp;view=att&amp;th=13dcb458cc00cdbe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AutoShape 8" descr="https://mail-attachment.googleusercontent.com/attachment/u/0/?saduie=AG9B_P_Z1s0GArt1MF8ivJdxbAKA&amp;attid=0.1&amp;disp=emb&amp;view=att&amp;th=13dcb458cc00cdbe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602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Dining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Clr>
                <a:schemeClr val="tx2"/>
              </a:buClr>
            </a:pPr>
            <a:r>
              <a:rPr lang="en-US" dirty="0"/>
              <a:t>Students can choose a weekly 19 meal, 14 meal or 12 meal plan (cost is the same-flexible Sodexo dollars)</a:t>
            </a:r>
          </a:p>
          <a:p>
            <a:pPr>
              <a:buClr>
                <a:schemeClr val="tx2"/>
              </a:buClr>
            </a:pPr>
            <a:r>
              <a:rPr lang="en-US" dirty="0"/>
              <a:t>Meal changes can be made during first two weeks of the semester</a:t>
            </a:r>
          </a:p>
          <a:p>
            <a:pPr>
              <a:buClr>
                <a:schemeClr val="tx2"/>
              </a:buClr>
            </a:pPr>
            <a:r>
              <a:rPr lang="en-US" dirty="0"/>
              <a:t>Topper Card serves as Meal Card/Secure Access Card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275" y="1589088"/>
            <a:ext cx="2571750" cy="4572000"/>
          </a:xfrm>
        </p:spPr>
      </p:pic>
    </p:spTree>
    <p:extLst>
      <p:ext uri="{BB962C8B-B14F-4D97-AF65-F5344CB8AC3E}">
        <p14:creationId xmlns:p14="http://schemas.microsoft.com/office/powerpoint/2010/main" val="23707948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81000" y="2743200"/>
            <a:ext cx="8113713" cy="3581400"/>
          </a:xfrm>
        </p:spPr>
        <p:txBody>
          <a:bodyPr>
            <a:normAutofit/>
          </a:bodyPr>
          <a:lstStyle/>
          <a:p>
            <a:pPr lvl="1">
              <a:buFont typeface="Wingdings" pitchFamily="2" charset="2"/>
              <a:buChar char="q"/>
            </a:pPr>
            <a:r>
              <a:rPr lang="en-US" sz="2800" dirty="0" smtClean="0"/>
              <a:t>Residence Halls open for new students on Friday, August 24, at 10:00 a.m.</a:t>
            </a:r>
          </a:p>
          <a:p>
            <a:pPr lvl="1">
              <a:buFont typeface="Wingdings" pitchFamily="2" charset="2"/>
              <a:buChar char="q"/>
            </a:pPr>
            <a:r>
              <a:rPr lang="en-US" sz="2800" dirty="0" smtClean="0"/>
              <a:t>Extended office hours first week of classes</a:t>
            </a:r>
          </a:p>
          <a:p>
            <a:pPr lvl="1">
              <a:buFont typeface="Wingdings" pitchFamily="2" charset="2"/>
              <a:buChar char="q"/>
            </a:pPr>
            <a:r>
              <a:rPr lang="en-US" sz="2800" dirty="0" smtClean="0"/>
              <a:t>Enrollment Center – One Stop Shop</a:t>
            </a:r>
          </a:p>
          <a:p>
            <a:pPr lvl="1">
              <a:buFont typeface="Wingdings" pitchFamily="2" charset="2"/>
              <a:buChar char="q"/>
            </a:pPr>
            <a:r>
              <a:rPr lang="en-US" sz="2800" dirty="0" smtClean="0"/>
              <a:t>Pick up Parking Tag</a:t>
            </a:r>
          </a:p>
          <a:p>
            <a:pPr lvl="1">
              <a:buFont typeface="Wingdings" pitchFamily="2" charset="2"/>
              <a:buChar char="q"/>
            </a:pPr>
            <a:r>
              <a:rPr lang="en-US" sz="2800" dirty="0" smtClean="0"/>
              <a:t>TopperFest Begins</a:t>
            </a:r>
          </a:p>
          <a:p>
            <a:pPr lvl="1">
              <a:buFont typeface="Wingdings" pitchFamily="2" charset="2"/>
              <a:buChar char="q"/>
            </a:pPr>
            <a:r>
              <a:rPr lang="en-US" sz="2800" dirty="0" smtClean="0"/>
              <a:t>Family Picnic</a:t>
            </a:r>
          </a:p>
          <a:p>
            <a:pPr lvl="1">
              <a:buFont typeface="Wingdings" pitchFamily="2" charset="2"/>
              <a:buChar char="q"/>
            </a:pP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MOVE IN WEEKEND</a:t>
            </a:r>
            <a:endParaRPr lang="en-US" b="1" dirty="0">
              <a:solidFill>
                <a:schemeClr val="accent6"/>
              </a:solidFill>
            </a:endParaRPr>
          </a:p>
        </p:txBody>
      </p:sp>
      <p:pic>
        <p:nvPicPr>
          <p:cNvPr id="3074" name="Picture 2" descr="http://www.westliberty.edu/admissions/files/2010/01/New-ImageWestLiberty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82" y="0"/>
            <a:ext cx="9164782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4648200"/>
            <a:ext cx="30861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486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Title 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q"/>
            </a:pPr>
            <a:r>
              <a:rPr lang="en-US" dirty="0" smtClean="0"/>
              <a:t>Protects students, staff and faculty at institutions receiving Federal funding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 smtClean="0"/>
              <a:t>If an institution knows (or reasonably should know) about sexual harassment, including sexual assault,</a:t>
            </a:r>
          </a:p>
          <a:p>
            <a:pPr marL="365760" lvl="1" indent="0">
              <a:buNone/>
            </a:pPr>
            <a:r>
              <a:rPr lang="en-US" dirty="0" smtClean="0"/>
              <a:t>   that creates a hostile environment, Title IX requires the            </a:t>
            </a:r>
          </a:p>
          <a:p>
            <a:pPr marL="365760" lvl="1" indent="0">
              <a:buNone/>
            </a:pPr>
            <a:r>
              <a:rPr lang="en-US" dirty="0"/>
              <a:t> </a:t>
            </a:r>
            <a:r>
              <a:rPr lang="en-US" dirty="0" smtClean="0"/>
              <a:t>  institution to take immediate action to eliminate the</a:t>
            </a:r>
          </a:p>
          <a:p>
            <a:pPr marL="365760" lvl="1" indent="0">
              <a:buNone/>
            </a:pPr>
            <a:r>
              <a:rPr lang="en-US" dirty="0"/>
              <a:t> </a:t>
            </a:r>
            <a:r>
              <a:rPr lang="en-US" dirty="0" smtClean="0"/>
              <a:t>  harassment, prevent its recurrence, and address its </a:t>
            </a:r>
          </a:p>
          <a:p>
            <a:pPr marL="365760" lvl="1" indent="0">
              <a:buNone/>
            </a:pPr>
            <a:r>
              <a:rPr lang="en-US" dirty="0"/>
              <a:t> </a:t>
            </a:r>
            <a:r>
              <a:rPr lang="en-US" dirty="0" smtClean="0"/>
              <a:t>  effects</a:t>
            </a:r>
          </a:p>
          <a:p>
            <a:pPr marL="365760" lvl="1" indent="0">
              <a:buNone/>
            </a:pPr>
            <a:r>
              <a:rPr lang="en-US" dirty="0" smtClean="0"/>
              <a:t>   </a:t>
            </a:r>
          </a:p>
          <a:p>
            <a:pPr marL="365760" lvl="1" indent="0">
              <a:buNone/>
            </a:pPr>
            <a:endParaRPr lang="en-US" dirty="0" smtClean="0"/>
          </a:p>
          <a:p>
            <a:pPr lvl="2">
              <a:buFont typeface="Wingdings" panose="05000000000000000000" pitchFamily="2" charset="2"/>
              <a:buChar char="q"/>
            </a:pPr>
            <a:endParaRPr lang="en-US" dirty="0"/>
          </a:p>
          <a:p>
            <a:pPr lvl="2">
              <a:buFont typeface="Wingdings" panose="05000000000000000000" pitchFamily="2" charset="2"/>
              <a:buChar char="q"/>
            </a:pPr>
            <a:endParaRPr lang="en-US" dirty="0"/>
          </a:p>
          <a:p>
            <a:pPr lvl="2">
              <a:buFont typeface="Wingdings" panose="05000000000000000000" pitchFamily="2" charset="2"/>
              <a:buChar char="q"/>
            </a:pPr>
            <a:endParaRPr lang="en-US" dirty="0" smtClean="0"/>
          </a:p>
          <a:p>
            <a:pPr lvl="2">
              <a:buFont typeface="Wingdings" panose="05000000000000000000" pitchFamily="2" charset="2"/>
              <a:buChar char="q"/>
            </a:pPr>
            <a:endParaRPr lang="en-US" dirty="0"/>
          </a:p>
          <a:p>
            <a:pPr lvl="2">
              <a:buFont typeface="Wingdings" panose="05000000000000000000" pitchFamily="2" charset="2"/>
              <a:buChar char="q"/>
            </a:pPr>
            <a:endParaRPr lang="en-US" dirty="0" smtClean="0"/>
          </a:p>
          <a:p>
            <a:pPr lvl="2">
              <a:buFont typeface="Wingdings" panose="05000000000000000000" pitchFamily="2" charset="2"/>
              <a:buChar char="q"/>
            </a:pPr>
            <a:endParaRPr lang="en-US" dirty="0"/>
          </a:p>
          <a:p>
            <a:pPr lvl="2">
              <a:buFont typeface="Wingdings" panose="05000000000000000000" pitchFamily="2" charset="2"/>
              <a:buChar char="q"/>
            </a:pPr>
            <a:endParaRPr lang="en-US" dirty="0" smtClean="0"/>
          </a:p>
          <a:p>
            <a:pPr lvl="2">
              <a:buFont typeface="Wingdings" panose="05000000000000000000" pitchFamily="2" charset="2"/>
              <a:buChar char="q"/>
            </a:pPr>
            <a:endParaRPr lang="en-US" dirty="0"/>
          </a:p>
          <a:p>
            <a:pPr lvl="2">
              <a:buFont typeface="Wingdings" panose="05000000000000000000" pitchFamily="2" charset="2"/>
              <a:buChar char="q"/>
            </a:pPr>
            <a:endParaRPr lang="en-US" dirty="0" smtClean="0"/>
          </a:p>
          <a:p>
            <a:pPr marL="685800" lvl="2" indent="0">
              <a:buNone/>
            </a:pPr>
            <a:endParaRPr lang="en-US" dirty="0"/>
          </a:p>
          <a:p>
            <a:pPr lvl="2">
              <a:buFont typeface="Wingdings" panose="05000000000000000000" pitchFamily="2" charset="2"/>
              <a:buChar char="q"/>
            </a:pPr>
            <a:endParaRPr lang="en-US" dirty="0" smtClean="0"/>
          </a:p>
          <a:p>
            <a:pPr lvl="2">
              <a:buFont typeface="Wingdings" panose="05000000000000000000" pitchFamily="2" charset="2"/>
              <a:buChar char="q"/>
            </a:pPr>
            <a:endParaRPr lang="en-US" dirty="0"/>
          </a:p>
          <a:p>
            <a:pPr lvl="2">
              <a:buFont typeface="Wingdings" panose="05000000000000000000" pitchFamily="2" charset="2"/>
              <a:buChar char="q"/>
            </a:pPr>
            <a:endParaRPr lang="en-US" dirty="0" smtClean="0"/>
          </a:p>
          <a:p>
            <a:pPr marL="685800" lvl="2" indent="0">
              <a:buNone/>
            </a:pPr>
            <a:endParaRPr lang="en-US" dirty="0"/>
          </a:p>
          <a:p>
            <a:pPr marL="68580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91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q"/>
            </a:pPr>
            <a:r>
              <a:rPr lang="en-US" dirty="0" smtClean="0"/>
              <a:t>Intramurals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 smtClean="0"/>
              <a:t>Clubs &amp; Organizations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 smtClean="0"/>
              <a:t>Greek Life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 smtClean="0"/>
              <a:t>Wellness Center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 smtClean="0"/>
              <a:t>Campus Activities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 smtClean="0"/>
              <a:t>Commuter Services</a:t>
            </a:r>
          </a:p>
          <a:p>
            <a:pPr marL="365760" lvl="1" indent="0">
              <a:buNone/>
            </a:pPr>
            <a:r>
              <a:rPr lang="en-US" dirty="0" smtClean="0"/>
              <a:t>   </a:t>
            </a:r>
          </a:p>
          <a:p>
            <a:pPr marL="365760" lvl="1" indent="0">
              <a:buNone/>
            </a:pPr>
            <a:endParaRPr lang="en-US" dirty="0" smtClean="0"/>
          </a:p>
          <a:p>
            <a:pPr lvl="2">
              <a:buFont typeface="Wingdings" panose="05000000000000000000" pitchFamily="2" charset="2"/>
              <a:buChar char="q"/>
            </a:pPr>
            <a:endParaRPr lang="en-US" dirty="0"/>
          </a:p>
          <a:p>
            <a:pPr lvl="2">
              <a:buFont typeface="Wingdings" panose="05000000000000000000" pitchFamily="2" charset="2"/>
              <a:buChar char="q"/>
            </a:pPr>
            <a:endParaRPr lang="en-US" dirty="0"/>
          </a:p>
          <a:p>
            <a:pPr lvl="2">
              <a:buFont typeface="Wingdings" panose="05000000000000000000" pitchFamily="2" charset="2"/>
              <a:buChar char="q"/>
            </a:pPr>
            <a:endParaRPr lang="en-US" dirty="0" smtClean="0"/>
          </a:p>
          <a:p>
            <a:pPr lvl="2">
              <a:buFont typeface="Wingdings" panose="05000000000000000000" pitchFamily="2" charset="2"/>
              <a:buChar char="q"/>
            </a:pPr>
            <a:endParaRPr lang="en-US" dirty="0"/>
          </a:p>
          <a:p>
            <a:pPr lvl="2">
              <a:buFont typeface="Wingdings" panose="05000000000000000000" pitchFamily="2" charset="2"/>
              <a:buChar char="q"/>
            </a:pPr>
            <a:endParaRPr lang="en-US" dirty="0" smtClean="0"/>
          </a:p>
          <a:p>
            <a:pPr lvl="2">
              <a:buFont typeface="Wingdings" panose="05000000000000000000" pitchFamily="2" charset="2"/>
              <a:buChar char="q"/>
            </a:pPr>
            <a:endParaRPr lang="en-US" dirty="0"/>
          </a:p>
          <a:p>
            <a:pPr lvl="2">
              <a:buFont typeface="Wingdings" panose="05000000000000000000" pitchFamily="2" charset="2"/>
              <a:buChar char="q"/>
            </a:pPr>
            <a:endParaRPr lang="en-US" dirty="0" smtClean="0"/>
          </a:p>
          <a:p>
            <a:pPr lvl="2">
              <a:buFont typeface="Wingdings" panose="05000000000000000000" pitchFamily="2" charset="2"/>
              <a:buChar char="q"/>
            </a:pPr>
            <a:endParaRPr lang="en-US" dirty="0"/>
          </a:p>
          <a:p>
            <a:pPr lvl="2">
              <a:buFont typeface="Wingdings" panose="05000000000000000000" pitchFamily="2" charset="2"/>
              <a:buChar char="q"/>
            </a:pPr>
            <a:endParaRPr lang="en-US" dirty="0" smtClean="0"/>
          </a:p>
          <a:p>
            <a:pPr marL="685800" lvl="2" indent="0">
              <a:buNone/>
            </a:pPr>
            <a:endParaRPr lang="en-US" dirty="0"/>
          </a:p>
          <a:p>
            <a:pPr lvl="2">
              <a:buFont typeface="Wingdings" panose="05000000000000000000" pitchFamily="2" charset="2"/>
              <a:buChar char="q"/>
            </a:pPr>
            <a:endParaRPr lang="en-US" dirty="0" smtClean="0"/>
          </a:p>
          <a:p>
            <a:pPr lvl="2">
              <a:buFont typeface="Wingdings" panose="05000000000000000000" pitchFamily="2" charset="2"/>
              <a:buChar char="q"/>
            </a:pPr>
            <a:endParaRPr lang="en-US" dirty="0"/>
          </a:p>
          <a:p>
            <a:pPr lvl="2">
              <a:buFont typeface="Wingdings" panose="05000000000000000000" pitchFamily="2" charset="2"/>
              <a:buChar char="q"/>
            </a:pPr>
            <a:endParaRPr lang="en-US" dirty="0" smtClean="0"/>
          </a:p>
          <a:p>
            <a:pPr marL="685800" lvl="2" indent="0">
              <a:buNone/>
            </a:pPr>
            <a:endParaRPr lang="en-US" dirty="0"/>
          </a:p>
          <a:p>
            <a:pPr marL="685800" lvl="2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100" y="1600200"/>
            <a:ext cx="43434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77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ACCEPTED STUDENTS...WHAT’S NEXT?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New Student Information Section at westliberty.edu</a:t>
            </a:r>
          </a:p>
          <a:p>
            <a:pPr lvl="1">
              <a:buFont typeface="Wingdings" pitchFamily="2" charset="2"/>
              <a:buChar char="q"/>
            </a:pPr>
            <a:endParaRPr lang="en-US" dirty="0" smtClean="0"/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Includes important dates and information</a:t>
            </a:r>
          </a:p>
          <a:p>
            <a:pPr lvl="1">
              <a:buNone/>
            </a:pPr>
            <a:r>
              <a:rPr lang="en-US" dirty="0" smtClean="0"/>
              <a:t>	for new students</a:t>
            </a:r>
          </a:p>
          <a:p>
            <a:pPr>
              <a:buFont typeface="Wingdings" pitchFamily="2" charset="2"/>
              <a:buChar char="q"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650" y="1589088"/>
            <a:ext cx="3429000" cy="4572000"/>
          </a:xfrm>
        </p:spPr>
      </p:pic>
    </p:spTree>
    <p:extLst>
      <p:ext uri="{BB962C8B-B14F-4D97-AF65-F5344CB8AC3E}">
        <p14:creationId xmlns:p14="http://schemas.microsoft.com/office/powerpoint/2010/main" val="16636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COMMUTER STUDENTS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lvl="1"/>
            <a:r>
              <a:rPr lang="en-US" dirty="0" smtClean="0"/>
              <a:t>Student Union for Food Options and Study Areas</a:t>
            </a:r>
          </a:p>
          <a:p>
            <a:pPr lvl="1"/>
            <a:r>
              <a:rPr lang="en-US" dirty="0" smtClean="0"/>
              <a:t>Library and Learning &amp; Student Development Center</a:t>
            </a:r>
          </a:p>
          <a:p>
            <a:pPr marL="365760" lvl="1" indent="0">
              <a:buNone/>
            </a:pPr>
            <a:r>
              <a:rPr lang="en-US" dirty="0" smtClean="0"/>
              <a:t>   for additional study areas </a:t>
            </a:r>
          </a:p>
          <a:p>
            <a:pPr lvl="1"/>
            <a:r>
              <a:rPr lang="en-US" dirty="0" smtClean="0"/>
              <a:t>Meal Plans:  5 per week or 50 per semester</a:t>
            </a:r>
          </a:p>
          <a:p>
            <a:pPr lvl="1"/>
            <a:r>
              <a:rPr lang="en-US" dirty="0" smtClean="0"/>
              <a:t>Parking</a:t>
            </a:r>
          </a:p>
          <a:p>
            <a:pPr lvl="1"/>
            <a:r>
              <a:rPr lang="en-US" dirty="0" smtClean="0"/>
              <a:t>Important to be involved and get connected</a:t>
            </a:r>
          </a:p>
          <a:p>
            <a:pPr lvl="1"/>
            <a:r>
              <a:rPr lang="en-US" dirty="0" smtClean="0"/>
              <a:t>Topperfest is for you too!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275" y="1589088"/>
            <a:ext cx="2571750" cy="4572000"/>
          </a:xfrm>
        </p:spPr>
      </p:pic>
    </p:spTree>
    <p:extLst>
      <p:ext uri="{BB962C8B-B14F-4D97-AF65-F5344CB8AC3E}">
        <p14:creationId xmlns:p14="http://schemas.microsoft.com/office/powerpoint/2010/main" val="156736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/>
            <a:r>
              <a:rPr lang="en-US" dirty="0" smtClean="0"/>
              <a:t>Financial Aid: (304) 336-8016</a:t>
            </a:r>
          </a:p>
          <a:p>
            <a:pPr algn="ctr"/>
            <a:r>
              <a:rPr lang="en-US" dirty="0" smtClean="0"/>
              <a:t>Housing &amp; Student Life: (304) 336-8345</a:t>
            </a:r>
          </a:p>
          <a:p>
            <a:pPr algn="ctr"/>
            <a:r>
              <a:rPr lang="en-US" dirty="0" smtClean="0"/>
              <a:t>Admissions: (304) 336-8076</a:t>
            </a:r>
          </a:p>
          <a:p>
            <a:pPr algn="ctr"/>
            <a:r>
              <a:rPr lang="en-US" dirty="0" smtClean="0"/>
              <a:t>Toll Free 1-866- WEST LIB</a:t>
            </a:r>
          </a:p>
          <a:p>
            <a:pPr algn="ctr"/>
            <a:r>
              <a:rPr lang="en-US" dirty="0" smtClean="0"/>
              <a:t>WestLiberty.edu</a:t>
            </a:r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pic>
        <p:nvPicPr>
          <p:cNvPr id="4" name="Picture 3" descr="wlu seal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962400" y="4287982"/>
            <a:ext cx="1877292" cy="1828800"/>
          </a:xfrm>
          <a:prstGeom prst="rect">
            <a:avLst/>
          </a:prstGeom>
          <a:effectLst>
            <a:glow rad="127000">
              <a:schemeClr val="accent1"/>
            </a:glow>
          </a:effectLst>
        </p:spPr>
      </p:pic>
    </p:spTree>
    <p:extLst>
      <p:ext uri="{BB962C8B-B14F-4D97-AF65-F5344CB8AC3E}">
        <p14:creationId xmlns:p14="http://schemas.microsoft.com/office/powerpoint/2010/main" val="2271026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CHANGING ROLES/COMMUNICATING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Clr>
                <a:schemeClr val="tx2"/>
              </a:buClr>
            </a:pPr>
            <a:r>
              <a:rPr lang="en-US" dirty="0" smtClean="0"/>
              <a:t>Students are going to mature and become more independent</a:t>
            </a:r>
            <a:endParaRPr lang="en-US" dirty="0"/>
          </a:p>
          <a:p>
            <a:pPr>
              <a:buClr>
                <a:schemeClr val="tx2"/>
              </a:buClr>
            </a:pPr>
            <a:r>
              <a:rPr lang="en-US" dirty="0" smtClean="0"/>
              <a:t>Do not pressure students to make home visits</a:t>
            </a:r>
          </a:p>
          <a:p>
            <a:pPr>
              <a:buClr>
                <a:schemeClr val="tx2"/>
              </a:buClr>
            </a:pPr>
            <a:r>
              <a:rPr lang="en-US" dirty="0" smtClean="0"/>
              <a:t>Text/Send Cards</a:t>
            </a:r>
          </a:p>
          <a:p>
            <a:pPr>
              <a:buClr>
                <a:schemeClr val="tx2"/>
              </a:buClr>
            </a:pPr>
            <a:r>
              <a:rPr lang="en-US" dirty="0" smtClean="0"/>
              <a:t>Encourage use of use of campus resources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>
              <a:buClr>
                <a:schemeClr val="tx2"/>
              </a:buClr>
            </a:pPr>
            <a:r>
              <a:rPr lang="en-US" dirty="0" smtClean="0"/>
              <a:t>Stay connected and involved but do not be a “Helicopter Parent” or “Lawnmower Parent”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838" y="4095467"/>
            <a:ext cx="3362325" cy="2436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506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RULES AND REGULATIONS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32934" y="1676400"/>
            <a:ext cx="4114800" cy="4658833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en-US" dirty="0" smtClean="0"/>
              <a:t>Students have a sense of freedom once enrolled</a:t>
            </a:r>
          </a:p>
          <a:p>
            <a:pPr lvl="1"/>
            <a:r>
              <a:rPr lang="en-US" dirty="0" smtClean="0"/>
              <a:t>Be clear on your expectations when they return home</a:t>
            </a:r>
          </a:p>
          <a:p>
            <a:pPr lvl="1"/>
            <a:r>
              <a:rPr lang="en-US" dirty="0" smtClean="0"/>
              <a:t>Student Policies and Procedures located in the Student Handbook</a:t>
            </a:r>
          </a:p>
          <a:p>
            <a:pPr lvl="1"/>
            <a:r>
              <a:rPr lang="en-US" dirty="0" smtClean="0"/>
              <a:t>Academic Policies and Regulations located in the University Catalog</a:t>
            </a:r>
          </a:p>
          <a:p>
            <a:pPr lvl="1"/>
            <a:r>
              <a:rPr lang="en-US" dirty="0" smtClean="0"/>
              <a:t>WLU is Tobacco Free</a:t>
            </a:r>
          </a:p>
        </p:txBody>
      </p:sp>
      <p:sp>
        <p:nvSpPr>
          <p:cNvPr id="5" name="AutoShape 2" descr="https://mail-attachment.googleusercontent.com/attachment/u/0/?saduie=AG9B_P_Z1s0GArt1MF8ivJdxbAKA&amp;attid=0.1&amp;disp=emb&amp;view=att&amp;th=13419fb41b776153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AutoShape 4" descr="https://mail-attachment.googleusercontent.com/attachment/u/0/?saduie=AG9B_P_Z1s0GArt1MF8ivJdxbAKA&amp;attid=0.1&amp;disp=emb&amp;view=att&amp;th=13419fb41b776153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362200"/>
            <a:ext cx="3601593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482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228600"/>
            <a:ext cx="8839200" cy="990600"/>
          </a:xfrm>
        </p:spPr>
        <p:txBody>
          <a:bodyPr>
            <a:noAutofit/>
          </a:bodyPr>
          <a:lstStyle/>
          <a:p>
            <a:r>
              <a:rPr lang="en-US" sz="3500" dirty="0" smtClean="0"/>
              <a:t>MOTIVATION and CONNECTION	</a:t>
            </a:r>
            <a:endParaRPr lang="en-US" sz="35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en-US" dirty="0" smtClean="0"/>
          </a:p>
          <a:p>
            <a:pPr>
              <a:buClr>
                <a:schemeClr val="tx2"/>
              </a:buClr>
            </a:pPr>
            <a:r>
              <a:rPr lang="en-US" dirty="0" smtClean="0"/>
              <a:t>Getting Connected to the University is critical to  retention and graduation success</a:t>
            </a:r>
          </a:p>
          <a:p>
            <a:pPr>
              <a:buClr>
                <a:schemeClr val="tx2"/>
              </a:buClr>
            </a:pPr>
            <a:r>
              <a:rPr lang="en-US" dirty="0" smtClean="0"/>
              <a:t>Meet new people/students</a:t>
            </a:r>
          </a:p>
          <a:p>
            <a:pPr>
              <a:buClr>
                <a:schemeClr val="tx2"/>
              </a:buClr>
            </a:pPr>
            <a:r>
              <a:rPr lang="en-US" dirty="0" smtClean="0"/>
              <a:t>Attend Organizational Fair</a:t>
            </a:r>
          </a:p>
          <a:p>
            <a:pPr>
              <a:buClr>
                <a:schemeClr val="tx2"/>
              </a:buClr>
            </a:pPr>
            <a:r>
              <a:rPr lang="en-US" dirty="0" smtClean="0"/>
              <a:t>Attend Residential Hall Programming</a:t>
            </a:r>
          </a:p>
          <a:p>
            <a:pPr>
              <a:buClr>
                <a:schemeClr val="tx2"/>
              </a:buClr>
            </a:pPr>
            <a:r>
              <a:rPr lang="en-US" dirty="0" smtClean="0"/>
              <a:t>Attend Athletic and Cultural Events</a:t>
            </a:r>
          </a:p>
          <a:p>
            <a:pPr>
              <a:buClr>
                <a:schemeClr val="tx2"/>
              </a:buClr>
            </a:pPr>
            <a:r>
              <a:rPr lang="en-US" dirty="0" smtClean="0"/>
              <a:t>Attend Student &amp; Greek Life Events</a:t>
            </a:r>
          </a:p>
          <a:p>
            <a:pPr>
              <a:buClr>
                <a:schemeClr val="tx2"/>
              </a:buClr>
            </a:pPr>
            <a:r>
              <a:rPr lang="en-US" dirty="0" smtClean="0"/>
              <a:t>Participate in Intramurals </a:t>
            </a:r>
          </a:p>
          <a:p>
            <a:pPr lvl="1">
              <a:buClr>
                <a:schemeClr val="tx2"/>
              </a:buClr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478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228600"/>
            <a:ext cx="8839200" cy="990600"/>
          </a:xfrm>
        </p:spPr>
        <p:txBody>
          <a:bodyPr>
            <a:noAutofit/>
          </a:bodyPr>
          <a:lstStyle/>
          <a:p>
            <a:r>
              <a:rPr lang="en-US" sz="3500" dirty="0" smtClean="0"/>
              <a:t>MOTIVATION and CONNECTION</a:t>
            </a:r>
            <a:endParaRPr lang="en-US" sz="35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609600" y="1371600"/>
            <a:ext cx="8153400" cy="4495800"/>
          </a:xfrm>
        </p:spPr>
        <p:txBody>
          <a:bodyPr/>
          <a:lstStyle/>
          <a:p>
            <a:endParaRPr lang="en-US" dirty="0" smtClean="0"/>
          </a:p>
          <a:p>
            <a:pPr>
              <a:buClr>
                <a:schemeClr val="tx2"/>
              </a:buClr>
            </a:pPr>
            <a:r>
              <a:rPr lang="en-US" dirty="0" smtClean="0"/>
              <a:t>Classes begin on Monday, August 27, 2018</a:t>
            </a:r>
          </a:p>
          <a:p>
            <a:pPr>
              <a:buClr>
                <a:schemeClr val="tx2"/>
              </a:buClr>
            </a:pPr>
            <a:r>
              <a:rPr lang="en-US" dirty="0" smtClean="0"/>
              <a:t>Freshman class schedules are/will be completed</a:t>
            </a:r>
          </a:p>
          <a:p>
            <a:pPr>
              <a:buClr>
                <a:schemeClr val="tx2"/>
              </a:buClr>
            </a:pPr>
            <a:r>
              <a:rPr lang="en-US" dirty="0" smtClean="0"/>
              <a:t>Academic Advisors assigned to assist students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161"/>
          <a:stretch/>
        </p:blipFill>
        <p:spPr>
          <a:xfrm>
            <a:off x="20783" y="3987800"/>
            <a:ext cx="2417617" cy="2260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5422" y="3987800"/>
            <a:ext cx="3578578" cy="2260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1" y="3982442"/>
            <a:ext cx="3127022" cy="2265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18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228600"/>
            <a:ext cx="8839200" cy="990600"/>
          </a:xfrm>
        </p:spPr>
        <p:txBody>
          <a:bodyPr>
            <a:noAutofit/>
          </a:bodyPr>
          <a:lstStyle/>
          <a:p>
            <a:r>
              <a:rPr lang="en-US" sz="3500" dirty="0" smtClean="0"/>
              <a:t>MOTIVATION and CONNECTION</a:t>
            </a:r>
            <a:endParaRPr lang="en-US" sz="35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pPr>
              <a:buClr>
                <a:schemeClr val="tx2"/>
              </a:buClr>
            </a:pPr>
            <a:r>
              <a:rPr lang="en-US" dirty="0" smtClean="0"/>
              <a:t>Pre-registration (on-line) for Spring 2019 begins</a:t>
            </a:r>
          </a:p>
          <a:p>
            <a:pPr marL="365760" lvl="1" indent="0">
              <a:buClr>
                <a:schemeClr val="tx2"/>
              </a:buClr>
              <a:buNone/>
            </a:pPr>
            <a:r>
              <a:rPr lang="en-US" dirty="0" smtClean="0"/>
              <a:t>October 22</a:t>
            </a:r>
          </a:p>
          <a:p>
            <a:pPr marL="45720" indent="0">
              <a:buClr>
                <a:schemeClr val="tx2"/>
              </a:buClr>
            </a:pPr>
            <a:r>
              <a:rPr lang="en-US" dirty="0" smtClean="0"/>
              <a:t> Last day to drop a course</a:t>
            </a:r>
          </a:p>
          <a:p>
            <a:pPr marL="45720" indent="0">
              <a:buClr>
                <a:schemeClr val="tx2"/>
              </a:buClr>
              <a:buNone/>
            </a:pPr>
            <a:r>
              <a:rPr lang="en-US" dirty="0" smtClean="0"/>
              <a:t>   with a “W” is November 2</a:t>
            </a:r>
          </a:p>
          <a:p>
            <a:pPr marL="45720" indent="0">
              <a:buClr>
                <a:schemeClr val="tx2"/>
              </a:buClr>
            </a:pPr>
            <a:r>
              <a:rPr lang="en-US" dirty="0" smtClean="0"/>
              <a:t> Last day to drop a course </a:t>
            </a:r>
          </a:p>
          <a:p>
            <a:pPr marL="45720" indent="0">
              <a:buClr>
                <a:schemeClr val="tx2"/>
              </a:buClr>
              <a:buNone/>
            </a:pPr>
            <a:r>
              <a:rPr lang="en-US" dirty="0" smtClean="0"/>
              <a:t>   the fall semester is Dec. 7</a:t>
            </a:r>
          </a:p>
          <a:p>
            <a:pPr marL="45720" indent="0">
              <a:buClr>
                <a:schemeClr val="tx2"/>
              </a:buClr>
            </a:pPr>
            <a:r>
              <a:rPr lang="en-US" dirty="0" smtClean="0"/>
              <a:t> Contact Enrollment Services</a:t>
            </a:r>
          </a:p>
          <a:p>
            <a:pPr marL="45720" indent="0">
              <a:buClr>
                <a:schemeClr val="tx2"/>
              </a:buClr>
              <a:buNone/>
            </a:pPr>
            <a:r>
              <a:rPr lang="en-US" dirty="0" smtClean="0"/>
              <a:t>   for enrollment verification</a:t>
            </a:r>
          </a:p>
          <a:p>
            <a:pPr marL="365760" lvl="1" indent="0">
              <a:buClr>
                <a:schemeClr val="tx2"/>
              </a:buClr>
              <a:buNone/>
            </a:pPr>
            <a:endParaRPr lang="en-US" dirty="0" smtClean="0"/>
          </a:p>
          <a:p>
            <a:pPr marL="365760" lvl="1" indent="0">
              <a:buClr>
                <a:schemeClr val="tx2"/>
              </a:buCl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936" y="3048000"/>
            <a:ext cx="37719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726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00" dirty="0" smtClean="0"/>
              <a:t>FIRST YEAR EXPERIENCE COURSE</a:t>
            </a:r>
            <a:endParaRPr lang="en-US" sz="35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268792"/>
            <a:ext cx="3886200" cy="3212592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10000"/>
          </a:bodyPr>
          <a:lstStyle/>
          <a:p>
            <a:pPr>
              <a:buClr>
                <a:schemeClr val="tx2"/>
              </a:buClr>
            </a:pPr>
            <a:r>
              <a:rPr lang="en-US" dirty="0"/>
              <a:t>Required course for all freshmen</a:t>
            </a:r>
          </a:p>
          <a:p>
            <a:pPr>
              <a:buClr>
                <a:schemeClr val="tx2"/>
              </a:buClr>
            </a:pPr>
            <a:r>
              <a:rPr lang="en-US" dirty="0"/>
              <a:t>Transition course to help freshmen adjust to college</a:t>
            </a:r>
          </a:p>
          <a:p>
            <a:pPr>
              <a:buClr>
                <a:schemeClr val="tx2"/>
              </a:buClr>
            </a:pPr>
            <a:r>
              <a:rPr lang="en-US" dirty="0"/>
              <a:t>Topics include: Time Management, study skills, communication, safety, dealing with stress, etc.</a:t>
            </a:r>
          </a:p>
          <a:p>
            <a:pPr>
              <a:buClr>
                <a:schemeClr val="tx2"/>
              </a:buClr>
            </a:pPr>
            <a:r>
              <a:rPr lang="en-US" dirty="0"/>
              <a:t>It is a graded course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637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ustom 7">
      <a:dk1>
        <a:sysClr val="windowText" lastClr="000000"/>
      </a:dk1>
      <a:lt1>
        <a:sysClr val="window" lastClr="FFFFFF"/>
      </a:lt1>
      <a:dk2>
        <a:srgbClr val="595959"/>
      </a:dk2>
      <a:lt2>
        <a:srgbClr val="FFC000"/>
      </a:lt2>
      <a:accent1>
        <a:srgbClr val="FFC000"/>
      </a:accent1>
      <a:accent2>
        <a:srgbClr val="000000"/>
      </a:accent2>
      <a:accent3>
        <a:srgbClr val="FFFFFF"/>
      </a:accent3>
      <a:accent4>
        <a:srgbClr val="7F7F7F"/>
      </a:accent4>
      <a:accent5>
        <a:srgbClr val="FFFF00"/>
      </a:accent5>
      <a:accent6>
        <a:srgbClr val="262626"/>
      </a:accent6>
      <a:hlink>
        <a:srgbClr val="0000FF"/>
      </a:hlink>
      <a:folHlink>
        <a:srgbClr val="80008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20806</TotalTime>
  <Words>1002</Words>
  <Application>Microsoft Office PowerPoint</Application>
  <PresentationFormat>On-screen Show (4:3)</PresentationFormat>
  <Paragraphs>254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Calibri</vt:lpstr>
      <vt:lpstr>Tw Cen MT</vt:lpstr>
      <vt:lpstr>Wingdings</vt:lpstr>
      <vt:lpstr>Wingdings 2</vt:lpstr>
      <vt:lpstr>Median</vt:lpstr>
      <vt:lpstr>WELCOME TO YOUR FUTURE</vt:lpstr>
      <vt:lpstr>SCHEDULE OF EVENTS</vt:lpstr>
      <vt:lpstr>ACCEPTED STUDENTS...WHAT’S NEXT?</vt:lpstr>
      <vt:lpstr>CHANGING ROLES/COMMUNICATING </vt:lpstr>
      <vt:lpstr>RULES AND REGULATIONS</vt:lpstr>
      <vt:lpstr>MOTIVATION and CONNECTION </vt:lpstr>
      <vt:lpstr>MOTIVATION and CONNECTION</vt:lpstr>
      <vt:lpstr>MOTIVATION and CONNECTION</vt:lpstr>
      <vt:lpstr>FIRST YEAR EXPERIENCE COURSE</vt:lpstr>
      <vt:lpstr>STUDENT COMMUNICATION</vt:lpstr>
      <vt:lpstr>GRADES</vt:lpstr>
      <vt:lpstr>FERPA</vt:lpstr>
      <vt:lpstr>SAFETY AND HEALTH</vt:lpstr>
      <vt:lpstr>BILLING STATEMENTS</vt:lpstr>
      <vt:lpstr>SATISFACTORY ACADEMIC PROGRESS</vt:lpstr>
      <vt:lpstr>SATISFACTORY ACADEMIC PROGRESS</vt:lpstr>
      <vt:lpstr>SATISFACTORY ACADEMIC PROGRESS</vt:lpstr>
      <vt:lpstr>TARGET: GRADUATION!</vt:lpstr>
      <vt:lpstr>SCHEDULE OF EVENTS</vt:lpstr>
      <vt:lpstr>GRADUATION REQUIREMENTS</vt:lpstr>
      <vt:lpstr>ACADEMIC ADVISING </vt:lpstr>
      <vt:lpstr>LEARNING AND STUDENT DEVELOPMENT CENTER</vt:lpstr>
      <vt:lpstr>PARENT POWER</vt:lpstr>
      <vt:lpstr>Academic Probation </vt:lpstr>
      <vt:lpstr>HOUSING</vt:lpstr>
      <vt:lpstr>Dining Services</vt:lpstr>
      <vt:lpstr>MOVE IN WEEKEND</vt:lpstr>
      <vt:lpstr>Title IX</vt:lpstr>
      <vt:lpstr>Student Life</vt:lpstr>
      <vt:lpstr>COMMUTER STUDENTS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FIND THE PERFECT FIT</dc:title>
  <dc:creator>WLU</dc:creator>
  <cp:lastModifiedBy>Hewlett-Packard Company</cp:lastModifiedBy>
  <cp:revision>218</cp:revision>
  <dcterms:created xsi:type="dcterms:W3CDTF">2013-04-01T19:15:04Z</dcterms:created>
  <dcterms:modified xsi:type="dcterms:W3CDTF">2018-06-26T16:58:38Z</dcterms:modified>
</cp:coreProperties>
</file>